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ink/ink1.xml" ContentType="application/inkml+xml"/>
  <Override PartName="/ppt/ink/ink2.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5"/>
  </p:notesMasterIdLst>
  <p:sldIdLst>
    <p:sldId id="445" r:id="rId2"/>
    <p:sldId id="446" r:id="rId3"/>
    <p:sldId id="458" r:id="rId4"/>
    <p:sldId id="467" r:id="rId5"/>
    <p:sldId id="454" r:id="rId6"/>
    <p:sldId id="466" r:id="rId7"/>
    <p:sldId id="465" r:id="rId8"/>
    <p:sldId id="288" r:id="rId9"/>
    <p:sldId id="469" r:id="rId10"/>
    <p:sldId id="278" r:id="rId11"/>
    <p:sldId id="359" r:id="rId12"/>
    <p:sldId id="360" r:id="rId13"/>
    <p:sldId id="361" r:id="rId14"/>
    <p:sldId id="350" r:id="rId15"/>
    <p:sldId id="351" r:id="rId16"/>
    <p:sldId id="353" r:id="rId17"/>
    <p:sldId id="352" r:id="rId18"/>
    <p:sldId id="285" r:id="rId19"/>
    <p:sldId id="283" r:id="rId20"/>
    <p:sldId id="447" r:id="rId21"/>
    <p:sldId id="357" r:id="rId22"/>
    <p:sldId id="265" r:id="rId23"/>
    <p:sldId id="291" r:id="rId24"/>
    <p:sldId id="292" r:id="rId25"/>
    <p:sldId id="266" r:id="rId26"/>
    <p:sldId id="320" r:id="rId27"/>
    <p:sldId id="325" r:id="rId28"/>
    <p:sldId id="321" r:id="rId29"/>
    <p:sldId id="296" r:id="rId30"/>
    <p:sldId id="323" r:id="rId31"/>
    <p:sldId id="324" r:id="rId32"/>
    <p:sldId id="363" r:id="rId33"/>
    <p:sldId id="364" r:id="rId34"/>
    <p:sldId id="365" r:id="rId35"/>
    <p:sldId id="282" r:id="rId36"/>
    <p:sldId id="432" r:id="rId37"/>
    <p:sldId id="434" r:id="rId38"/>
    <p:sldId id="326" r:id="rId39"/>
    <p:sldId id="297" r:id="rId40"/>
    <p:sldId id="299" r:id="rId41"/>
    <p:sldId id="268" r:id="rId42"/>
    <p:sldId id="298" r:id="rId43"/>
    <p:sldId id="327" r:id="rId44"/>
    <p:sldId id="328" r:id="rId45"/>
    <p:sldId id="329" r:id="rId46"/>
    <p:sldId id="330" r:id="rId47"/>
    <p:sldId id="331" r:id="rId48"/>
    <p:sldId id="332" r:id="rId49"/>
    <p:sldId id="286" r:id="rId50"/>
    <p:sldId id="362" r:id="rId51"/>
    <p:sldId id="272" r:id="rId52"/>
    <p:sldId id="311" r:id="rId53"/>
    <p:sldId id="307" r:id="rId54"/>
    <p:sldId id="273" r:id="rId55"/>
    <p:sldId id="274" r:id="rId56"/>
    <p:sldId id="336" r:id="rId57"/>
    <p:sldId id="366" r:id="rId58"/>
    <p:sldId id="338" r:id="rId59"/>
    <p:sldId id="339" r:id="rId60"/>
    <p:sldId id="340" r:id="rId61"/>
    <p:sldId id="417" r:id="rId62"/>
    <p:sldId id="418" r:id="rId63"/>
    <p:sldId id="419" r:id="rId64"/>
    <p:sldId id="415" r:id="rId65"/>
    <p:sldId id="416" r:id="rId66"/>
    <p:sldId id="420" r:id="rId67"/>
    <p:sldId id="422" r:id="rId68"/>
    <p:sldId id="421" r:id="rId69"/>
    <p:sldId id="425" r:id="rId70"/>
    <p:sldId id="423" r:id="rId71"/>
    <p:sldId id="426" r:id="rId72"/>
    <p:sldId id="427" r:id="rId73"/>
    <p:sldId id="429" r:id="rId74"/>
    <p:sldId id="428" r:id="rId75"/>
    <p:sldId id="341" r:id="rId76"/>
    <p:sldId id="314" r:id="rId77"/>
    <p:sldId id="393" r:id="rId78"/>
    <p:sldId id="394" r:id="rId79"/>
    <p:sldId id="385" r:id="rId80"/>
    <p:sldId id="386" r:id="rId81"/>
    <p:sldId id="387" r:id="rId82"/>
    <p:sldId id="392" r:id="rId83"/>
    <p:sldId id="396" r:id="rId84"/>
    <p:sldId id="412" r:id="rId85"/>
    <p:sldId id="435" r:id="rId86"/>
    <p:sldId id="379" r:id="rId87"/>
    <p:sldId id="470" r:id="rId88"/>
    <p:sldId id="395" r:id="rId89"/>
    <p:sldId id="438" r:id="rId90"/>
    <p:sldId id="439" r:id="rId91"/>
    <p:sldId id="442" r:id="rId92"/>
    <p:sldId id="440" r:id="rId93"/>
    <p:sldId id="459" r:id="rId94"/>
    <p:sldId id="460" r:id="rId95"/>
    <p:sldId id="441" r:id="rId96"/>
    <p:sldId id="437" r:id="rId97"/>
    <p:sldId id="449" r:id="rId98"/>
    <p:sldId id="455" r:id="rId99"/>
    <p:sldId id="456" r:id="rId100"/>
    <p:sldId id="457" r:id="rId101"/>
    <p:sldId id="380" r:id="rId102"/>
    <p:sldId id="472" r:id="rId103"/>
    <p:sldId id="404" r:id="rId104"/>
    <p:sldId id="403" r:id="rId105"/>
    <p:sldId id="383" r:id="rId106"/>
    <p:sldId id="384" r:id="rId107"/>
    <p:sldId id="473" r:id="rId108"/>
    <p:sldId id="407" r:id="rId109"/>
    <p:sldId id="406" r:id="rId110"/>
    <p:sldId id="461" r:id="rId111"/>
    <p:sldId id="462" r:id="rId112"/>
    <p:sldId id="443" r:id="rId113"/>
    <p:sldId id="444" r:id="rId114"/>
    <p:sldId id="409" r:id="rId115"/>
    <p:sldId id="436" r:id="rId116"/>
    <p:sldId id="408" r:id="rId117"/>
    <p:sldId id="411" r:id="rId118"/>
    <p:sldId id="342" r:id="rId119"/>
    <p:sldId id="343" r:id="rId120"/>
    <p:sldId id="348" r:id="rId121"/>
    <p:sldId id="315" r:id="rId122"/>
    <p:sldId id="389" r:id="rId123"/>
    <p:sldId id="388" r:id="rId124"/>
    <p:sldId id="390" r:id="rId125"/>
    <p:sldId id="391" r:id="rId126"/>
    <p:sldId id="400" r:id="rId127"/>
    <p:sldId id="413" r:id="rId128"/>
    <p:sldId id="450" r:id="rId129"/>
    <p:sldId id="401" r:id="rId130"/>
    <p:sldId id="344" r:id="rId131"/>
    <p:sldId id="345" r:id="rId132"/>
    <p:sldId id="316" r:id="rId133"/>
    <p:sldId id="453" r:id="rId134"/>
    <p:sldId id="463" r:id="rId135"/>
    <p:sldId id="468" r:id="rId136"/>
    <p:sldId id="471" r:id="rId137"/>
    <p:sldId id="371" r:id="rId138"/>
    <p:sldId id="402" r:id="rId139"/>
    <p:sldId id="367" r:id="rId140"/>
    <p:sldId id="375" r:id="rId141"/>
    <p:sldId id="376" r:id="rId142"/>
    <p:sldId id="377" r:id="rId143"/>
    <p:sldId id="373" r:id="rId144"/>
    <p:sldId id="374" r:id="rId145"/>
    <p:sldId id="369" r:id="rId146"/>
    <p:sldId id="368" r:id="rId147"/>
    <p:sldId id="370" r:id="rId148"/>
    <p:sldId id="405" r:id="rId149"/>
    <p:sldId id="277" r:id="rId150"/>
    <p:sldId id="349" r:id="rId151"/>
    <p:sldId id="452" r:id="rId152"/>
    <p:sldId id="430" r:id="rId153"/>
    <p:sldId id="354" r:id="rId154"/>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2">
          <p15:clr>
            <a:srgbClr val="A4A3A4"/>
          </p15:clr>
        </p15:guide>
        <p15:guide id="2" pos="711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th, Mark" initials="RM" lastIdx="3" clrIdx="0">
    <p:extLst>
      <p:ext uri="{19B8F6BF-5375-455C-9EA6-DF929625EA0E}">
        <p15:presenceInfo xmlns:p15="http://schemas.microsoft.com/office/powerpoint/2012/main" userId="S::rothmark@oregonstate.edu::f5c28c10-142f-4025-9976-0860aef624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404"/>
    <a:srgbClr val="43E5FF"/>
    <a:srgbClr val="8337BE"/>
    <a:srgbClr val="FC34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63"/>
    <p:restoredTop sz="68503"/>
  </p:normalViewPr>
  <p:slideViewPr>
    <p:cSldViewPr snapToGrid="0" snapToObjects="1" showGuides="1">
      <p:cViewPr>
        <p:scale>
          <a:sx n="140" d="100"/>
          <a:sy n="140" d="100"/>
        </p:scale>
        <p:origin x="2112" y="328"/>
      </p:cViewPr>
      <p:guideLst>
        <p:guide orient="horz" pos="1642"/>
        <p:guide pos="711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20:16:27.163"/>
    </inkml:context>
    <inkml:brush xml:id="br0">
      <inkml:brushProperty name="width" value="0.08571" units="cm"/>
      <inkml:brushProperty name="height" value="0.08571" units="cm"/>
    </inkml:brush>
  </inkml:definitions>
  <inkml:trace contextRef="#ctx0" brushRef="#br0">0 1 8027,'0'0'0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3T20:16:28.282"/>
    </inkml:context>
    <inkml:brush xml:id="br0">
      <inkml:brushProperty name="width" value="0.08571" units="cm"/>
      <inkml:brushProperty name="height" value="0.08571" units="cm"/>
    </inkml:brush>
  </inkml:definitions>
  <inkml:trace contextRef="#ctx0" brushRef="#br0">0 0 8027,'74'0'0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4C986-671F-AE41-81C8-9DF00F82AE8E}" type="datetimeFigureOut">
              <a:rPr lang="en-US" smtClean="0"/>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0DD0A-D5F3-234D-B529-107C92CB39E8}" type="slidenum">
              <a:rPr lang="en-US" smtClean="0"/>
              <a:t>‹#›</a:t>
            </a:fld>
            <a:endParaRPr lang="en-US"/>
          </a:p>
        </p:txBody>
      </p:sp>
    </p:spTree>
    <p:extLst>
      <p:ext uri="{BB962C8B-B14F-4D97-AF65-F5344CB8AC3E}">
        <p14:creationId xmlns:p14="http://schemas.microsoft.com/office/powerpoint/2010/main" val="2464379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thanks for joining me. [introduce topic &amp; fact about understanding each phrase]</a:t>
            </a:r>
          </a:p>
          <a:p>
            <a:r>
              <a:rPr lang="en-US" sz="1200" kern="1200" dirty="0">
                <a:solidFill>
                  <a:schemeClr val="tx1"/>
                </a:solidFill>
                <a:effectLst/>
                <a:latin typeface="+mn-lt"/>
                <a:ea typeface="+mn-ea"/>
                <a:cs typeface="+mn-cs"/>
              </a:rPr>
              <a:t>Throughout the presentation I'll probably alternate between using I and we and when I say we,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a:t>
            </a:fld>
            <a:endParaRPr lang="en-US"/>
          </a:p>
        </p:txBody>
      </p:sp>
    </p:spTree>
    <p:extLst>
      <p:ext uri="{BB962C8B-B14F-4D97-AF65-F5344CB8AC3E}">
        <p14:creationId xmlns:p14="http://schemas.microsoft.com/office/powerpoint/2010/main" val="3570939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tool helps inform conservation decisions such as defining reserves, setting hunting &amp; fishing quotas, and dedicating necessary conservation resources for migratory species.</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you might notice that much of the region in view is grayed.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10</a:t>
            </a:fld>
            <a:endParaRPr lang="en-US"/>
          </a:p>
        </p:txBody>
      </p:sp>
    </p:spTree>
    <p:extLst>
      <p:ext uri="{BB962C8B-B14F-4D97-AF65-F5344CB8AC3E}">
        <p14:creationId xmlns:p14="http://schemas.microsoft.com/office/powerpoint/2010/main" val="33971490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103</a:t>
            </a:fld>
            <a:endParaRPr lang="en-US"/>
          </a:p>
        </p:txBody>
      </p:sp>
    </p:spTree>
    <p:extLst>
      <p:ext uri="{BB962C8B-B14F-4D97-AF65-F5344CB8AC3E}">
        <p14:creationId xmlns:p14="http://schemas.microsoft.com/office/powerpoint/2010/main" val="39105376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104</a:t>
            </a:fld>
            <a:endParaRPr lang="en-US"/>
          </a:p>
        </p:txBody>
      </p:sp>
    </p:spTree>
    <p:extLst>
      <p:ext uri="{BB962C8B-B14F-4D97-AF65-F5344CB8AC3E}">
        <p14:creationId xmlns:p14="http://schemas.microsoft.com/office/powerpoint/2010/main" val="281826806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105</a:t>
            </a:fld>
            <a:endParaRPr lang="en-US"/>
          </a:p>
        </p:txBody>
      </p:sp>
    </p:spTree>
    <p:extLst>
      <p:ext uri="{BB962C8B-B14F-4D97-AF65-F5344CB8AC3E}">
        <p14:creationId xmlns:p14="http://schemas.microsoft.com/office/powerpoint/2010/main" val="2131074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now we only have probabilities, but what we want is actual detections; so we flip a coin with probability of landing 1 equal to our occupancy probability: in this case we get 1. we can do the same for detections, and note that in this scenario, our species was occupied but not detected which is an instance of imperfect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if we flip our occupancy coin and it turns out the species is not occupied, we can say the species was not detected without having to flip a coin (no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whenever we are talking about a semi- or fully simulated species, this is how we are creating it.</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106</a:t>
            </a:fld>
            <a:endParaRPr lang="en-US"/>
          </a:p>
        </p:txBody>
      </p:sp>
    </p:spTree>
    <p:extLst>
      <p:ext uri="{BB962C8B-B14F-4D97-AF65-F5344CB8AC3E}">
        <p14:creationId xmlns:p14="http://schemas.microsoft.com/office/powerpoint/2010/main" val="16808775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now we only have probabilities, but what we want is actual detections; so we flip a coin with probability of landing 1 equal to our occupancy probability: in this case we get 1. we can do the same for detections, and note that in this scenario, our species was occupied but not detected which is an instance of imperfect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if we flip our occupancy coin and it turns out the species is not occupied, we can say the species was not detected without having to flip a coin (no false positives)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whenever we are talking about a semi- or fully simulated species, this is how we are creating it.</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107</a:t>
            </a:fld>
            <a:endParaRPr lang="en-US"/>
          </a:p>
        </p:txBody>
      </p:sp>
    </p:spTree>
    <p:extLst>
      <p:ext uri="{BB962C8B-B14F-4D97-AF65-F5344CB8AC3E}">
        <p14:creationId xmlns:p14="http://schemas.microsoft.com/office/powerpoint/2010/main" val="31577705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108</a:t>
            </a:fld>
            <a:endParaRPr lang="en-US"/>
          </a:p>
        </p:txBody>
      </p:sp>
    </p:spTree>
    <p:extLst>
      <p:ext uri="{BB962C8B-B14F-4D97-AF65-F5344CB8AC3E}">
        <p14:creationId xmlns:p14="http://schemas.microsoft.com/office/powerpoint/2010/main" val="36803873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109</a:t>
            </a:fld>
            <a:endParaRPr lang="en-US"/>
          </a:p>
        </p:txBody>
      </p:sp>
    </p:spTree>
    <p:extLst>
      <p:ext uri="{BB962C8B-B14F-4D97-AF65-F5344CB8AC3E}">
        <p14:creationId xmlns:p14="http://schemas.microsoft.com/office/powerpoint/2010/main" val="14289127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110</a:t>
            </a:fld>
            <a:endParaRPr lang="en-US"/>
          </a:p>
        </p:txBody>
      </p:sp>
    </p:spTree>
    <p:extLst>
      <p:ext uri="{BB962C8B-B14F-4D97-AF65-F5344CB8AC3E}">
        <p14:creationId xmlns:p14="http://schemas.microsoft.com/office/powerpoint/2010/main" val="32859774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111</a:t>
            </a:fld>
            <a:endParaRPr lang="en-US"/>
          </a:p>
        </p:txBody>
      </p:sp>
    </p:spTree>
    <p:extLst>
      <p:ext uri="{BB962C8B-B14F-4D97-AF65-F5344CB8AC3E}">
        <p14:creationId xmlns:p14="http://schemas.microsoft.com/office/powerpoint/2010/main" val="4187573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were able to measure cluster similarity because we manually created a ground truth grouping of checklists into sites. went checklist by checklist to see if an expert would consider these the same site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Doug + Tyler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112</a:t>
            </a:fld>
            <a:endParaRPr lang="en-US"/>
          </a:p>
        </p:txBody>
      </p:sp>
    </p:spTree>
    <p:extLst>
      <p:ext uri="{BB962C8B-B14F-4D97-AF65-F5344CB8AC3E}">
        <p14:creationId xmlns:p14="http://schemas.microsoft.com/office/powerpoint/2010/main" val="4242283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tool helps inform conservation decisions such as defining reserves, setting hunting &amp; fishing quotas, and dedicating necessary conservation resources for migratory species.</a:t>
            </a:r>
          </a:p>
          <a:p>
            <a:endParaRPr lang="en-US" sz="1200" kern="1200" dirty="0">
              <a:solidFill>
                <a:schemeClr val="tx1"/>
              </a:solidFill>
              <a:effectLst/>
              <a:latin typeface="+mn-lt"/>
              <a:ea typeface="+mn-ea"/>
              <a:cs typeface="+mn-cs"/>
            </a:endParaRPr>
          </a:p>
          <a:p>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you might notice that much of the region in view is grayed.</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11</a:t>
            </a:fld>
            <a:endParaRPr lang="en-US"/>
          </a:p>
        </p:txBody>
      </p:sp>
    </p:spTree>
    <p:extLst>
      <p:ext uri="{BB962C8B-B14F-4D97-AF65-F5344CB8AC3E}">
        <p14:creationId xmlns:p14="http://schemas.microsoft.com/office/powerpoint/2010/main" val="132648584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Doug + Tyler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113</a:t>
            </a:fld>
            <a:endParaRPr lang="en-US"/>
          </a:p>
        </p:txBody>
      </p:sp>
    </p:spTree>
    <p:extLst>
      <p:ext uri="{BB962C8B-B14F-4D97-AF65-F5344CB8AC3E}">
        <p14:creationId xmlns:p14="http://schemas.microsoft.com/office/powerpoint/2010/main" val="31659781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114</a:t>
            </a:fld>
            <a:endParaRPr lang="en-US"/>
          </a:p>
        </p:txBody>
      </p:sp>
    </p:spTree>
    <p:extLst>
      <p:ext uri="{BB962C8B-B14F-4D97-AF65-F5344CB8AC3E}">
        <p14:creationId xmlns:p14="http://schemas.microsoft.com/office/powerpoint/2010/main" val="27879847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115</a:t>
            </a:fld>
            <a:endParaRPr lang="en-US"/>
          </a:p>
        </p:txBody>
      </p:sp>
    </p:spTree>
    <p:extLst>
      <p:ext uri="{BB962C8B-B14F-4D97-AF65-F5344CB8AC3E}">
        <p14:creationId xmlns:p14="http://schemas.microsoft.com/office/powerpoint/2010/main" val="15779164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divided the variations on each attribute into 3 categories: HIGH AVG and LOW and created 25 datasets in each. For example, we artificially set the occupancy probability above 65% for the HIGH category, and below 35% for the LOW category.</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116</a:t>
            </a:fld>
            <a:endParaRPr lang="en-US"/>
          </a:p>
        </p:txBody>
      </p:sp>
    </p:spTree>
    <p:extLst>
      <p:ext uri="{BB962C8B-B14F-4D97-AF65-F5344CB8AC3E}">
        <p14:creationId xmlns:p14="http://schemas.microsoft.com/office/powerpoint/2010/main" val="37861190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117</a:t>
            </a:fld>
            <a:endParaRPr lang="en-US"/>
          </a:p>
        </p:txBody>
      </p:sp>
    </p:spTree>
    <p:extLst>
      <p:ext uri="{BB962C8B-B14F-4D97-AF65-F5344CB8AC3E}">
        <p14:creationId xmlns:p14="http://schemas.microsoft.com/office/powerpoint/2010/main" val="291593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118</a:t>
            </a:fld>
            <a:endParaRPr lang="en-US"/>
          </a:p>
        </p:txBody>
      </p:sp>
    </p:spTree>
    <p:extLst>
      <p:ext uri="{BB962C8B-B14F-4D97-AF65-F5344CB8AC3E}">
        <p14:creationId xmlns:p14="http://schemas.microsoft.com/office/powerpoint/2010/main" val="315157097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119</a:t>
            </a:fld>
            <a:endParaRPr lang="en-US"/>
          </a:p>
        </p:txBody>
      </p:sp>
    </p:spTree>
    <p:extLst>
      <p:ext uri="{BB962C8B-B14F-4D97-AF65-F5344CB8AC3E}">
        <p14:creationId xmlns:p14="http://schemas.microsoft.com/office/powerpoint/2010/main" val="19502161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120</a:t>
            </a:fld>
            <a:endParaRPr lang="en-US"/>
          </a:p>
        </p:txBody>
      </p:sp>
    </p:spTree>
    <p:extLst>
      <p:ext uri="{BB962C8B-B14F-4D97-AF65-F5344CB8AC3E}">
        <p14:creationId xmlns:p14="http://schemas.microsoft.com/office/powerpoint/2010/main" val="356891017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121</a:t>
            </a:fld>
            <a:endParaRPr lang="en-US"/>
          </a:p>
        </p:txBody>
      </p:sp>
    </p:spTree>
    <p:extLst>
      <p:ext uri="{BB962C8B-B14F-4D97-AF65-F5344CB8AC3E}">
        <p14:creationId xmlns:p14="http://schemas.microsoft.com/office/powerpoint/2010/main" val="35584695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122</a:t>
            </a:fld>
            <a:endParaRPr lang="en-US"/>
          </a:p>
        </p:txBody>
      </p:sp>
    </p:spTree>
    <p:extLst>
      <p:ext uri="{BB962C8B-B14F-4D97-AF65-F5344CB8AC3E}">
        <p14:creationId xmlns:p14="http://schemas.microsoft.com/office/powerpoint/2010/main" val="342930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tool helps inform conservation decisions such as defining reserves, setting hunting &amp; fishing quotas, and dedicating necessary conservation resources for migratory species.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12</a:t>
            </a:fld>
            <a:endParaRPr lang="en-US"/>
          </a:p>
        </p:txBody>
      </p:sp>
    </p:spTree>
    <p:extLst>
      <p:ext uri="{BB962C8B-B14F-4D97-AF65-F5344CB8AC3E}">
        <p14:creationId xmlns:p14="http://schemas.microsoft.com/office/powerpoint/2010/main" val="24552888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123</a:t>
            </a:fld>
            <a:endParaRPr lang="en-US"/>
          </a:p>
        </p:txBody>
      </p:sp>
    </p:spTree>
    <p:extLst>
      <p:ext uri="{BB962C8B-B14F-4D97-AF65-F5344CB8AC3E}">
        <p14:creationId xmlns:p14="http://schemas.microsoft.com/office/powerpoint/2010/main" val="36400405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124</a:t>
            </a:fld>
            <a:endParaRPr lang="en-US"/>
          </a:p>
        </p:txBody>
      </p:sp>
    </p:spTree>
    <p:extLst>
      <p:ext uri="{BB962C8B-B14F-4D97-AF65-F5344CB8AC3E}">
        <p14:creationId xmlns:p14="http://schemas.microsoft.com/office/powerpoint/2010/main" val="23526208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WETA &lt; HEWA; WETA is a generalist species and HEWA is a specialist; WETA is a harder problem because the distinction between suitable and unsuitable habitat is blurred</a:t>
            </a:r>
          </a:p>
          <a:p>
            <a:pPr marL="228600" indent="-228600">
              <a:buAutoNum type="arabicPeriod"/>
            </a:pPr>
            <a:endParaRPr lang="en-US" dirty="0"/>
          </a:p>
          <a:p>
            <a:pPr marL="228600" indent="-228600">
              <a:buAutoNum type="arabicPeriod"/>
            </a:pPr>
            <a:r>
              <a:rPr lang="en-US" dirty="0" err="1"/>
              <a:t>eBird</a:t>
            </a:r>
            <a:r>
              <a:rPr lang="en-US" dirty="0"/>
              <a:t> performs similarly for both species, but far below HEWA.</a:t>
            </a:r>
          </a:p>
          <a:p>
            <a:pPr marL="228600" indent="-228600">
              <a:buAutoNum type="arabicPeriod"/>
            </a:pPr>
            <a:r>
              <a:rPr lang="en-US" dirty="0"/>
              <a:t>Random &gt; OR2020 </a:t>
            </a:r>
            <a:r>
              <a:rPr lang="en-US" dirty="0" err="1"/>
              <a:t>bc</a:t>
            </a:r>
            <a:r>
              <a:rPr lang="en-US" dirty="0"/>
              <a:t> of duplicate locations in testing and training.</a:t>
            </a:r>
          </a:p>
        </p:txBody>
      </p:sp>
      <p:sp>
        <p:nvSpPr>
          <p:cNvPr id="4" name="Slide Number Placeholder 3"/>
          <p:cNvSpPr>
            <a:spLocks noGrp="1"/>
          </p:cNvSpPr>
          <p:nvPr>
            <p:ph type="sldNum" sz="quarter" idx="5"/>
          </p:nvPr>
        </p:nvSpPr>
        <p:spPr/>
        <p:txBody>
          <a:bodyPr/>
          <a:lstStyle/>
          <a:p>
            <a:fld id="{72F0DD0A-D5F3-234D-B529-107C92CB39E8}" type="slidenum">
              <a:rPr lang="en-US" smtClean="0"/>
              <a:t>125</a:t>
            </a:fld>
            <a:endParaRPr lang="en-US"/>
          </a:p>
        </p:txBody>
      </p:sp>
    </p:spTree>
    <p:extLst>
      <p:ext uri="{BB962C8B-B14F-4D97-AF65-F5344CB8AC3E}">
        <p14:creationId xmlns:p14="http://schemas.microsoft.com/office/powerpoint/2010/main" val="37397782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proposed methods outperform the existing methods! </a:t>
            </a:r>
          </a:p>
        </p:txBody>
      </p:sp>
      <p:sp>
        <p:nvSpPr>
          <p:cNvPr id="4" name="Slide Number Placeholder 3"/>
          <p:cNvSpPr>
            <a:spLocks noGrp="1"/>
          </p:cNvSpPr>
          <p:nvPr>
            <p:ph type="sldNum" sz="quarter" idx="5"/>
          </p:nvPr>
        </p:nvSpPr>
        <p:spPr/>
        <p:txBody>
          <a:bodyPr/>
          <a:lstStyle/>
          <a:p>
            <a:fld id="{72F0DD0A-D5F3-234D-B529-107C92CB39E8}" type="slidenum">
              <a:rPr lang="en-US" smtClean="0"/>
              <a:t>126</a:t>
            </a:fld>
            <a:endParaRPr lang="en-US"/>
          </a:p>
        </p:txBody>
      </p:sp>
    </p:spTree>
    <p:extLst>
      <p:ext uri="{BB962C8B-B14F-4D97-AF65-F5344CB8AC3E}">
        <p14:creationId xmlns:p14="http://schemas.microsoft.com/office/powerpoint/2010/main" val="1529853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proposed methods outperform the existing methods! Suggests </a:t>
            </a:r>
          </a:p>
          <a:p>
            <a:pPr marL="228600" indent="-228600">
              <a:buAutoNum type="arabicPeriod"/>
            </a:pPr>
            <a:r>
              <a:rPr lang="en-US" dirty="0"/>
              <a:t>Interesting: similarity does not necessarily correlate with predictive performance; one possible explanation is that </a:t>
            </a:r>
            <a:r>
              <a:rPr lang="en-US" dirty="0" err="1"/>
              <a:t>clustGeo</a:t>
            </a:r>
            <a:r>
              <a:rPr lang="en-US" dirty="0"/>
              <a:t> groups some checklists into sites that don’t maintain closure. So, even though it’s more similar than </a:t>
            </a:r>
            <a:r>
              <a:rPr lang="en-US" dirty="0" err="1"/>
              <a:t>lat</a:t>
            </a:r>
            <a:r>
              <a:rPr lang="en-US" dirty="0"/>
              <a:t>-long &amp; rounded-4 overall, perhaps the places where </a:t>
            </a:r>
            <a:r>
              <a:rPr lang="en-US" dirty="0" err="1"/>
              <a:t>clustGeo</a:t>
            </a:r>
            <a:r>
              <a:rPr lang="en-US" dirty="0"/>
              <a:t> differs are sites that don’t maintain closure, and this negatively affects performance. </a:t>
            </a:r>
          </a:p>
        </p:txBody>
      </p:sp>
      <p:sp>
        <p:nvSpPr>
          <p:cNvPr id="4" name="Slide Number Placeholder 3"/>
          <p:cNvSpPr>
            <a:spLocks noGrp="1"/>
          </p:cNvSpPr>
          <p:nvPr>
            <p:ph type="sldNum" sz="quarter" idx="5"/>
          </p:nvPr>
        </p:nvSpPr>
        <p:spPr/>
        <p:txBody>
          <a:bodyPr/>
          <a:lstStyle/>
          <a:p>
            <a:fld id="{72F0DD0A-D5F3-234D-B529-107C92CB39E8}" type="slidenum">
              <a:rPr lang="en-US" smtClean="0"/>
              <a:t>127</a:t>
            </a:fld>
            <a:endParaRPr lang="en-US"/>
          </a:p>
        </p:txBody>
      </p:sp>
    </p:spTree>
    <p:extLst>
      <p:ext uri="{BB962C8B-B14F-4D97-AF65-F5344CB8AC3E}">
        <p14:creationId xmlns:p14="http://schemas.microsoft.com/office/powerpoint/2010/main" val="18851826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Each of the categories we discussed on the x axis</a:t>
            </a:r>
          </a:p>
          <a:p>
            <a:pPr marL="228600" indent="-228600">
              <a:buAutoNum type="arabicPeriod"/>
            </a:pPr>
            <a:r>
              <a:rPr lang="en-US" dirty="0"/>
              <a:t>MSE: lower is better</a:t>
            </a:r>
          </a:p>
          <a:p>
            <a:pPr marL="228600" indent="-228600">
              <a:buAutoNum type="arabicPeriod"/>
            </a:pPr>
            <a:r>
              <a:rPr lang="en-US" dirty="0"/>
              <a:t>rounded reduces to </a:t>
            </a:r>
            <a:r>
              <a:rPr lang="en-US" dirty="0" err="1"/>
              <a:t>lat</a:t>
            </a:r>
            <a:r>
              <a:rPr lang="en-US" dirty="0"/>
              <a:t>-long</a:t>
            </a:r>
          </a:p>
          <a:p>
            <a:pPr marL="228600" indent="-228600">
              <a:buAutoNum type="arabicPeriod"/>
            </a:pPr>
            <a:r>
              <a:rPr lang="en-US" dirty="0" err="1"/>
              <a:t>kmSq</a:t>
            </a:r>
            <a:r>
              <a:rPr lang="en-US" dirty="0"/>
              <a:t> increases as unique locations increases </a:t>
            </a:r>
            <a:r>
              <a:rPr lang="en-US" dirty="0">
                <a:sym typeface="Wingdings" pitchFamily="2" charset="2"/>
              </a:rPr>
              <a:t> bad!</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128</a:t>
            </a:fld>
            <a:endParaRPr lang="en-US"/>
          </a:p>
        </p:txBody>
      </p:sp>
    </p:spTree>
    <p:extLst>
      <p:ext uri="{BB962C8B-B14F-4D97-AF65-F5344CB8AC3E}">
        <p14:creationId xmlns:p14="http://schemas.microsoft.com/office/powerpoint/2010/main" val="137042291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eBird’s</a:t>
            </a:r>
            <a:r>
              <a:rPr lang="en-US" dirty="0"/>
              <a:t> performance depends on amount of data</a:t>
            </a:r>
          </a:p>
          <a:p>
            <a:pPr marL="228600" indent="-228600">
              <a:buAutoNum type="arabicPeriod"/>
            </a:pPr>
            <a:r>
              <a:rPr lang="en-US" dirty="0" err="1"/>
              <a:t>clustGeo</a:t>
            </a:r>
            <a:r>
              <a:rPr lang="en-US" dirty="0"/>
              <a:t> and rounded/</a:t>
            </a:r>
            <a:r>
              <a:rPr lang="en-US" dirty="0" err="1"/>
              <a:t>lat</a:t>
            </a:r>
            <a:r>
              <a:rPr lang="en-US" dirty="0"/>
              <a:t>-long perform well, even when data is scarce; they don’t vary as much as other </a:t>
            </a:r>
            <a:r>
              <a:rPr lang="en-US" dirty="0" err="1"/>
              <a:t>algs</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129</a:t>
            </a:fld>
            <a:endParaRPr lang="en-US"/>
          </a:p>
        </p:txBody>
      </p:sp>
    </p:spTree>
    <p:extLst>
      <p:ext uri="{BB962C8B-B14F-4D97-AF65-F5344CB8AC3E}">
        <p14:creationId xmlns:p14="http://schemas.microsoft.com/office/powerpoint/2010/main" val="28589590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estimation</a:t>
            </a:r>
          </a:p>
          <a:p>
            <a:endParaRPr lang="en-US" dirty="0"/>
          </a:p>
          <a:p>
            <a:r>
              <a:rPr lang="en-US" dirty="0"/>
              <a:t>Close to ground truth probably means closure is closer to holding </a:t>
            </a:r>
          </a:p>
          <a:p>
            <a:r>
              <a:rPr lang="en-US" dirty="0"/>
              <a:t>External validation we used the cluster similarity metrics; proxy for closure; no concrete definition</a:t>
            </a:r>
          </a:p>
        </p:txBody>
      </p:sp>
      <p:sp>
        <p:nvSpPr>
          <p:cNvPr id="4" name="Slide Number Placeholder 3"/>
          <p:cNvSpPr>
            <a:spLocks noGrp="1"/>
          </p:cNvSpPr>
          <p:nvPr>
            <p:ph type="sldNum" sz="quarter" idx="5"/>
          </p:nvPr>
        </p:nvSpPr>
        <p:spPr/>
        <p:txBody>
          <a:bodyPr/>
          <a:lstStyle/>
          <a:p>
            <a:fld id="{72F0DD0A-D5F3-234D-B529-107C92CB39E8}" type="slidenum">
              <a:rPr lang="en-US" smtClean="0"/>
              <a:t>130</a:t>
            </a:fld>
            <a:endParaRPr lang="en-US"/>
          </a:p>
        </p:txBody>
      </p:sp>
    </p:spTree>
    <p:extLst>
      <p:ext uri="{BB962C8B-B14F-4D97-AF65-F5344CB8AC3E}">
        <p14:creationId xmlns:p14="http://schemas.microsoft.com/office/powerpoint/2010/main" val="3397506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Parameter estimation</a:t>
            </a:r>
          </a:p>
          <a:p>
            <a:endParaRPr lang="en-US" dirty="0"/>
          </a:p>
          <a:p>
            <a:r>
              <a:rPr lang="en-US" dirty="0"/>
              <a:t>Close to ground truth probably means closure is closer to holding </a:t>
            </a:r>
          </a:p>
          <a:p>
            <a:r>
              <a:rPr lang="en-US" dirty="0"/>
              <a:t>External validation we used the cluster similarity metrics; proxy for closure; no concrete definition</a:t>
            </a:r>
          </a:p>
        </p:txBody>
      </p:sp>
      <p:sp>
        <p:nvSpPr>
          <p:cNvPr id="4" name="Slide Number Placeholder 3"/>
          <p:cNvSpPr>
            <a:spLocks noGrp="1"/>
          </p:cNvSpPr>
          <p:nvPr>
            <p:ph type="sldNum" sz="quarter" idx="5"/>
          </p:nvPr>
        </p:nvSpPr>
        <p:spPr/>
        <p:txBody>
          <a:bodyPr/>
          <a:lstStyle/>
          <a:p>
            <a:fld id="{72F0DD0A-D5F3-234D-B529-107C92CB39E8}" type="slidenum">
              <a:rPr lang="en-US" smtClean="0"/>
              <a:t>131</a:t>
            </a:fld>
            <a:endParaRPr lang="en-US"/>
          </a:p>
        </p:txBody>
      </p:sp>
    </p:spTree>
    <p:extLst>
      <p:ext uri="{BB962C8B-B14F-4D97-AF65-F5344CB8AC3E}">
        <p14:creationId xmlns:p14="http://schemas.microsoft.com/office/powerpoint/2010/main" val="359603037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Similarity metrics for </a:t>
            </a:r>
            <a:r>
              <a:rPr lang="en-US" dirty="0" err="1"/>
              <a:t>eBird</a:t>
            </a:r>
            <a:r>
              <a:rPr lang="en-US" dirty="0"/>
              <a:t> – BP cannot be calculated because the datasets are not the same</a:t>
            </a:r>
          </a:p>
          <a:p>
            <a:r>
              <a:rPr lang="en-US" dirty="0"/>
              <a:t>* Average occupancy probability error</a:t>
            </a:r>
          </a:p>
        </p:txBody>
      </p:sp>
      <p:sp>
        <p:nvSpPr>
          <p:cNvPr id="4" name="Slide Number Placeholder 3"/>
          <p:cNvSpPr>
            <a:spLocks noGrp="1"/>
          </p:cNvSpPr>
          <p:nvPr>
            <p:ph type="sldNum" sz="quarter" idx="5"/>
          </p:nvPr>
        </p:nvSpPr>
        <p:spPr/>
        <p:txBody>
          <a:bodyPr/>
          <a:lstStyle/>
          <a:p>
            <a:fld id="{72F0DD0A-D5F3-234D-B529-107C92CB39E8}" type="slidenum">
              <a:rPr lang="en-US" smtClean="0"/>
              <a:t>132</a:t>
            </a:fld>
            <a:endParaRPr lang="en-US"/>
          </a:p>
        </p:txBody>
      </p:sp>
    </p:spTree>
    <p:extLst>
      <p:ext uri="{BB962C8B-B14F-4D97-AF65-F5344CB8AC3E}">
        <p14:creationId xmlns:p14="http://schemas.microsoft.com/office/powerpoint/2010/main" val="3472763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here means observations of species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SDMs are limited by the range of observations collected. </a:t>
            </a:r>
          </a:p>
          <a:p>
            <a:r>
              <a:rPr lang="en-US" sz="1200" kern="1200" dirty="0">
                <a:solidFill>
                  <a:schemeClr val="tx1"/>
                </a:solidFill>
                <a:effectLst/>
                <a:latin typeface="+mn-lt"/>
                <a:ea typeface="+mn-ea"/>
                <a:cs typeface="+mn-cs"/>
              </a:rPr>
              <a:t>And historically, </a:t>
            </a:r>
            <a:r>
              <a:rPr lang="en-US" sz="1200" kern="1200" dirty="0" err="1">
                <a:solidFill>
                  <a:schemeClr val="tx1"/>
                </a:solidFill>
                <a:effectLst/>
                <a:latin typeface="+mn-lt"/>
                <a:ea typeface="+mn-ea"/>
                <a:cs typeface="+mn-cs"/>
              </a:rPr>
              <a:t>sdms</a:t>
            </a:r>
            <a:r>
              <a:rPr lang="en-US" sz="1200" kern="1200" dirty="0">
                <a:solidFill>
                  <a:schemeClr val="tx1"/>
                </a:solidFill>
                <a:effectLst/>
                <a:latin typeface="+mn-lt"/>
                <a:ea typeface="+mn-ea"/>
                <a:cs typeface="+mn-cs"/>
              </a:rPr>
              <a:t> are built to understand local regions and this is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of limited resources. it takes a lot of effort and money to collect the right data to inform these visualizations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13</a:t>
            </a:fld>
            <a:endParaRPr lang="en-US"/>
          </a:p>
        </p:txBody>
      </p:sp>
    </p:spTree>
    <p:extLst>
      <p:ext uri="{BB962C8B-B14F-4D97-AF65-F5344CB8AC3E}">
        <p14:creationId xmlns:p14="http://schemas.microsoft.com/office/powerpoint/2010/main" val="125571234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SCP: important for contexts outside of </a:t>
            </a:r>
            <a:r>
              <a:rPr lang="en-US" dirty="0" err="1"/>
              <a:t>eBird</a:t>
            </a:r>
            <a:r>
              <a:rPr lang="en-US" dirty="0"/>
              <a:t> in other community science programs. it may not be grouping checklists into sites, but providing structure to unstructured data is a shared challenge in many community science programs</a:t>
            </a:r>
          </a:p>
          <a:p>
            <a:endParaRPr lang="en-US" dirty="0"/>
          </a:p>
          <a:p>
            <a:r>
              <a:rPr lang="en-US" dirty="0"/>
              <a:t>2. Showed that spatial clustering algorithms are viable solutions to this challenge</a:t>
            </a:r>
          </a:p>
        </p:txBody>
      </p:sp>
      <p:sp>
        <p:nvSpPr>
          <p:cNvPr id="4" name="Slide Number Placeholder 3"/>
          <p:cNvSpPr>
            <a:spLocks noGrp="1"/>
          </p:cNvSpPr>
          <p:nvPr>
            <p:ph type="sldNum" sz="quarter" idx="5"/>
          </p:nvPr>
        </p:nvSpPr>
        <p:spPr/>
        <p:txBody>
          <a:bodyPr/>
          <a:lstStyle/>
          <a:p>
            <a:fld id="{72F0DD0A-D5F3-234D-B529-107C92CB39E8}" type="slidenum">
              <a:rPr lang="en-US" smtClean="0"/>
              <a:t>133</a:t>
            </a:fld>
            <a:endParaRPr lang="en-US"/>
          </a:p>
        </p:txBody>
      </p:sp>
    </p:spTree>
    <p:extLst>
      <p:ext uri="{BB962C8B-B14F-4D97-AF65-F5344CB8AC3E}">
        <p14:creationId xmlns:p14="http://schemas.microsoft.com/office/powerpoint/2010/main" val="289072171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 important because conservation scientists operate under limited resources. So it’s even more critical for their tools to be accurate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134</a:t>
            </a:fld>
            <a:endParaRPr lang="en-US"/>
          </a:p>
        </p:txBody>
      </p:sp>
    </p:spTree>
    <p:extLst>
      <p:ext uri="{BB962C8B-B14F-4D97-AF65-F5344CB8AC3E}">
        <p14:creationId xmlns:p14="http://schemas.microsoft.com/office/powerpoint/2010/main" val="378598888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back thru time to understand how climate change affects species and how they adapt and this can inform future decision making processes</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135</a:t>
            </a:fld>
            <a:endParaRPr lang="en-US"/>
          </a:p>
        </p:txBody>
      </p:sp>
    </p:spTree>
    <p:extLst>
      <p:ext uri="{BB962C8B-B14F-4D97-AF65-F5344CB8AC3E}">
        <p14:creationId xmlns:p14="http://schemas.microsoft.com/office/powerpoint/2010/main" val="302116311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 that community science plays in ecological research and beyond is growing </a:t>
            </a:r>
            <a:r>
              <a:rPr lang="en-US" dirty="0" err="1"/>
              <a:t>bc</a:t>
            </a:r>
            <a:r>
              <a:rPr lang="en-US" dirty="0"/>
              <a:t> its introducing sources of big data to domains that have been constrained by a lack of data</a:t>
            </a:r>
          </a:p>
          <a:p>
            <a:r>
              <a:rPr lang="en-US" dirty="0"/>
              <a:t>And in this process, it’s important that we design methodologies to capitalize on the full potential of this type data.</a:t>
            </a:r>
          </a:p>
        </p:txBody>
      </p:sp>
      <p:sp>
        <p:nvSpPr>
          <p:cNvPr id="4" name="Slide Number Placeholder 3"/>
          <p:cNvSpPr>
            <a:spLocks noGrp="1"/>
          </p:cNvSpPr>
          <p:nvPr>
            <p:ph type="sldNum" sz="quarter" idx="5"/>
          </p:nvPr>
        </p:nvSpPr>
        <p:spPr/>
        <p:txBody>
          <a:bodyPr/>
          <a:lstStyle/>
          <a:p>
            <a:fld id="{72F0DD0A-D5F3-234D-B529-107C92CB39E8}" type="slidenum">
              <a:rPr lang="en-US" smtClean="0"/>
              <a:t>136</a:t>
            </a:fld>
            <a:endParaRPr lang="en-US"/>
          </a:p>
        </p:txBody>
      </p:sp>
    </p:spTree>
    <p:extLst>
      <p:ext uri="{BB962C8B-B14F-4D97-AF65-F5344CB8AC3E}">
        <p14:creationId xmlns:p14="http://schemas.microsoft.com/office/powerpoint/2010/main" val="12083659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137</a:t>
            </a:fld>
            <a:endParaRPr lang="en-US"/>
          </a:p>
        </p:txBody>
      </p:sp>
    </p:spTree>
    <p:extLst>
      <p:ext uri="{BB962C8B-B14F-4D97-AF65-F5344CB8AC3E}">
        <p14:creationId xmlns:p14="http://schemas.microsoft.com/office/powerpoint/2010/main" val="262333390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138</a:t>
            </a:fld>
            <a:endParaRPr lang="en-US"/>
          </a:p>
        </p:txBody>
      </p:sp>
    </p:spTree>
    <p:extLst>
      <p:ext uri="{BB962C8B-B14F-4D97-AF65-F5344CB8AC3E}">
        <p14:creationId xmlns:p14="http://schemas.microsoft.com/office/powerpoint/2010/main" val="40090880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Similarity metrics for </a:t>
            </a:r>
            <a:r>
              <a:rPr lang="en-US" dirty="0" err="1"/>
              <a:t>eBird</a:t>
            </a:r>
            <a:r>
              <a:rPr lang="en-US" dirty="0"/>
              <a:t> – BP cannot be calculated because the datasets are not the same</a:t>
            </a:r>
          </a:p>
          <a:p>
            <a:r>
              <a:rPr lang="en-US" dirty="0"/>
              <a:t>* Average occupancy probability error</a:t>
            </a:r>
          </a:p>
        </p:txBody>
      </p:sp>
      <p:sp>
        <p:nvSpPr>
          <p:cNvPr id="4" name="Slide Number Placeholder 3"/>
          <p:cNvSpPr>
            <a:spLocks noGrp="1"/>
          </p:cNvSpPr>
          <p:nvPr>
            <p:ph type="sldNum" sz="quarter" idx="5"/>
          </p:nvPr>
        </p:nvSpPr>
        <p:spPr/>
        <p:txBody>
          <a:bodyPr/>
          <a:lstStyle/>
          <a:p>
            <a:fld id="{72F0DD0A-D5F3-234D-B529-107C92CB39E8}" type="slidenum">
              <a:rPr lang="en-US" smtClean="0"/>
              <a:t>139</a:t>
            </a:fld>
            <a:endParaRPr lang="en-US"/>
          </a:p>
        </p:txBody>
      </p:sp>
    </p:spTree>
    <p:extLst>
      <p:ext uri="{BB962C8B-B14F-4D97-AF65-F5344CB8AC3E}">
        <p14:creationId xmlns:p14="http://schemas.microsoft.com/office/powerpoint/2010/main" val="9965420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Combine the results of other </a:t>
            </a:r>
            <a:r>
              <a:rPr lang="en-US" dirty="0" err="1"/>
              <a:t>clusterings</a:t>
            </a:r>
            <a:r>
              <a:rPr lang="en-US" dirty="0"/>
              <a:t> ; how you decide to combine them is an ongoing research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Different clustering algorithms have different strengths &amp; weaknesses. If we combine them, can we capitalize on their strengths while mitigating their weaknesses?</a:t>
            </a:r>
          </a:p>
          <a:p>
            <a:r>
              <a:rPr lang="en-US" dirty="0"/>
              <a:t>I like this because we can include simple, straightforward </a:t>
            </a:r>
            <a:r>
              <a:rPr lang="en-US" dirty="0" err="1"/>
              <a:t>clusterings</a:t>
            </a:r>
            <a:r>
              <a:rPr lang="en-US" dirty="0"/>
              <a:t> to reduce the solution space quickly. (rounded)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Given two checklists, what fraction of </a:t>
            </a:r>
            <a:r>
              <a:rPr lang="en-US" sz="1200" i="1" dirty="0" err="1"/>
              <a:t>clusterings</a:t>
            </a:r>
            <a:r>
              <a:rPr lang="en-US" sz="1200" i="1" dirty="0"/>
              <a:t> group both checklists into the same site?</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140</a:t>
            </a:fld>
            <a:endParaRPr lang="en-US"/>
          </a:p>
        </p:txBody>
      </p:sp>
    </p:spTree>
    <p:extLst>
      <p:ext uri="{BB962C8B-B14F-4D97-AF65-F5344CB8AC3E}">
        <p14:creationId xmlns:p14="http://schemas.microsoft.com/office/powerpoint/2010/main" val="21535780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Combine the results of other </a:t>
            </a:r>
            <a:r>
              <a:rPr lang="en-US" dirty="0" err="1"/>
              <a:t>clusterings</a:t>
            </a:r>
            <a:r>
              <a:rPr lang="en-US" dirty="0"/>
              <a:t> ; how you decide to combine them is an ongoing research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Different clustering algorithms have different strengths &amp; weaknesses. If we combine them, can we capitalize on their strengths while mitigating their weaknesses?</a:t>
            </a:r>
          </a:p>
          <a:p>
            <a:r>
              <a:rPr lang="en-US" dirty="0"/>
              <a:t>I like this because we can include simple, straightforward </a:t>
            </a:r>
            <a:r>
              <a:rPr lang="en-US" dirty="0" err="1"/>
              <a:t>clusterings</a:t>
            </a:r>
            <a:r>
              <a:rPr lang="en-US" dirty="0"/>
              <a:t> to reduce the solution space quickly. (rounded)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Given two checklists, what fraction of </a:t>
            </a:r>
            <a:r>
              <a:rPr lang="en-US" sz="1200" i="1" dirty="0" err="1"/>
              <a:t>clusterings</a:t>
            </a:r>
            <a:r>
              <a:rPr lang="en-US" sz="1200" i="1" dirty="0"/>
              <a:t> group both checklists into the same site?</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141</a:t>
            </a:fld>
            <a:endParaRPr lang="en-US"/>
          </a:p>
        </p:txBody>
      </p:sp>
    </p:spTree>
    <p:extLst>
      <p:ext uri="{BB962C8B-B14F-4D97-AF65-F5344CB8AC3E}">
        <p14:creationId xmlns:p14="http://schemas.microsoft.com/office/powerpoint/2010/main" val="149703985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Combine the results of other </a:t>
            </a:r>
            <a:r>
              <a:rPr lang="en-US" dirty="0" err="1"/>
              <a:t>clusterings</a:t>
            </a:r>
            <a:r>
              <a:rPr lang="en-US" dirty="0"/>
              <a:t> ; how you decide to combine them is an ongoing research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Different clustering algorithms have different strengths &amp; weaknesses. If we combine them, can we capitalize on their strengths while mitigating their weaknesses?</a:t>
            </a:r>
          </a:p>
          <a:p>
            <a:r>
              <a:rPr lang="en-US" dirty="0"/>
              <a:t>I like this because we can include simple, straightforward </a:t>
            </a:r>
            <a:r>
              <a:rPr lang="en-US" dirty="0" err="1"/>
              <a:t>clusterings</a:t>
            </a:r>
            <a:r>
              <a:rPr lang="en-US" dirty="0"/>
              <a:t> to reduce the solution space quickly. (rounded)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Given two checklists, what fraction of </a:t>
            </a:r>
            <a:r>
              <a:rPr lang="en-US" sz="1200" i="1" dirty="0" err="1"/>
              <a:t>clusterings</a:t>
            </a:r>
            <a:r>
              <a:rPr lang="en-US" sz="1200" i="1" dirty="0"/>
              <a:t> group both checklists into the same site?</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142</a:t>
            </a:fld>
            <a:endParaRPr lang="en-US"/>
          </a:p>
        </p:txBody>
      </p:sp>
    </p:spTree>
    <p:extLst>
      <p:ext uri="{BB962C8B-B14F-4D97-AF65-F5344CB8AC3E}">
        <p14:creationId xmlns:p14="http://schemas.microsoft.com/office/powerpoint/2010/main" val="2270218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Larger regions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Historically, </a:t>
            </a:r>
            <a:r>
              <a:rPr lang="en-US" sz="1200" kern="1200" dirty="0" err="1">
                <a:solidFill>
                  <a:schemeClr val="tx1"/>
                </a:solidFill>
                <a:effectLst/>
                <a:latin typeface="+mn-lt"/>
                <a:ea typeface="+mn-ea"/>
                <a:cs typeface="+mn-cs"/>
              </a:rPr>
              <a:t>sdms</a:t>
            </a:r>
            <a:r>
              <a:rPr lang="en-US" sz="1200" kern="1200" dirty="0">
                <a:solidFill>
                  <a:schemeClr val="tx1"/>
                </a:solidFill>
                <a:effectLst/>
                <a:latin typeface="+mn-lt"/>
                <a:ea typeface="+mn-ea"/>
                <a:cs typeface="+mn-cs"/>
              </a:rPr>
              <a:t> are built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14</a:t>
            </a:fld>
            <a:endParaRPr lang="en-US"/>
          </a:p>
        </p:txBody>
      </p:sp>
    </p:spTree>
    <p:extLst>
      <p:ext uri="{BB962C8B-B14F-4D97-AF65-F5344CB8AC3E}">
        <p14:creationId xmlns:p14="http://schemas.microsoft.com/office/powerpoint/2010/main" val="4133077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Combine the results of other </a:t>
            </a:r>
            <a:r>
              <a:rPr lang="en-US" dirty="0" err="1"/>
              <a:t>clusterings</a:t>
            </a:r>
            <a:r>
              <a:rPr lang="en-US" dirty="0"/>
              <a:t> ; how you decide to combine them is an ongoing research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Different clustering algorithms have different strengths &amp; weaknesses. If we combine them, can we capitalize on their strengths while mitigating their weaknesses?</a:t>
            </a:r>
          </a:p>
          <a:p>
            <a:r>
              <a:rPr lang="en-US" dirty="0"/>
              <a:t>I like this because we can include simple, straightforward </a:t>
            </a:r>
            <a:r>
              <a:rPr lang="en-US" dirty="0" err="1"/>
              <a:t>clusterings</a:t>
            </a:r>
            <a:r>
              <a:rPr lang="en-US" dirty="0"/>
              <a:t> to reduce the solution space quickly. (rounded)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Given two checklists, what fraction of </a:t>
            </a:r>
            <a:r>
              <a:rPr lang="en-US" sz="1200" i="1" dirty="0" err="1"/>
              <a:t>clusterings</a:t>
            </a:r>
            <a:r>
              <a:rPr lang="en-US" sz="1200" i="1" dirty="0"/>
              <a:t> group both checklists into the same site?</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143</a:t>
            </a:fld>
            <a:endParaRPr lang="en-US"/>
          </a:p>
        </p:txBody>
      </p:sp>
    </p:spTree>
    <p:extLst>
      <p:ext uri="{BB962C8B-B14F-4D97-AF65-F5344CB8AC3E}">
        <p14:creationId xmlns:p14="http://schemas.microsoft.com/office/powerpoint/2010/main" val="42287892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Combine the results of other </a:t>
            </a:r>
            <a:r>
              <a:rPr lang="en-US" dirty="0" err="1"/>
              <a:t>clusterings</a:t>
            </a:r>
            <a:r>
              <a:rPr lang="en-US" dirty="0"/>
              <a:t> ; how you decide to combine them is an ongoing research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Different clustering algorithms have different strengths &amp; weaknesses. If we combine them, can we capitalize on their strengths while mitigating their weaknesses?</a:t>
            </a:r>
          </a:p>
          <a:p>
            <a:r>
              <a:rPr lang="en-US" dirty="0"/>
              <a:t>I like this because we can include simple, straightforward </a:t>
            </a:r>
            <a:r>
              <a:rPr lang="en-US" dirty="0" err="1"/>
              <a:t>clusterings</a:t>
            </a:r>
            <a:r>
              <a:rPr lang="en-US" dirty="0"/>
              <a:t> to reduce the solution space quickly. </a:t>
            </a:r>
          </a:p>
          <a:p>
            <a:endParaRPr lang="en-US" dirty="0"/>
          </a:p>
          <a:p>
            <a:r>
              <a:rPr lang="en-US" dirty="0"/>
              <a:t>Consensus clustering is a particularly promising method for our domain because `weak' clustering algorithms that we know may not be optimal can still play a role in the final clustering.  For example, the </a:t>
            </a:r>
            <a:r>
              <a:rPr lang="en-US" dirty="0" err="1"/>
              <a:t>lat</a:t>
            </a:r>
            <a:r>
              <a:rPr lang="en-US" dirty="0"/>
              <a:t>-long method performs well even though we know it does not build clusters that resemble an expert's definition of a site.  </a:t>
            </a:r>
          </a:p>
        </p:txBody>
      </p:sp>
      <p:sp>
        <p:nvSpPr>
          <p:cNvPr id="4" name="Slide Number Placeholder 3"/>
          <p:cNvSpPr>
            <a:spLocks noGrp="1"/>
          </p:cNvSpPr>
          <p:nvPr>
            <p:ph type="sldNum" sz="quarter" idx="5"/>
          </p:nvPr>
        </p:nvSpPr>
        <p:spPr/>
        <p:txBody>
          <a:bodyPr/>
          <a:lstStyle/>
          <a:p>
            <a:fld id="{72F0DD0A-D5F3-234D-B529-107C92CB39E8}" type="slidenum">
              <a:rPr lang="en-US" smtClean="0"/>
              <a:t>144</a:t>
            </a:fld>
            <a:endParaRPr lang="en-US"/>
          </a:p>
        </p:txBody>
      </p:sp>
    </p:spTree>
    <p:extLst>
      <p:ext uri="{BB962C8B-B14F-4D97-AF65-F5344CB8AC3E}">
        <p14:creationId xmlns:p14="http://schemas.microsoft.com/office/powerpoint/2010/main" val="188129878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Similarity metrics for </a:t>
            </a:r>
            <a:r>
              <a:rPr lang="en-US" dirty="0" err="1"/>
              <a:t>eBird</a:t>
            </a:r>
            <a:r>
              <a:rPr lang="en-US" dirty="0"/>
              <a:t> – BP cannot be calculated because the datasets are not the same</a:t>
            </a:r>
          </a:p>
          <a:p>
            <a:r>
              <a:rPr lang="en-US" dirty="0"/>
              <a:t>* Average occupancy probability error</a:t>
            </a:r>
          </a:p>
        </p:txBody>
      </p:sp>
      <p:sp>
        <p:nvSpPr>
          <p:cNvPr id="4" name="Slide Number Placeholder 3"/>
          <p:cNvSpPr>
            <a:spLocks noGrp="1"/>
          </p:cNvSpPr>
          <p:nvPr>
            <p:ph type="sldNum" sz="quarter" idx="5"/>
          </p:nvPr>
        </p:nvSpPr>
        <p:spPr/>
        <p:txBody>
          <a:bodyPr/>
          <a:lstStyle/>
          <a:p>
            <a:fld id="{72F0DD0A-D5F3-234D-B529-107C92CB39E8}" type="slidenum">
              <a:rPr lang="en-US" smtClean="0"/>
              <a:t>145</a:t>
            </a:fld>
            <a:endParaRPr lang="en-US"/>
          </a:p>
        </p:txBody>
      </p:sp>
    </p:spTree>
    <p:extLst>
      <p:ext uri="{BB962C8B-B14F-4D97-AF65-F5344CB8AC3E}">
        <p14:creationId xmlns:p14="http://schemas.microsoft.com/office/powerpoint/2010/main" val="11064486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Both affect the size of ecologically defensible sites</a:t>
            </a:r>
          </a:p>
        </p:txBody>
      </p:sp>
      <p:sp>
        <p:nvSpPr>
          <p:cNvPr id="4" name="Slide Number Placeholder 3"/>
          <p:cNvSpPr>
            <a:spLocks noGrp="1"/>
          </p:cNvSpPr>
          <p:nvPr>
            <p:ph type="sldNum" sz="quarter" idx="5"/>
          </p:nvPr>
        </p:nvSpPr>
        <p:spPr/>
        <p:txBody>
          <a:bodyPr/>
          <a:lstStyle/>
          <a:p>
            <a:fld id="{72F0DD0A-D5F3-234D-B529-107C92CB39E8}" type="slidenum">
              <a:rPr lang="en-US" smtClean="0"/>
              <a:t>146</a:t>
            </a:fld>
            <a:endParaRPr lang="en-US"/>
          </a:p>
        </p:txBody>
      </p:sp>
    </p:spTree>
    <p:extLst>
      <p:ext uri="{BB962C8B-B14F-4D97-AF65-F5344CB8AC3E}">
        <p14:creationId xmlns:p14="http://schemas.microsoft.com/office/powerpoint/2010/main" val="339609787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147</a:t>
            </a:fld>
            <a:endParaRPr lang="en-US"/>
          </a:p>
        </p:txBody>
      </p:sp>
    </p:spTree>
    <p:extLst>
      <p:ext uri="{BB962C8B-B14F-4D97-AF65-F5344CB8AC3E}">
        <p14:creationId xmlns:p14="http://schemas.microsoft.com/office/powerpoint/2010/main" val="4884865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Similarity metrics for </a:t>
            </a:r>
            <a:r>
              <a:rPr lang="en-US" dirty="0" err="1"/>
              <a:t>eBird</a:t>
            </a:r>
            <a:r>
              <a:rPr lang="en-US" dirty="0"/>
              <a:t> – BP cannot be calculated because the datasets are not the same</a:t>
            </a:r>
          </a:p>
          <a:p>
            <a:r>
              <a:rPr lang="en-US" dirty="0"/>
              <a:t>* Average occupancy probability error</a:t>
            </a:r>
          </a:p>
        </p:txBody>
      </p:sp>
      <p:sp>
        <p:nvSpPr>
          <p:cNvPr id="4" name="Slide Number Placeholder 3"/>
          <p:cNvSpPr>
            <a:spLocks noGrp="1"/>
          </p:cNvSpPr>
          <p:nvPr>
            <p:ph type="sldNum" sz="quarter" idx="5"/>
          </p:nvPr>
        </p:nvSpPr>
        <p:spPr/>
        <p:txBody>
          <a:bodyPr/>
          <a:lstStyle/>
          <a:p>
            <a:fld id="{72F0DD0A-D5F3-234D-B529-107C92CB39E8}" type="slidenum">
              <a:rPr lang="en-US" smtClean="0"/>
              <a:t>148</a:t>
            </a:fld>
            <a:endParaRPr lang="en-US"/>
          </a:p>
        </p:txBody>
      </p:sp>
    </p:spTree>
    <p:extLst>
      <p:ext uri="{BB962C8B-B14F-4D97-AF65-F5344CB8AC3E}">
        <p14:creationId xmlns:p14="http://schemas.microsoft.com/office/powerpoint/2010/main" val="28607145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Similarity metrics for </a:t>
            </a:r>
            <a:r>
              <a:rPr lang="en-US" dirty="0" err="1"/>
              <a:t>eBird</a:t>
            </a:r>
            <a:r>
              <a:rPr lang="en-US" dirty="0"/>
              <a:t> – BP cannot be calculated because the datasets are not the same</a:t>
            </a:r>
          </a:p>
          <a:p>
            <a:r>
              <a:rPr lang="en-US" dirty="0"/>
              <a:t>* Average occupancy probability error</a:t>
            </a:r>
          </a:p>
        </p:txBody>
      </p:sp>
      <p:sp>
        <p:nvSpPr>
          <p:cNvPr id="4" name="Slide Number Placeholder 3"/>
          <p:cNvSpPr>
            <a:spLocks noGrp="1"/>
          </p:cNvSpPr>
          <p:nvPr>
            <p:ph type="sldNum" sz="quarter" idx="5"/>
          </p:nvPr>
        </p:nvSpPr>
        <p:spPr/>
        <p:txBody>
          <a:bodyPr/>
          <a:lstStyle/>
          <a:p>
            <a:fld id="{72F0DD0A-D5F3-234D-B529-107C92CB39E8}" type="slidenum">
              <a:rPr lang="en-US" smtClean="0"/>
              <a:t>152</a:t>
            </a:fld>
            <a:endParaRPr lang="en-US"/>
          </a:p>
        </p:txBody>
      </p:sp>
    </p:spTree>
    <p:extLst>
      <p:ext uri="{BB962C8B-B14F-4D97-AF65-F5344CB8AC3E}">
        <p14:creationId xmlns:p14="http://schemas.microsoft.com/office/powerpoint/2010/main" val="2496485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PB – look at presences and the rest of the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 – look at detections &amp; non-detections for each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 – PA + collect some information that allows scientists to model the detection process</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15</a:t>
            </a:fld>
            <a:endParaRPr lang="en-US"/>
          </a:p>
        </p:txBody>
      </p:sp>
    </p:spTree>
    <p:extLst>
      <p:ext uri="{BB962C8B-B14F-4D97-AF65-F5344CB8AC3E}">
        <p14:creationId xmlns:p14="http://schemas.microsoft.com/office/powerpoint/2010/main" val="3060823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PB – look at presences and the rest of the region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 – look at detections &amp; non-detections for each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DET – PA + collect some information that allows scientists to model the </a:t>
            </a:r>
            <a:r>
              <a:rPr lang="en-US" sz="1200" kern="1200">
                <a:solidFill>
                  <a:schemeClr val="tx1"/>
                </a:solidFill>
                <a:effectLst/>
                <a:latin typeface="+mn-lt"/>
                <a:ea typeface="+mn-ea"/>
                <a:cs typeface="+mn-cs"/>
              </a:rPr>
              <a:t>detection process</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16</a:t>
            </a:fld>
            <a:endParaRPr lang="en-US"/>
          </a:p>
        </p:txBody>
      </p:sp>
    </p:spTree>
    <p:extLst>
      <p:ext uri="{BB962C8B-B14F-4D97-AF65-F5344CB8AC3E}">
        <p14:creationId xmlns:p14="http://schemas.microsoft.com/office/powerpoint/2010/main" val="3086664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intermediaries include occupancy ranking and relative likelihood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 important thing to note is that </a:t>
            </a:r>
            <a:r>
              <a:rPr lang="en-US" sz="1200" b="1" kern="1200" dirty="0">
                <a:solidFill>
                  <a:schemeClr val="tx1"/>
                </a:solidFill>
                <a:effectLst/>
                <a:latin typeface="+mn-lt"/>
                <a:ea typeface="+mn-ea"/>
                <a:cs typeface="+mn-cs"/>
              </a:rPr>
              <a:t>DET </a:t>
            </a:r>
            <a:r>
              <a:rPr lang="en-US" sz="1200" b="0" kern="1200" dirty="0">
                <a:solidFill>
                  <a:schemeClr val="tx1"/>
                </a:solidFill>
                <a:effectLst/>
                <a:latin typeface="+mn-lt"/>
                <a:ea typeface="+mn-ea"/>
                <a:cs typeface="+mn-cs"/>
              </a:rPr>
              <a:t>is the most valuable to conservation scientists &amp; requires some additional structure in the dataset</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17</a:t>
            </a:fld>
            <a:endParaRPr lang="en-US"/>
          </a:p>
        </p:txBody>
      </p:sp>
    </p:spTree>
    <p:extLst>
      <p:ext uri="{BB962C8B-B14F-4D97-AF65-F5344CB8AC3E}">
        <p14:creationId xmlns:p14="http://schemas.microsoft.com/office/powerpoint/2010/main" val="4274464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Community science, commonly referred to as citizen science, is a way for community members to voluntarily contribute to ongoing research initiatives. There are a lot of different avenues for individuals to make contributions, but in this research, we focus specifically on data collection.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 couple important characteristics of community science data; </a:t>
            </a:r>
          </a:p>
          <a:p>
            <a:r>
              <a:rPr lang="en-US" sz="1200" kern="1200" dirty="0">
                <a:solidFill>
                  <a:schemeClr val="tx1"/>
                </a:solidFill>
                <a:effectLst/>
                <a:latin typeface="+mn-lt"/>
                <a:ea typeface="+mn-ea"/>
                <a:cs typeface="+mn-cs"/>
              </a:rPr>
              <a:t>since it is completely voluntary, observers make observations at their discretion.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18</a:t>
            </a:fld>
            <a:endParaRPr lang="en-US"/>
          </a:p>
        </p:txBody>
      </p:sp>
    </p:spTree>
    <p:extLst>
      <p:ext uri="{BB962C8B-B14F-4D97-AF65-F5344CB8AC3E}">
        <p14:creationId xmlns:p14="http://schemas.microsoft.com/office/powerpoint/2010/main" val="4143919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they also celebrate a wide range of observer experience; no obstacles to contribute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19</a:t>
            </a:fld>
            <a:endParaRPr lang="en-US"/>
          </a:p>
        </p:txBody>
      </p:sp>
    </p:spTree>
    <p:extLst>
      <p:ext uri="{BB962C8B-B14F-4D97-AF65-F5344CB8AC3E}">
        <p14:creationId xmlns:p14="http://schemas.microsoft.com/office/powerpoint/2010/main" val="930628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other individuals I am referring to. I feel lucky to be the one presenting this work,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it would not have been possible without the help of each of these wonderful people + researchers.</a:t>
            </a:r>
            <a:endParaRPr lang="en-US"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2</a:t>
            </a:fld>
            <a:endParaRPr lang="en-US"/>
          </a:p>
        </p:txBody>
      </p:sp>
    </p:spTree>
    <p:extLst>
      <p:ext uri="{BB962C8B-B14F-4D97-AF65-F5344CB8AC3E}">
        <p14:creationId xmlns:p14="http://schemas.microsoft.com/office/powerpoint/2010/main" val="983819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CSD surpass data collection ranges of any single study</a:t>
            </a:r>
          </a:p>
        </p:txBody>
      </p:sp>
      <p:sp>
        <p:nvSpPr>
          <p:cNvPr id="4" name="Slide Number Placeholder 3"/>
          <p:cNvSpPr>
            <a:spLocks noGrp="1"/>
          </p:cNvSpPr>
          <p:nvPr>
            <p:ph type="sldNum" sz="quarter" idx="5"/>
          </p:nvPr>
        </p:nvSpPr>
        <p:spPr/>
        <p:txBody>
          <a:bodyPr/>
          <a:lstStyle/>
          <a:p>
            <a:fld id="{72F0DD0A-D5F3-234D-B529-107C92CB39E8}" type="slidenum">
              <a:rPr lang="en-US" smtClean="0"/>
              <a:t>20</a:t>
            </a:fld>
            <a:endParaRPr lang="en-US"/>
          </a:p>
        </p:txBody>
      </p:sp>
    </p:spTree>
    <p:extLst>
      <p:ext uri="{BB962C8B-B14F-4D97-AF65-F5344CB8AC3E}">
        <p14:creationId xmlns:p14="http://schemas.microsoft.com/office/powerpoint/2010/main" val="2158406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the same time, CSD also introduces a handful of biases and challenges. The challenge most relevant to our research is the concept of imperfect detection.</a:t>
            </a:r>
          </a:p>
        </p:txBody>
      </p:sp>
      <p:sp>
        <p:nvSpPr>
          <p:cNvPr id="4" name="Slide Number Placeholder 3"/>
          <p:cNvSpPr>
            <a:spLocks noGrp="1"/>
          </p:cNvSpPr>
          <p:nvPr>
            <p:ph type="sldNum" sz="quarter" idx="5"/>
          </p:nvPr>
        </p:nvSpPr>
        <p:spPr/>
        <p:txBody>
          <a:bodyPr/>
          <a:lstStyle/>
          <a:p>
            <a:fld id="{72F0DD0A-D5F3-234D-B529-107C92CB39E8}" type="slidenum">
              <a:rPr lang="en-US" smtClean="0"/>
              <a:t>21</a:t>
            </a:fld>
            <a:endParaRPr lang="en-US"/>
          </a:p>
        </p:txBody>
      </p:sp>
    </p:spTree>
    <p:extLst>
      <p:ext uri="{BB962C8B-B14F-4D97-AF65-F5344CB8AC3E}">
        <p14:creationId xmlns:p14="http://schemas.microsoft.com/office/powerpoint/2010/main" val="310432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ID is the assumption that the probability of detecting a species given that it is present is less than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know that some species can be hard to detect: they can hide, many have camouflage, or the observer might just miss them.  This phenomenon affects expert observers but community scientists with less training are even more impacted.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22</a:t>
            </a:fld>
            <a:endParaRPr lang="en-US"/>
          </a:p>
        </p:txBody>
      </p:sp>
    </p:spTree>
    <p:extLst>
      <p:ext uri="{BB962C8B-B14F-4D97-AF65-F5344CB8AC3E}">
        <p14:creationId xmlns:p14="http://schemas.microsoft.com/office/powerpoint/2010/main" val="1534799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unsurprisingly, Ignoring imperfect detection can lead to biased estimates of occupancy [</a:t>
            </a:r>
            <a:r>
              <a:rPr lang="en-US" sz="1200" kern="1200" dirty="0" err="1">
                <a:solidFill>
                  <a:schemeClr val="tx1"/>
                </a:solidFill>
                <a:effectLst/>
                <a:latin typeface="+mn-lt"/>
                <a:ea typeface="+mn-ea"/>
                <a:cs typeface="+mn-cs"/>
              </a:rPr>
              <a:t>eBird</a:t>
            </a:r>
            <a:r>
              <a:rPr lang="en-US" sz="1200" kern="1200" dirty="0">
                <a:solidFill>
                  <a:schemeClr val="tx1"/>
                </a:solidFill>
                <a:effectLst/>
                <a:latin typeface="+mn-lt"/>
                <a:ea typeface="+mn-ea"/>
                <a:cs typeface="+mn-cs"/>
              </a:rPr>
              <a:t> data]</a:t>
            </a:r>
          </a:p>
        </p:txBody>
      </p:sp>
      <p:sp>
        <p:nvSpPr>
          <p:cNvPr id="4" name="Slide Number Placeholder 3"/>
          <p:cNvSpPr>
            <a:spLocks noGrp="1"/>
          </p:cNvSpPr>
          <p:nvPr>
            <p:ph type="sldNum" sz="quarter" idx="5"/>
          </p:nvPr>
        </p:nvSpPr>
        <p:spPr/>
        <p:txBody>
          <a:bodyPr/>
          <a:lstStyle/>
          <a:p>
            <a:fld id="{72F0DD0A-D5F3-234D-B529-107C92CB39E8}" type="slidenum">
              <a:rPr lang="en-US" smtClean="0"/>
              <a:t>23</a:t>
            </a:fld>
            <a:endParaRPr lang="en-US"/>
          </a:p>
        </p:txBody>
      </p:sp>
    </p:spTree>
    <p:extLst>
      <p:ext uri="{BB962C8B-B14F-4D97-AF65-F5344CB8AC3E}">
        <p14:creationId xmlns:p14="http://schemas.microsoft.com/office/powerpoint/2010/main" val="3143745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it is important to use a methodology to account for imperfect detection and the dominant approach in statistical ecology is occupancy modeling</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24</a:t>
            </a:fld>
            <a:endParaRPr lang="en-US"/>
          </a:p>
        </p:txBody>
      </p:sp>
    </p:spTree>
    <p:extLst>
      <p:ext uri="{BB962C8B-B14F-4D97-AF65-F5344CB8AC3E}">
        <p14:creationId xmlns:p14="http://schemas.microsoft.com/office/powerpoint/2010/main" val="5052369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correct for imperfect detection, OMs rely on a few assumptions and a rigid observational structure.</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25</a:t>
            </a:fld>
            <a:endParaRPr lang="en-US"/>
          </a:p>
        </p:txBody>
      </p:sp>
    </p:spTree>
    <p:extLst>
      <p:ext uri="{BB962C8B-B14F-4D97-AF65-F5344CB8AC3E}">
        <p14:creationId xmlns:p14="http://schemas.microsoft.com/office/powerpoint/2010/main" val="1799974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no false positives... there are many examples</a:t>
            </a:r>
          </a:p>
        </p:txBody>
      </p:sp>
      <p:sp>
        <p:nvSpPr>
          <p:cNvPr id="4" name="Slide Number Placeholder 3"/>
          <p:cNvSpPr>
            <a:spLocks noGrp="1"/>
          </p:cNvSpPr>
          <p:nvPr>
            <p:ph type="sldNum" sz="quarter" idx="5"/>
          </p:nvPr>
        </p:nvSpPr>
        <p:spPr/>
        <p:txBody>
          <a:bodyPr/>
          <a:lstStyle/>
          <a:p>
            <a:fld id="{72F0DD0A-D5F3-234D-B529-107C92CB39E8}" type="slidenum">
              <a:rPr lang="en-US" smtClean="0"/>
              <a:t>26</a:t>
            </a:fld>
            <a:endParaRPr lang="en-US"/>
          </a:p>
        </p:txBody>
      </p:sp>
    </p:spTree>
    <p:extLst>
      <p:ext uri="{BB962C8B-B14F-4D97-AF65-F5344CB8AC3E}">
        <p14:creationId xmlns:p14="http://schemas.microsoft.com/office/powerpoint/2010/main" val="2220343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 expects the N observations to be organized into &lt;= N sites; so each site has at least 1 visit.</a:t>
            </a:r>
          </a:p>
        </p:txBody>
      </p:sp>
      <p:sp>
        <p:nvSpPr>
          <p:cNvPr id="4" name="Slide Number Placeholder 3"/>
          <p:cNvSpPr>
            <a:spLocks noGrp="1"/>
          </p:cNvSpPr>
          <p:nvPr>
            <p:ph type="sldNum" sz="quarter" idx="5"/>
          </p:nvPr>
        </p:nvSpPr>
        <p:spPr/>
        <p:txBody>
          <a:bodyPr/>
          <a:lstStyle/>
          <a:p>
            <a:fld id="{72F0DD0A-D5F3-234D-B529-107C92CB39E8}" type="slidenum">
              <a:rPr lang="en-US" smtClean="0"/>
              <a:t>27</a:t>
            </a:fld>
            <a:endParaRPr lang="en-US"/>
          </a:p>
        </p:txBody>
      </p:sp>
    </p:spTree>
    <p:extLst>
      <p:ext uri="{BB962C8B-B14F-4D97-AF65-F5344CB8AC3E}">
        <p14:creationId xmlns:p14="http://schemas.microsoft.com/office/powerpoint/2010/main" val="25327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model also assumes closure at each site, meaning the occupancy status remains unchanging across multiple visits and we will show why that is important. </a:t>
            </a:r>
          </a:p>
        </p:txBody>
      </p:sp>
      <p:sp>
        <p:nvSpPr>
          <p:cNvPr id="4" name="Slide Number Placeholder 3"/>
          <p:cNvSpPr>
            <a:spLocks noGrp="1"/>
          </p:cNvSpPr>
          <p:nvPr>
            <p:ph type="sldNum" sz="quarter" idx="5"/>
          </p:nvPr>
        </p:nvSpPr>
        <p:spPr/>
        <p:txBody>
          <a:bodyPr/>
          <a:lstStyle/>
          <a:p>
            <a:fld id="{72F0DD0A-D5F3-234D-B529-107C92CB39E8}" type="slidenum">
              <a:rPr lang="en-US" smtClean="0"/>
              <a:t>28</a:t>
            </a:fld>
            <a:endParaRPr lang="en-US"/>
          </a:p>
        </p:txBody>
      </p:sp>
    </p:spTree>
    <p:extLst>
      <p:ext uri="{BB962C8B-B14F-4D97-AF65-F5344CB8AC3E}">
        <p14:creationId xmlns:p14="http://schemas.microsoft.com/office/powerpoint/2010/main" val="309892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demonstrate the intuition with this example. Consider the outlined region a single site.  We visit once, no detection, twice no detection, and on the third visit, we see our species.  Then, we can conclude, in this simple example, that our detection probability is 1/3.</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just the intuition, in the statistical model, many sites and repeated observations are aggregated and the probabilities are linked to covariates</a:t>
            </a:r>
          </a:p>
        </p:txBody>
      </p:sp>
      <p:sp>
        <p:nvSpPr>
          <p:cNvPr id="4" name="Slide Number Placeholder 3"/>
          <p:cNvSpPr>
            <a:spLocks noGrp="1"/>
          </p:cNvSpPr>
          <p:nvPr>
            <p:ph type="sldNum" sz="quarter" idx="5"/>
          </p:nvPr>
        </p:nvSpPr>
        <p:spPr/>
        <p:txBody>
          <a:bodyPr/>
          <a:lstStyle/>
          <a:p>
            <a:fld id="{72F0DD0A-D5F3-234D-B529-107C92CB39E8}" type="slidenum">
              <a:rPr lang="en-US" smtClean="0"/>
              <a:t>29</a:t>
            </a:fld>
            <a:endParaRPr lang="en-US"/>
          </a:p>
        </p:txBody>
      </p:sp>
    </p:spTree>
    <p:extLst>
      <p:ext uri="{BB962C8B-B14F-4D97-AF65-F5344CB8AC3E}">
        <p14:creationId xmlns:p14="http://schemas.microsoft.com/office/powerpoint/2010/main" val="335179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each of these are and why they are important</a:t>
            </a:r>
          </a:p>
        </p:txBody>
      </p:sp>
      <p:sp>
        <p:nvSpPr>
          <p:cNvPr id="4" name="Slide Number Placeholder 3"/>
          <p:cNvSpPr>
            <a:spLocks noGrp="1"/>
          </p:cNvSpPr>
          <p:nvPr>
            <p:ph type="sldNum" sz="quarter" idx="5"/>
          </p:nvPr>
        </p:nvSpPr>
        <p:spPr/>
        <p:txBody>
          <a:bodyPr/>
          <a:lstStyle/>
          <a:p>
            <a:fld id="{72F0DD0A-D5F3-234D-B529-107C92CB39E8}" type="slidenum">
              <a:rPr lang="en-US" smtClean="0"/>
              <a:t>3</a:t>
            </a:fld>
            <a:endParaRPr lang="en-US"/>
          </a:p>
        </p:txBody>
      </p:sp>
    </p:spTree>
    <p:extLst>
      <p:ext uri="{BB962C8B-B14F-4D97-AF65-F5344CB8AC3E}">
        <p14:creationId xmlns:p14="http://schemas.microsoft.com/office/powerpoint/2010/main" val="3714623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demonstrate the intuition with this example. Consider the outlined region a single site.  We visit once, no detection, twice no detection, and on the third visit, we see our species.  Then, we can conclude, in this simple example, that our detection probability is 1/3.</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just the intuition, in the statistical model, many sites and repeated observations are aggregated and the probabilities are linked to covariates</a:t>
            </a:r>
          </a:p>
        </p:txBody>
      </p:sp>
      <p:sp>
        <p:nvSpPr>
          <p:cNvPr id="4" name="Slide Number Placeholder 3"/>
          <p:cNvSpPr>
            <a:spLocks noGrp="1"/>
          </p:cNvSpPr>
          <p:nvPr>
            <p:ph type="sldNum" sz="quarter" idx="5"/>
          </p:nvPr>
        </p:nvSpPr>
        <p:spPr/>
        <p:txBody>
          <a:bodyPr/>
          <a:lstStyle/>
          <a:p>
            <a:fld id="{72F0DD0A-D5F3-234D-B529-107C92CB39E8}" type="slidenum">
              <a:rPr lang="en-US" smtClean="0"/>
              <a:t>30</a:t>
            </a:fld>
            <a:endParaRPr lang="en-US"/>
          </a:p>
        </p:txBody>
      </p:sp>
    </p:spTree>
    <p:extLst>
      <p:ext uri="{BB962C8B-B14F-4D97-AF65-F5344CB8AC3E}">
        <p14:creationId xmlns:p14="http://schemas.microsoft.com/office/powerpoint/2010/main" val="388740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can demonstrate the intuition with this example. Consider the outlined region a single site.  We visit once, no detection, twice no detection, and on the third visit, we see our species.  Then, we can conclude, in this simple example, that our detection probability is 1/3.</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31</a:t>
            </a:fld>
            <a:endParaRPr lang="en-US"/>
          </a:p>
        </p:txBody>
      </p:sp>
    </p:spTree>
    <p:extLst>
      <p:ext uri="{BB962C8B-B14F-4D97-AF65-F5344CB8AC3E}">
        <p14:creationId xmlns:p14="http://schemas.microsoft.com/office/powerpoint/2010/main" val="1601887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reason this helps is when consider other sites. Let’s say we can only visit another site once and we do not detect the species. With perfect detection, we would have to assume the site is unoccupied. But knowing that our detection probability is 1/3, there’s still a good chance that the bird is present, and we just missed it.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just the intuition, in the statistical model, many sites and repeated observations are aggregated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32</a:t>
            </a:fld>
            <a:endParaRPr lang="en-US"/>
          </a:p>
        </p:txBody>
      </p:sp>
    </p:spTree>
    <p:extLst>
      <p:ext uri="{BB962C8B-B14F-4D97-AF65-F5344CB8AC3E}">
        <p14:creationId xmlns:p14="http://schemas.microsoft.com/office/powerpoint/2010/main" val="241482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case, we are assuming p to be constant, like so:</a:t>
            </a:r>
          </a:p>
        </p:txBody>
      </p:sp>
      <p:sp>
        <p:nvSpPr>
          <p:cNvPr id="4" name="Slide Number Placeholder 3"/>
          <p:cNvSpPr>
            <a:spLocks noGrp="1"/>
          </p:cNvSpPr>
          <p:nvPr>
            <p:ph type="sldNum" sz="quarter" idx="5"/>
          </p:nvPr>
        </p:nvSpPr>
        <p:spPr/>
        <p:txBody>
          <a:bodyPr/>
          <a:lstStyle/>
          <a:p>
            <a:fld id="{72F0DD0A-D5F3-234D-B529-107C92CB39E8}" type="slidenum">
              <a:rPr lang="en-US" smtClean="0"/>
              <a:t>33</a:t>
            </a:fld>
            <a:endParaRPr lang="en-US"/>
          </a:p>
        </p:txBody>
      </p:sp>
    </p:spTree>
    <p:extLst>
      <p:ext uri="{BB962C8B-B14F-4D97-AF65-F5344CB8AC3E}">
        <p14:creationId xmlns:p14="http://schemas.microsoft.com/office/powerpoint/2010/main" val="3497570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p can also be a function of the detection variables; for simplicity's sake, we can say the fewer trees means detection probability is higher</a:t>
            </a:r>
          </a:p>
        </p:txBody>
      </p:sp>
      <p:sp>
        <p:nvSpPr>
          <p:cNvPr id="4" name="Slide Number Placeholder 3"/>
          <p:cNvSpPr>
            <a:spLocks noGrp="1"/>
          </p:cNvSpPr>
          <p:nvPr>
            <p:ph type="sldNum" sz="quarter" idx="5"/>
          </p:nvPr>
        </p:nvSpPr>
        <p:spPr/>
        <p:txBody>
          <a:bodyPr/>
          <a:lstStyle/>
          <a:p>
            <a:fld id="{72F0DD0A-D5F3-234D-B529-107C92CB39E8}" type="slidenum">
              <a:rPr lang="en-US" smtClean="0"/>
              <a:t>34</a:t>
            </a:fld>
            <a:endParaRPr lang="en-US"/>
          </a:p>
        </p:txBody>
      </p:sp>
    </p:spTree>
    <p:extLst>
      <p:ext uri="{BB962C8B-B14F-4D97-AF65-F5344CB8AC3E}">
        <p14:creationId xmlns:p14="http://schemas.microsoft.com/office/powerpoint/2010/main" val="1559285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groupings of observations are fed into a MLE equation which produces a relationship between the environmental variables and the occupancy probability.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dont</a:t>
            </a:r>
            <a:r>
              <a:rPr lang="en-US" sz="1200" kern="1200" dirty="0">
                <a:solidFill>
                  <a:schemeClr val="tx1"/>
                </a:solidFill>
                <a:effectLst/>
                <a:latin typeface="+mn-lt"/>
                <a:ea typeface="+mn-ea"/>
                <a:cs typeface="+mn-cs"/>
              </a:rPr>
              <a:t> time to go too in-depth on this model, but the citation is there if you are curious.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dirty="0"/>
              <a:t>L(\Theta) =  \prod_{</a:t>
            </a:r>
            <a:r>
              <a:rPr lang="en-US" dirty="0" err="1"/>
              <a:t>i</a:t>
            </a:r>
            <a:r>
              <a:rPr lang="en-US" dirty="0"/>
              <a:t>=1}^M  \</a:t>
            </a:r>
            <a:r>
              <a:rPr lang="en-US" dirty="0" err="1"/>
              <a:t>bigg</a:t>
            </a:r>
            <a:r>
              <a:rPr lang="en-US" dirty="0"/>
              <a:t>[ \</a:t>
            </a:r>
            <a:r>
              <a:rPr lang="en-US" dirty="0" err="1"/>
              <a:t>psi_i</a:t>
            </a:r>
            <a:r>
              <a:rPr lang="en-US" dirty="0"/>
              <a:t>  \prod_{t=1}^T [\ p_{it}^{Y_{it}}(1-p_{it})^{1-Y_{it}}] + (1 - \psi_{</a:t>
            </a:r>
            <a:r>
              <a:rPr lang="en-US" dirty="0" err="1"/>
              <a:t>i</a:t>
            </a:r>
            <a:r>
              <a:rPr lang="en-US" dirty="0"/>
              <a:t>}) I \</a:t>
            </a:r>
            <a:r>
              <a:rPr lang="en-US" dirty="0" err="1"/>
              <a:t>bigg</a:t>
            </a:r>
            <a:r>
              <a:rPr lang="en-US" dirty="0"/>
              <a:t>( ( \sum_{t=1}^T Y_{it}) = 0 \</a:t>
            </a:r>
            <a:r>
              <a:rPr lang="en-US" dirty="0" err="1"/>
              <a:t>bigg</a:t>
            </a:r>
            <a:r>
              <a:rPr lang="en-US" dirty="0"/>
              <a:t>) \</a:t>
            </a:r>
            <a:r>
              <a:rPr lang="en-US" dirty="0" err="1"/>
              <a:t>bigg</a:t>
            </a:r>
            <a:r>
              <a:rPr lang="en-US" dirty="0"/>
              <a:t>]</a:t>
            </a:r>
          </a:p>
        </p:txBody>
      </p:sp>
      <p:sp>
        <p:nvSpPr>
          <p:cNvPr id="4" name="Slide Number Placeholder 3"/>
          <p:cNvSpPr>
            <a:spLocks noGrp="1"/>
          </p:cNvSpPr>
          <p:nvPr>
            <p:ph type="sldNum" sz="quarter" idx="5"/>
          </p:nvPr>
        </p:nvSpPr>
        <p:spPr/>
        <p:txBody>
          <a:bodyPr/>
          <a:lstStyle/>
          <a:p>
            <a:fld id="{72F0DD0A-D5F3-234D-B529-107C92CB39E8}" type="slidenum">
              <a:rPr lang="en-US" smtClean="0"/>
              <a:t>35</a:t>
            </a:fld>
            <a:endParaRPr lang="en-US"/>
          </a:p>
        </p:txBody>
      </p:sp>
    </p:spTree>
    <p:extLst>
      <p:ext uri="{BB962C8B-B14F-4D97-AF65-F5344CB8AC3E}">
        <p14:creationId xmlns:p14="http://schemas.microsoft.com/office/powerpoint/2010/main" val="771635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 prediction</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36</a:t>
            </a:fld>
            <a:endParaRPr lang="en-US"/>
          </a:p>
        </p:txBody>
      </p:sp>
    </p:spTree>
    <p:extLst>
      <p:ext uri="{BB962C8B-B14F-4D97-AF65-F5344CB8AC3E}">
        <p14:creationId xmlns:p14="http://schemas.microsoft.com/office/powerpoint/2010/main" val="2186529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can calculate the probability of occupancy across all regions where we have these variables</a:t>
            </a:r>
          </a:p>
        </p:txBody>
      </p:sp>
      <p:sp>
        <p:nvSpPr>
          <p:cNvPr id="4" name="Slide Number Placeholder 3"/>
          <p:cNvSpPr>
            <a:spLocks noGrp="1"/>
          </p:cNvSpPr>
          <p:nvPr>
            <p:ph type="sldNum" sz="quarter" idx="5"/>
          </p:nvPr>
        </p:nvSpPr>
        <p:spPr/>
        <p:txBody>
          <a:bodyPr/>
          <a:lstStyle/>
          <a:p>
            <a:fld id="{72F0DD0A-D5F3-234D-B529-107C92CB39E8}" type="slidenum">
              <a:rPr lang="en-US" smtClean="0"/>
              <a:t>37</a:t>
            </a:fld>
            <a:endParaRPr lang="en-US"/>
          </a:p>
        </p:txBody>
      </p:sp>
    </p:spTree>
    <p:extLst>
      <p:ext uri="{BB962C8B-B14F-4D97-AF65-F5344CB8AC3E}">
        <p14:creationId xmlns:p14="http://schemas.microsoft.com/office/powerpoint/2010/main" val="3454315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so we have an idea of why occupancy models are helpful in correcting imperfect detection and how they work. If we return briefly to our assumptions…</a:t>
            </a:r>
          </a:p>
        </p:txBody>
      </p:sp>
      <p:sp>
        <p:nvSpPr>
          <p:cNvPr id="4" name="Slide Number Placeholder 3"/>
          <p:cNvSpPr>
            <a:spLocks noGrp="1"/>
          </p:cNvSpPr>
          <p:nvPr>
            <p:ph type="sldNum" sz="quarter" idx="5"/>
          </p:nvPr>
        </p:nvSpPr>
        <p:spPr/>
        <p:txBody>
          <a:bodyPr/>
          <a:lstStyle/>
          <a:p>
            <a:fld id="{72F0DD0A-D5F3-234D-B529-107C92CB39E8}" type="slidenum">
              <a:rPr lang="en-US" smtClean="0"/>
              <a:t>38</a:t>
            </a:fld>
            <a:endParaRPr lang="en-US"/>
          </a:p>
        </p:txBody>
      </p:sp>
    </p:spTree>
    <p:extLst>
      <p:ext uri="{BB962C8B-B14F-4D97-AF65-F5344CB8AC3E}">
        <p14:creationId xmlns:p14="http://schemas.microsoft.com/office/powerpoint/2010/main" val="3731318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I wanted to take a brief step back to contextualize our research goal before we jump into the ML aspect of this project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begin with data collection, which is our crowdsourced community dataset. </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39</a:t>
            </a:fld>
            <a:endParaRPr lang="en-US"/>
          </a:p>
        </p:txBody>
      </p:sp>
    </p:spTree>
    <p:extLst>
      <p:ext uri="{BB962C8B-B14F-4D97-AF65-F5344CB8AC3E}">
        <p14:creationId xmlns:p14="http://schemas.microsoft.com/office/powerpoint/2010/main" val="3432837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t>Biodiversity is important to healthy ecosystems</a:t>
            </a:r>
          </a:p>
          <a:p>
            <a:pPr lvl="0">
              <a:buFont typeface="Arial" panose="020B0604020202020204" pitchFamily="34" charset="0"/>
              <a:buChar char="•"/>
            </a:pPr>
            <a:r>
              <a:rPr lang="en-US" dirty="0"/>
              <a:t>Extinctions often cause cascading negative effects that can weaken and threaten them.</a:t>
            </a:r>
          </a:p>
          <a:p>
            <a:pPr lvl="0">
              <a:buFont typeface="Arial" panose="020B0604020202020204" pitchFamily="34" charset="0"/>
              <a:buChar char="•"/>
            </a:pPr>
            <a:r>
              <a:rPr lang="en-US" dirty="0"/>
              <a:t>Extinction &amp;, more generally, population decline has been a central focus of conservation science, and it remains a very difficult challenge</a:t>
            </a:r>
          </a:p>
          <a:p>
            <a:r>
              <a:rPr lang="en-US" dirty="0"/>
              <a:t> </a:t>
            </a:r>
          </a:p>
          <a:p>
            <a:r>
              <a:rPr lang="en-US" dirty="0"/>
              <a:t>Help keep humans healthy (cascading effects: as vulture populations plummet, more feral dogs, more disease)</a:t>
            </a:r>
          </a:p>
        </p:txBody>
      </p:sp>
      <p:sp>
        <p:nvSpPr>
          <p:cNvPr id="4" name="Slide Number Placeholder 3"/>
          <p:cNvSpPr>
            <a:spLocks noGrp="1"/>
          </p:cNvSpPr>
          <p:nvPr>
            <p:ph type="sldNum" sz="quarter" idx="5"/>
          </p:nvPr>
        </p:nvSpPr>
        <p:spPr/>
        <p:txBody>
          <a:bodyPr/>
          <a:lstStyle/>
          <a:p>
            <a:fld id="{72F0DD0A-D5F3-234D-B529-107C92CB39E8}" type="slidenum">
              <a:rPr lang="en-US" smtClean="0"/>
              <a:t>4</a:t>
            </a:fld>
            <a:endParaRPr lang="en-US"/>
          </a:p>
        </p:txBody>
      </p:sp>
    </p:spTree>
    <p:extLst>
      <p:ext uri="{BB962C8B-B14F-4D97-AF65-F5344CB8AC3E}">
        <p14:creationId xmlns:p14="http://schemas.microsoft.com/office/powerpoint/2010/main" val="404911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correct for imperfect detection, we feed this data into an OM, which then allows us to create a SDM map. </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40</a:t>
            </a:fld>
            <a:endParaRPr lang="en-US"/>
          </a:p>
        </p:txBody>
      </p:sp>
    </p:spTree>
    <p:extLst>
      <p:ext uri="{BB962C8B-B14F-4D97-AF65-F5344CB8AC3E}">
        <p14:creationId xmlns:p14="http://schemas.microsoft.com/office/powerpoint/2010/main" val="16968313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model can provide valuable insight into species dynamics and allow scientists to identify regions of interest and importance.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where does our research fit in? Well, recall that one of the benefits of community science data collection is that there are low barriers to contribute and this leads to unstructured data. however, OMs rely on a rigid observational structure focused on the definition of a site. Our research introduces a step between data collection and species modeling where we group observations into sites to increase the potential impact of SDMs built from community science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42</a:t>
            </a:fld>
            <a:endParaRPr lang="en-US"/>
          </a:p>
        </p:txBody>
      </p:sp>
    </p:spTree>
    <p:extLst>
      <p:ext uri="{BB962C8B-B14F-4D97-AF65-F5344CB8AC3E}">
        <p14:creationId xmlns:p14="http://schemas.microsoft.com/office/powerpoint/2010/main" val="1677623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43</a:t>
            </a:fld>
            <a:endParaRPr lang="en-US"/>
          </a:p>
        </p:txBody>
      </p:sp>
    </p:spTree>
    <p:extLst>
      <p:ext uri="{BB962C8B-B14F-4D97-AF65-F5344CB8AC3E}">
        <p14:creationId xmlns:p14="http://schemas.microsoft.com/office/powerpoint/2010/main" val="1298360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44</a:t>
            </a:fld>
            <a:endParaRPr lang="en-US"/>
          </a:p>
        </p:txBody>
      </p:sp>
    </p:spTree>
    <p:extLst>
      <p:ext uri="{BB962C8B-B14F-4D97-AF65-F5344CB8AC3E}">
        <p14:creationId xmlns:p14="http://schemas.microsoft.com/office/powerpoint/2010/main" val="4314606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45</a:t>
            </a:fld>
            <a:endParaRPr lang="en-US"/>
          </a:p>
        </p:txBody>
      </p:sp>
    </p:spTree>
    <p:extLst>
      <p:ext uri="{BB962C8B-B14F-4D97-AF65-F5344CB8AC3E}">
        <p14:creationId xmlns:p14="http://schemas.microsoft.com/office/powerpoint/2010/main" val="2419198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46</a:t>
            </a:fld>
            <a:endParaRPr lang="en-US"/>
          </a:p>
        </p:txBody>
      </p:sp>
    </p:spTree>
    <p:extLst>
      <p:ext uri="{BB962C8B-B14F-4D97-AF65-F5344CB8AC3E}">
        <p14:creationId xmlns:p14="http://schemas.microsoft.com/office/powerpoint/2010/main" val="4259298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47</a:t>
            </a:fld>
            <a:endParaRPr lang="en-US"/>
          </a:p>
        </p:txBody>
      </p:sp>
    </p:spTree>
    <p:extLst>
      <p:ext uri="{BB962C8B-B14F-4D97-AF65-F5344CB8AC3E}">
        <p14:creationId xmlns:p14="http://schemas.microsoft.com/office/powerpoint/2010/main" val="1332970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48</a:t>
            </a:fld>
            <a:endParaRPr lang="en-US"/>
          </a:p>
        </p:txBody>
      </p:sp>
    </p:spTree>
    <p:extLst>
      <p:ext uri="{BB962C8B-B14F-4D97-AF65-F5344CB8AC3E}">
        <p14:creationId xmlns:p14="http://schemas.microsoft.com/office/powerpoint/2010/main" val="1380677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research focuses on </a:t>
            </a:r>
            <a:r>
              <a:rPr lang="en-US" sz="1200" kern="1200" dirty="0" err="1">
                <a:solidFill>
                  <a:schemeClr val="tx1"/>
                </a:solidFill>
                <a:effectLst/>
                <a:latin typeface="+mn-lt"/>
                <a:ea typeface="+mn-ea"/>
                <a:cs typeface="+mn-cs"/>
              </a:rPr>
              <a:t>eBird</a:t>
            </a:r>
            <a:r>
              <a:rPr lang="en-US" sz="1200" kern="1200" dirty="0">
                <a:solidFill>
                  <a:schemeClr val="tx1"/>
                </a:solidFill>
                <a:effectLst/>
                <a:latin typeface="+mn-lt"/>
                <a:ea typeface="+mn-ea"/>
                <a:cs typeface="+mn-cs"/>
              </a:rPr>
              <a:t>; a community science program created and maintained by the Cornell Lab of Ornithology. &amp; here are two species that we will talk a bit more about later in the presentation</a:t>
            </a:r>
          </a:p>
        </p:txBody>
      </p:sp>
      <p:sp>
        <p:nvSpPr>
          <p:cNvPr id="4" name="Slide Number Placeholder 3"/>
          <p:cNvSpPr>
            <a:spLocks noGrp="1"/>
          </p:cNvSpPr>
          <p:nvPr>
            <p:ph type="sldNum" sz="quarter" idx="5"/>
          </p:nvPr>
        </p:nvSpPr>
        <p:spPr/>
        <p:txBody>
          <a:bodyPr/>
          <a:lstStyle/>
          <a:p>
            <a:fld id="{72F0DD0A-D5F3-234D-B529-107C92CB39E8}" type="slidenum">
              <a:rPr lang="en-US" smtClean="0"/>
              <a:t>49</a:t>
            </a:fld>
            <a:endParaRPr lang="en-US"/>
          </a:p>
        </p:txBody>
      </p:sp>
    </p:spTree>
    <p:extLst>
      <p:ext uri="{BB962C8B-B14F-4D97-AF65-F5344CB8AC3E}">
        <p14:creationId xmlns:p14="http://schemas.microsoft.com/office/powerpoint/2010/main" val="689272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2F0DD0A-D5F3-234D-B529-107C92CB39E8}" type="slidenum">
              <a:rPr lang="en-US" smtClean="0"/>
              <a:t>50</a:t>
            </a:fld>
            <a:endParaRPr lang="en-US"/>
          </a:p>
        </p:txBody>
      </p:sp>
    </p:spTree>
    <p:extLst>
      <p:ext uri="{BB962C8B-B14F-4D97-AF65-F5344CB8AC3E}">
        <p14:creationId xmlns:p14="http://schemas.microsoft.com/office/powerpoint/2010/main" val="4207803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t>&amp; the rate is actually increasing</a:t>
            </a:r>
          </a:p>
        </p:txBody>
      </p:sp>
      <p:sp>
        <p:nvSpPr>
          <p:cNvPr id="4" name="Slide Number Placeholder 3"/>
          <p:cNvSpPr>
            <a:spLocks noGrp="1"/>
          </p:cNvSpPr>
          <p:nvPr>
            <p:ph type="sldNum" sz="quarter" idx="5"/>
          </p:nvPr>
        </p:nvSpPr>
        <p:spPr/>
        <p:txBody>
          <a:bodyPr/>
          <a:lstStyle/>
          <a:p>
            <a:fld id="{72F0DD0A-D5F3-234D-B529-107C92CB39E8}" type="slidenum">
              <a:rPr lang="en-US" smtClean="0"/>
              <a:t>5</a:t>
            </a:fld>
            <a:endParaRPr lang="en-US"/>
          </a:p>
        </p:txBody>
      </p:sp>
    </p:spTree>
    <p:extLst>
      <p:ext uri="{BB962C8B-B14F-4D97-AF65-F5344CB8AC3E}">
        <p14:creationId xmlns:p14="http://schemas.microsoft.com/office/powerpoint/2010/main" val="386640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52</a:t>
            </a:fld>
            <a:endParaRPr lang="en-US"/>
          </a:p>
        </p:txBody>
      </p:sp>
    </p:spTree>
    <p:extLst>
      <p:ext uri="{BB962C8B-B14F-4D97-AF65-F5344CB8AC3E}">
        <p14:creationId xmlns:p14="http://schemas.microsoft.com/office/powerpoint/2010/main" val="3099749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our doubts about both of these; throws away &gt;75% of data in our case study</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53</a:t>
            </a:fld>
            <a:endParaRPr lang="en-US"/>
          </a:p>
        </p:txBody>
      </p:sp>
    </p:spTree>
    <p:extLst>
      <p:ext uri="{BB962C8B-B14F-4D97-AF65-F5344CB8AC3E}">
        <p14:creationId xmlns:p14="http://schemas.microsoft.com/office/powerpoint/2010/main" val="1503677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these </a:t>
            </a:r>
            <a:r>
              <a:rPr lang="en-US" dirty="0" err="1"/>
              <a:t>sp</a:t>
            </a:r>
            <a:r>
              <a:rPr lang="en-US" dirty="0"/>
              <a:t> cl algorithms is to group </a:t>
            </a:r>
            <a:r>
              <a:rPr lang="en-US" dirty="0" err="1"/>
              <a:t>eBird</a:t>
            </a:r>
            <a:r>
              <a:rPr lang="en-US" dirty="0"/>
              <a:t> checklists into sites that maintain closure.</a:t>
            </a:r>
          </a:p>
        </p:txBody>
      </p:sp>
      <p:sp>
        <p:nvSpPr>
          <p:cNvPr id="4" name="Slide Number Placeholder 3"/>
          <p:cNvSpPr>
            <a:spLocks noGrp="1"/>
          </p:cNvSpPr>
          <p:nvPr>
            <p:ph type="sldNum" sz="quarter" idx="5"/>
          </p:nvPr>
        </p:nvSpPr>
        <p:spPr/>
        <p:txBody>
          <a:bodyPr/>
          <a:lstStyle/>
          <a:p>
            <a:fld id="{72F0DD0A-D5F3-234D-B529-107C92CB39E8}" type="slidenum">
              <a:rPr lang="en-US" smtClean="0"/>
              <a:t>54</a:t>
            </a:fld>
            <a:endParaRPr lang="en-US"/>
          </a:p>
        </p:txBody>
      </p:sp>
    </p:spTree>
    <p:extLst>
      <p:ext uri="{BB962C8B-B14F-4D97-AF65-F5344CB8AC3E}">
        <p14:creationId xmlns:p14="http://schemas.microsoft.com/office/powerpoint/2010/main" val="3073318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methods such as k-means and CLARANS require a user-defined number of clusters</a:t>
            </a:r>
          </a:p>
          <a:p>
            <a:r>
              <a:rPr lang="en-US" dirty="0"/>
              <a:t>Density-based methods such as DBSCAN, and regionalization methods, such as SKATER and REDCAP are guided by the density of points, but closure is independent of density</a:t>
            </a:r>
          </a:p>
        </p:txBody>
      </p:sp>
      <p:sp>
        <p:nvSpPr>
          <p:cNvPr id="4" name="Slide Number Placeholder 3"/>
          <p:cNvSpPr>
            <a:spLocks noGrp="1"/>
          </p:cNvSpPr>
          <p:nvPr>
            <p:ph type="sldNum" sz="quarter" idx="5"/>
          </p:nvPr>
        </p:nvSpPr>
        <p:spPr/>
        <p:txBody>
          <a:bodyPr/>
          <a:lstStyle/>
          <a:p>
            <a:fld id="{72F0DD0A-D5F3-234D-B529-107C92CB39E8}" type="slidenum">
              <a:rPr lang="en-US" smtClean="0"/>
              <a:t>55</a:t>
            </a:fld>
            <a:endParaRPr lang="en-US"/>
          </a:p>
        </p:txBody>
      </p:sp>
    </p:spTree>
    <p:extLst>
      <p:ext uri="{BB962C8B-B14F-4D97-AF65-F5344CB8AC3E}">
        <p14:creationId xmlns:p14="http://schemas.microsoft.com/office/powerpoint/2010/main" val="1584198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methods such as k-means and CLARANS require a user-defined number of clusters</a:t>
            </a:r>
          </a:p>
          <a:p>
            <a:r>
              <a:rPr lang="en-US" dirty="0"/>
              <a:t>Density-based methods such as DBSCAN, and regionalization methods, such as SKATER and REDCAP are guided by the density of points, but closure is independent of density</a:t>
            </a:r>
          </a:p>
        </p:txBody>
      </p:sp>
      <p:sp>
        <p:nvSpPr>
          <p:cNvPr id="4" name="Slide Number Placeholder 3"/>
          <p:cNvSpPr>
            <a:spLocks noGrp="1"/>
          </p:cNvSpPr>
          <p:nvPr>
            <p:ph type="sldNum" sz="quarter" idx="5"/>
          </p:nvPr>
        </p:nvSpPr>
        <p:spPr/>
        <p:txBody>
          <a:bodyPr/>
          <a:lstStyle/>
          <a:p>
            <a:fld id="{72F0DD0A-D5F3-234D-B529-107C92CB39E8}" type="slidenum">
              <a:rPr lang="en-US" smtClean="0"/>
              <a:t>56</a:t>
            </a:fld>
            <a:endParaRPr lang="en-US"/>
          </a:p>
        </p:txBody>
      </p:sp>
    </p:spTree>
    <p:extLst>
      <p:ext uri="{BB962C8B-B14F-4D97-AF65-F5344CB8AC3E}">
        <p14:creationId xmlns:p14="http://schemas.microsoft.com/office/powerpoint/2010/main" val="4022724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Partitioning methods such as k-means and CLARANS require a user-defined number of clusters</a:t>
            </a:r>
          </a:p>
          <a:p>
            <a:r>
              <a:rPr lang="en-US" dirty="0"/>
              <a:t>Density-based methods such as DBSCAN, and regionalization methods, such as SKATER and REDCAP are guided by the density of points, but closure is independent of density</a:t>
            </a:r>
          </a:p>
        </p:txBody>
      </p:sp>
      <p:sp>
        <p:nvSpPr>
          <p:cNvPr id="4" name="Slide Number Placeholder 3"/>
          <p:cNvSpPr>
            <a:spLocks noGrp="1"/>
          </p:cNvSpPr>
          <p:nvPr>
            <p:ph type="sldNum" sz="quarter" idx="5"/>
          </p:nvPr>
        </p:nvSpPr>
        <p:spPr/>
        <p:txBody>
          <a:bodyPr/>
          <a:lstStyle/>
          <a:p>
            <a:fld id="{72F0DD0A-D5F3-234D-B529-107C92CB39E8}" type="slidenum">
              <a:rPr lang="en-US" smtClean="0"/>
              <a:t>57</a:t>
            </a:fld>
            <a:endParaRPr lang="en-US"/>
          </a:p>
        </p:txBody>
      </p:sp>
    </p:spTree>
    <p:extLst>
      <p:ext uri="{BB962C8B-B14F-4D97-AF65-F5344CB8AC3E}">
        <p14:creationId xmlns:p14="http://schemas.microsoft.com/office/powerpoint/2010/main" val="154847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paper we expand on the ways existing algorithms are not well suited for this problem – and Liu et al</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58</a:t>
            </a:fld>
            <a:endParaRPr lang="en-US"/>
          </a:p>
        </p:txBody>
      </p:sp>
    </p:spTree>
    <p:extLst>
      <p:ext uri="{BB962C8B-B14F-4D97-AF65-F5344CB8AC3E}">
        <p14:creationId xmlns:p14="http://schemas.microsoft.com/office/powerpoint/2010/main" val="40610450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paper we expand on the ways existing algorithms are not well suited for this problem – and Liu et al</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59</a:t>
            </a:fld>
            <a:endParaRPr lang="en-US"/>
          </a:p>
        </p:txBody>
      </p:sp>
    </p:spTree>
    <p:extLst>
      <p:ext uri="{BB962C8B-B14F-4D97-AF65-F5344CB8AC3E}">
        <p14:creationId xmlns:p14="http://schemas.microsoft.com/office/powerpoint/2010/main" val="2739051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paper we expand on the ways existing algorithms are not well suited for this problem – and Liu et al</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60</a:t>
            </a:fld>
            <a:endParaRPr lang="en-US"/>
          </a:p>
        </p:txBody>
      </p:sp>
    </p:spTree>
    <p:extLst>
      <p:ext uri="{BB962C8B-B14F-4D97-AF65-F5344CB8AC3E}">
        <p14:creationId xmlns:p14="http://schemas.microsoft.com/office/powerpoint/2010/main" val="17078763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all directions</a:t>
            </a:r>
          </a:p>
        </p:txBody>
      </p:sp>
      <p:sp>
        <p:nvSpPr>
          <p:cNvPr id="4" name="Slide Number Placeholder 3"/>
          <p:cNvSpPr>
            <a:spLocks noGrp="1"/>
          </p:cNvSpPr>
          <p:nvPr>
            <p:ph type="sldNum" sz="quarter" idx="5"/>
          </p:nvPr>
        </p:nvSpPr>
        <p:spPr/>
        <p:txBody>
          <a:bodyPr/>
          <a:lstStyle/>
          <a:p>
            <a:fld id="{72F0DD0A-D5F3-234D-B529-107C92CB39E8}" type="slidenum">
              <a:rPr lang="en-US" smtClean="0"/>
              <a:t>61</a:t>
            </a:fld>
            <a:endParaRPr lang="en-US"/>
          </a:p>
        </p:txBody>
      </p:sp>
    </p:spTree>
    <p:extLst>
      <p:ext uri="{BB962C8B-B14F-4D97-AF65-F5344CB8AC3E}">
        <p14:creationId xmlns:p14="http://schemas.microsoft.com/office/powerpoint/2010/main" val="1558556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6</a:t>
            </a:fld>
            <a:endParaRPr lang="en-US"/>
          </a:p>
        </p:txBody>
      </p:sp>
    </p:spTree>
    <p:extLst>
      <p:ext uri="{BB962C8B-B14F-4D97-AF65-F5344CB8AC3E}">
        <p14:creationId xmlns:p14="http://schemas.microsoft.com/office/powerpoint/2010/main" val="25352072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Dee-loan-ay</a:t>
            </a:r>
          </a:p>
          <a:p>
            <a:endParaRPr lang="en-US" dirty="0"/>
          </a:p>
          <a:p>
            <a:r>
              <a:rPr lang="en-US" dirty="0"/>
              <a:t>DT: kind of like saying there are edges to each points nearest neighbors in all directions</a:t>
            </a:r>
          </a:p>
        </p:txBody>
      </p:sp>
      <p:sp>
        <p:nvSpPr>
          <p:cNvPr id="4" name="Slide Number Placeholder 3"/>
          <p:cNvSpPr>
            <a:spLocks noGrp="1"/>
          </p:cNvSpPr>
          <p:nvPr>
            <p:ph type="sldNum" sz="quarter" idx="5"/>
          </p:nvPr>
        </p:nvSpPr>
        <p:spPr/>
        <p:txBody>
          <a:bodyPr/>
          <a:lstStyle/>
          <a:p>
            <a:fld id="{72F0DD0A-D5F3-234D-B529-107C92CB39E8}" type="slidenum">
              <a:rPr lang="en-US" smtClean="0"/>
              <a:t>62</a:t>
            </a:fld>
            <a:endParaRPr lang="en-US"/>
          </a:p>
        </p:txBody>
      </p:sp>
    </p:spTree>
    <p:extLst>
      <p:ext uri="{BB962C8B-B14F-4D97-AF65-F5344CB8AC3E}">
        <p14:creationId xmlns:p14="http://schemas.microsoft.com/office/powerpoint/2010/main" val="3635393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all directions</a:t>
            </a:r>
          </a:p>
        </p:txBody>
      </p:sp>
      <p:sp>
        <p:nvSpPr>
          <p:cNvPr id="4" name="Slide Number Placeholder 3"/>
          <p:cNvSpPr>
            <a:spLocks noGrp="1"/>
          </p:cNvSpPr>
          <p:nvPr>
            <p:ph type="sldNum" sz="quarter" idx="5"/>
          </p:nvPr>
        </p:nvSpPr>
        <p:spPr/>
        <p:txBody>
          <a:bodyPr/>
          <a:lstStyle/>
          <a:p>
            <a:fld id="{72F0DD0A-D5F3-234D-B529-107C92CB39E8}" type="slidenum">
              <a:rPr lang="en-US" smtClean="0"/>
              <a:t>63</a:t>
            </a:fld>
            <a:endParaRPr lang="en-US"/>
          </a:p>
        </p:txBody>
      </p:sp>
    </p:spTree>
    <p:extLst>
      <p:ext uri="{BB962C8B-B14F-4D97-AF65-F5344CB8AC3E}">
        <p14:creationId xmlns:p14="http://schemas.microsoft.com/office/powerpoint/2010/main" val="2183526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t>
            </a:r>
            <a:r>
              <a:rPr lang="en-US"/>
              <a:t>all directions</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64</a:t>
            </a:fld>
            <a:endParaRPr lang="en-US"/>
          </a:p>
        </p:txBody>
      </p:sp>
    </p:spTree>
    <p:extLst>
      <p:ext uri="{BB962C8B-B14F-4D97-AF65-F5344CB8AC3E}">
        <p14:creationId xmlns:p14="http://schemas.microsoft.com/office/powerpoint/2010/main" val="1572827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t>
            </a:r>
            <a:r>
              <a:rPr lang="en-US"/>
              <a:t>all directions</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65</a:t>
            </a:fld>
            <a:endParaRPr lang="en-US"/>
          </a:p>
        </p:txBody>
      </p:sp>
    </p:spTree>
    <p:extLst>
      <p:ext uri="{BB962C8B-B14F-4D97-AF65-F5344CB8AC3E}">
        <p14:creationId xmlns:p14="http://schemas.microsoft.com/office/powerpoint/2010/main" val="1481526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t>
            </a:r>
            <a:r>
              <a:rPr lang="en-US"/>
              <a:t>all directions</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66</a:t>
            </a:fld>
            <a:endParaRPr lang="en-US"/>
          </a:p>
        </p:txBody>
      </p:sp>
    </p:spTree>
    <p:extLst>
      <p:ext uri="{BB962C8B-B14F-4D97-AF65-F5344CB8AC3E}">
        <p14:creationId xmlns:p14="http://schemas.microsoft.com/office/powerpoint/2010/main" val="7192931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t>
            </a:r>
            <a:r>
              <a:rPr lang="en-US"/>
              <a:t>all directions</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67</a:t>
            </a:fld>
            <a:endParaRPr lang="en-US"/>
          </a:p>
        </p:txBody>
      </p:sp>
    </p:spTree>
    <p:extLst>
      <p:ext uri="{BB962C8B-B14F-4D97-AF65-F5344CB8AC3E}">
        <p14:creationId xmlns:p14="http://schemas.microsoft.com/office/powerpoint/2010/main" val="17335298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step process</a:t>
            </a:r>
            <a:br>
              <a:rPr lang="en-US" dirty="0"/>
            </a:br>
            <a:r>
              <a:rPr lang="en-US" dirty="0"/>
              <a:t>DT: kind of like saying there are edges to each points nearest neighbors in all directions</a:t>
            </a:r>
          </a:p>
        </p:txBody>
      </p:sp>
      <p:sp>
        <p:nvSpPr>
          <p:cNvPr id="4" name="Slide Number Placeholder 3"/>
          <p:cNvSpPr>
            <a:spLocks noGrp="1"/>
          </p:cNvSpPr>
          <p:nvPr>
            <p:ph type="sldNum" sz="quarter" idx="5"/>
          </p:nvPr>
        </p:nvSpPr>
        <p:spPr/>
        <p:txBody>
          <a:bodyPr/>
          <a:lstStyle/>
          <a:p>
            <a:fld id="{72F0DD0A-D5F3-234D-B529-107C92CB39E8}" type="slidenum">
              <a:rPr lang="en-US" smtClean="0"/>
              <a:t>68</a:t>
            </a:fld>
            <a:endParaRPr lang="en-US"/>
          </a:p>
        </p:txBody>
      </p:sp>
    </p:spTree>
    <p:extLst>
      <p:ext uri="{BB962C8B-B14F-4D97-AF65-F5344CB8AC3E}">
        <p14:creationId xmlns:p14="http://schemas.microsoft.com/office/powerpoint/2010/main" val="1388912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Weighted average of 2 different distance functions with a mixing parameter alpha. and alpha determines the emphasis to place on spatial similarity vs feature similarity</a:t>
            </a:r>
          </a:p>
        </p:txBody>
      </p:sp>
      <p:sp>
        <p:nvSpPr>
          <p:cNvPr id="4" name="Slide Number Placeholder 3"/>
          <p:cNvSpPr>
            <a:spLocks noGrp="1"/>
          </p:cNvSpPr>
          <p:nvPr>
            <p:ph type="sldNum" sz="quarter" idx="5"/>
          </p:nvPr>
        </p:nvSpPr>
        <p:spPr/>
        <p:txBody>
          <a:bodyPr/>
          <a:lstStyle/>
          <a:p>
            <a:fld id="{72F0DD0A-D5F3-234D-B529-107C92CB39E8}" type="slidenum">
              <a:rPr lang="en-US" smtClean="0"/>
              <a:t>69</a:t>
            </a:fld>
            <a:endParaRPr lang="en-US"/>
          </a:p>
        </p:txBody>
      </p:sp>
    </p:spTree>
    <p:extLst>
      <p:ext uri="{BB962C8B-B14F-4D97-AF65-F5344CB8AC3E}">
        <p14:creationId xmlns:p14="http://schemas.microsoft.com/office/powerpoint/2010/main" val="21188739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Weighted average where alpha determines the emphasis to place on spatial similarity vs feature similarity</a:t>
            </a:r>
          </a:p>
        </p:txBody>
      </p:sp>
      <p:sp>
        <p:nvSpPr>
          <p:cNvPr id="4" name="Slide Number Placeholder 3"/>
          <p:cNvSpPr>
            <a:spLocks noGrp="1"/>
          </p:cNvSpPr>
          <p:nvPr>
            <p:ph type="sldNum" sz="quarter" idx="5"/>
          </p:nvPr>
        </p:nvSpPr>
        <p:spPr/>
        <p:txBody>
          <a:bodyPr/>
          <a:lstStyle/>
          <a:p>
            <a:fld id="{72F0DD0A-D5F3-234D-B529-107C92CB39E8}" type="slidenum">
              <a:rPr lang="en-US" smtClean="0"/>
              <a:t>70</a:t>
            </a:fld>
            <a:endParaRPr lang="en-US"/>
          </a:p>
        </p:txBody>
      </p:sp>
    </p:spTree>
    <p:extLst>
      <p:ext uri="{BB962C8B-B14F-4D97-AF65-F5344CB8AC3E}">
        <p14:creationId xmlns:p14="http://schemas.microsoft.com/office/powerpoint/2010/main" val="26332181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wondering, ‘well when does it stop?’, and its stops when all objects belong in a single cluster; this is what’s known as an agglomerative hierarchical clustering algorithm</a:t>
            </a:r>
          </a:p>
        </p:txBody>
      </p:sp>
      <p:sp>
        <p:nvSpPr>
          <p:cNvPr id="4" name="Slide Number Placeholder 3"/>
          <p:cNvSpPr>
            <a:spLocks noGrp="1"/>
          </p:cNvSpPr>
          <p:nvPr>
            <p:ph type="sldNum" sz="quarter" idx="5"/>
          </p:nvPr>
        </p:nvSpPr>
        <p:spPr/>
        <p:txBody>
          <a:bodyPr/>
          <a:lstStyle/>
          <a:p>
            <a:fld id="{72F0DD0A-D5F3-234D-B529-107C92CB39E8}" type="slidenum">
              <a:rPr lang="en-US" smtClean="0"/>
              <a:t>71</a:t>
            </a:fld>
            <a:endParaRPr lang="en-US"/>
          </a:p>
        </p:txBody>
      </p:sp>
    </p:spTree>
    <p:extLst>
      <p:ext uri="{BB962C8B-B14F-4D97-AF65-F5344CB8AC3E}">
        <p14:creationId xmlns:p14="http://schemas.microsoft.com/office/powerpoint/2010/main" val="1375528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t>With some of this disparity is a direct result of wealthier countries exploiting the natural resources of poorer countries. In industries like logging</a:t>
            </a:r>
          </a:p>
          <a:p>
            <a:pPr lvl="0">
              <a:buFont typeface="Arial" panose="020B0604020202020204" pitchFamily="34" charset="0"/>
              <a:buChar char="•"/>
            </a:pPr>
            <a:endParaRPr lang="en-US" dirty="0"/>
          </a:p>
          <a:p>
            <a:pPr lvl="0">
              <a:buFont typeface="Arial" panose="020B0604020202020204" pitchFamily="34" charset="0"/>
              <a:buChar char="•"/>
            </a:pPr>
            <a:r>
              <a:rPr lang="en-US" dirty="0"/>
              <a:t>these declines can have cascading, irreversible effects</a:t>
            </a:r>
          </a:p>
        </p:txBody>
      </p:sp>
      <p:sp>
        <p:nvSpPr>
          <p:cNvPr id="4" name="Slide Number Placeholder 3"/>
          <p:cNvSpPr>
            <a:spLocks noGrp="1"/>
          </p:cNvSpPr>
          <p:nvPr>
            <p:ph type="sldNum" sz="quarter" idx="5"/>
          </p:nvPr>
        </p:nvSpPr>
        <p:spPr/>
        <p:txBody>
          <a:bodyPr/>
          <a:lstStyle/>
          <a:p>
            <a:fld id="{72F0DD0A-D5F3-234D-B529-107C92CB39E8}" type="slidenum">
              <a:rPr lang="en-US" smtClean="0"/>
              <a:t>7</a:t>
            </a:fld>
            <a:endParaRPr lang="en-US"/>
          </a:p>
        </p:txBody>
      </p:sp>
    </p:spTree>
    <p:extLst>
      <p:ext uri="{BB962C8B-B14F-4D97-AF65-F5344CB8AC3E}">
        <p14:creationId xmlns:p14="http://schemas.microsoft.com/office/powerpoint/2010/main" val="30700334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is to decide how many clusters you’d like, and this is tricky for us because we don’t know how many sites there should be.</a:t>
            </a:r>
          </a:p>
        </p:txBody>
      </p:sp>
      <p:sp>
        <p:nvSpPr>
          <p:cNvPr id="4" name="Slide Number Placeholder 3"/>
          <p:cNvSpPr>
            <a:spLocks noGrp="1"/>
          </p:cNvSpPr>
          <p:nvPr>
            <p:ph type="sldNum" sz="quarter" idx="5"/>
          </p:nvPr>
        </p:nvSpPr>
        <p:spPr/>
        <p:txBody>
          <a:bodyPr/>
          <a:lstStyle/>
          <a:p>
            <a:fld id="{72F0DD0A-D5F3-234D-B529-107C92CB39E8}" type="slidenum">
              <a:rPr lang="en-US" smtClean="0"/>
              <a:t>72</a:t>
            </a:fld>
            <a:endParaRPr lang="en-US"/>
          </a:p>
        </p:txBody>
      </p:sp>
    </p:spTree>
    <p:extLst>
      <p:ext uri="{BB962C8B-B14F-4D97-AF65-F5344CB8AC3E}">
        <p14:creationId xmlns:p14="http://schemas.microsoft.com/office/powerpoint/2010/main" val="33015888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73</a:t>
            </a:fld>
            <a:endParaRPr lang="en-US"/>
          </a:p>
        </p:txBody>
      </p:sp>
    </p:spTree>
    <p:extLst>
      <p:ext uri="{BB962C8B-B14F-4D97-AF65-F5344CB8AC3E}">
        <p14:creationId xmlns:p14="http://schemas.microsoft.com/office/powerpoint/2010/main" val="5022972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step is to decide how </a:t>
            </a:r>
            <a:r>
              <a:rPr lang="en-US"/>
              <a:t>many clusters you’d like</a:t>
            </a:r>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74</a:t>
            </a:fld>
            <a:endParaRPr lang="en-US"/>
          </a:p>
        </p:txBody>
      </p:sp>
    </p:spTree>
    <p:extLst>
      <p:ext uri="{BB962C8B-B14F-4D97-AF65-F5344CB8AC3E}">
        <p14:creationId xmlns:p14="http://schemas.microsoft.com/office/powerpoint/2010/main" val="26931097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paper we expand on the ways existing algorithms are not well suited for this problem – and Liu et al</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75</a:t>
            </a:fld>
            <a:endParaRPr lang="en-US"/>
          </a:p>
        </p:txBody>
      </p:sp>
    </p:spTree>
    <p:extLst>
      <p:ext uri="{BB962C8B-B14F-4D97-AF65-F5344CB8AC3E}">
        <p14:creationId xmlns:p14="http://schemas.microsoft.com/office/powerpoint/2010/main" val="40737306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Simulated species; gives us access to ground truth &amp; underlying generative model; many names: virtual, synthetic simulated, all mean the same thing</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76</a:t>
            </a:fld>
            <a:endParaRPr lang="en-US"/>
          </a:p>
        </p:txBody>
      </p:sp>
    </p:spTree>
    <p:extLst>
      <p:ext uri="{BB962C8B-B14F-4D97-AF65-F5344CB8AC3E}">
        <p14:creationId xmlns:p14="http://schemas.microsoft.com/office/powerpoint/2010/main" val="33849144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Simulated species; gives us access to ground truth &amp; underlying generative model; as we discussed before, the output of an OM is an equation for occupancy probability. and in these experiments, we actually define this equation and see how similar it is to our predicted model; many names: virtual, synthetic simulated, all mean the same thing</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77</a:t>
            </a:fld>
            <a:endParaRPr lang="en-US"/>
          </a:p>
        </p:txBody>
      </p:sp>
    </p:spTree>
    <p:extLst>
      <p:ext uri="{BB962C8B-B14F-4D97-AF65-F5344CB8AC3E}">
        <p14:creationId xmlns:p14="http://schemas.microsoft.com/office/powerpoint/2010/main" val="39416184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Simulated species; gives us access to ground truth &amp; underlying generative model; many names: virtual, synthetic simulated, all mean the same thing</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78</a:t>
            </a:fld>
            <a:endParaRPr lang="en-US"/>
          </a:p>
        </p:txBody>
      </p:sp>
    </p:spTree>
    <p:extLst>
      <p:ext uri="{BB962C8B-B14F-4D97-AF65-F5344CB8AC3E}">
        <p14:creationId xmlns:p14="http://schemas.microsoft.com/office/powerpoint/2010/main" val="14447761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talking about </a:t>
            </a:r>
            <a:r>
              <a:rPr lang="en-US" dirty="0" err="1"/>
              <a:t>whats</a:t>
            </a:r>
            <a:r>
              <a:rPr lang="en-US" dirty="0"/>
              <a:t> different in each of these experiments I wanted to talk about the modeling process, which stays the same throughout each of them.</a:t>
            </a:r>
            <a:endParaRPr lang="en-US" sz="1200" i="1" dirty="0"/>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79</a:t>
            </a:fld>
            <a:endParaRPr lang="en-US"/>
          </a:p>
        </p:txBody>
      </p:sp>
    </p:spTree>
    <p:extLst>
      <p:ext uri="{BB962C8B-B14F-4D97-AF65-F5344CB8AC3E}">
        <p14:creationId xmlns:p14="http://schemas.microsoft.com/office/powerpoint/2010/main" val="18579333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crux of our research, </a:t>
            </a:r>
            <a:r>
              <a:rPr lang="en-US" dirty="0" err="1"/>
              <a:t>bc</a:t>
            </a:r>
            <a:r>
              <a:rPr lang="en-US" dirty="0"/>
              <a:t> it’s the place where each algorithm differs</a:t>
            </a:r>
          </a:p>
        </p:txBody>
      </p:sp>
      <p:sp>
        <p:nvSpPr>
          <p:cNvPr id="4" name="Slide Number Placeholder 3"/>
          <p:cNvSpPr>
            <a:spLocks noGrp="1"/>
          </p:cNvSpPr>
          <p:nvPr>
            <p:ph type="sldNum" sz="quarter" idx="5"/>
          </p:nvPr>
        </p:nvSpPr>
        <p:spPr/>
        <p:txBody>
          <a:bodyPr/>
          <a:lstStyle/>
          <a:p>
            <a:fld id="{72F0DD0A-D5F3-234D-B529-107C92CB39E8}" type="slidenum">
              <a:rPr lang="en-US" smtClean="0"/>
              <a:t>80</a:t>
            </a:fld>
            <a:endParaRPr lang="en-US"/>
          </a:p>
        </p:txBody>
      </p:sp>
    </p:spTree>
    <p:extLst>
      <p:ext uri="{BB962C8B-B14F-4D97-AF65-F5344CB8AC3E}">
        <p14:creationId xmlns:p14="http://schemas.microsoft.com/office/powerpoint/2010/main" val="8966292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81</a:t>
            </a:fld>
            <a:endParaRPr lang="en-US"/>
          </a:p>
        </p:txBody>
      </p:sp>
    </p:spTree>
    <p:extLst>
      <p:ext uri="{BB962C8B-B14F-4D97-AF65-F5344CB8AC3E}">
        <p14:creationId xmlns:p14="http://schemas.microsoft.com/office/powerpoint/2010/main" val="427813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tools conservation scientists use to help combat population decline are SDMs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provide scientists a prediction of where species are likely to be found, even in locations where no observations were collected. Many applications, most relevant might be designing wildlife reserves or protected areas. Many SDMs are visualized as a map of occupancy probability, like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do this by linking environmental variables to species observations to infer key characteristics of habitat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a:t>
            </a:fld>
            <a:endParaRPr lang="en-US"/>
          </a:p>
        </p:txBody>
      </p:sp>
    </p:spTree>
    <p:extLst>
      <p:ext uri="{BB962C8B-B14F-4D97-AF65-F5344CB8AC3E}">
        <p14:creationId xmlns:p14="http://schemas.microsoft.com/office/powerpoint/2010/main" val="34051192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82</a:t>
            </a:fld>
            <a:endParaRPr lang="en-US"/>
          </a:p>
        </p:txBody>
      </p:sp>
    </p:spTree>
    <p:extLst>
      <p:ext uri="{BB962C8B-B14F-4D97-AF65-F5344CB8AC3E}">
        <p14:creationId xmlns:p14="http://schemas.microsoft.com/office/powerpoint/2010/main" val="3999429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83</a:t>
            </a:fld>
            <a:endParaRPr lang="en-US"/>
          </a:p>
        </p:txBody>
      </p:sp>
    </p:spTree>
    <p:extLst>
      <p:ext uri="{BB962C8B-B14F-4D97-AF65-F5344CB8AC3E}">
        <p14:creationId xmlns:p14="http://schemas.microsoft.com/office/powerpoint/2010/main" val="19804257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84</a:t>
            </a:fld>
            <a:endParaRPr lang="en-US"/>
          </a:p>
        </p:txBody>
      </p:sp>
    </p:spTree>
    <p:extLst>
      <p:ext uri="{BB962C8B-B14F-4D97-AF65-F5344CB8AC3E}">
        <p14:creationId xmlns:p14="http://schemas.microsoft.com/office/powerpoint/2010/main" val="20234534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 &amp; check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True values of our latent variables, which let us test how well our clustering algorithms performed.</a:t>
            </a:r>
          </a:p>
          <a:p>
            <a:endParaRPr lang="en-US" dirty="0"/>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86</a:t>
            </a:fld>
            <a:endParaRPr lang="en-US"/>
          </a:p>
        </p:txBody>
      </p:sp>
    </p:spTree>
    <p:extLst>
      <p:ext uri="{BB962C8B-B14F-4D97-AF65-F5344CB8AC3E}">
        <p14:creationId xmlns:p14="http://schemas.microsoft.com/office/powerpoint/2010/main" val="23358477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Group these checklists into sites with our various clustering algorithms &amp; check performance; feed into OM </a:t>
            </a:r>
            <a:r>
              <a:rPr lang="en-US" dirty="0">
                <a:sym typeface="Wingdings" pitchFamily="2" charset="2"/>
              </a:rPr>
              <a:t> equations. However we can’t directly measure how similar this equation is to the underlying generative model, because that doesn’t exist for real date. </a:t>
            </a:r>
            <a:endParaRPr lang="en-US" dirty="0"/>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87</a:t>
            </a:fld>
            <a:endParaRPr lang="en-US"/>
          </a:p>
        </p:txBody>
      </p:sp>
    </p:spTree>
    <p:extLst>
      <p:ext uri="{BB962C8B-B14F-4D97-AF65-F5344CB8AC3E}">
        <p14:creationId xmlns:p14="http://schemas.microsoft.com/office/powerpoint/2010/main" val="12582949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Instead, we take these predicted occ/det probabilities and multiply them to get a detected probability, and we will compare this with the data that we have: detections… but this introduces a natural question</a:t>
            </a:r>
          </a:p>
        </p:txBody>
      </p:sp>
      <p:sp>
        <p:nvSpPr>
          <p:cNvPr id="4" name="Slide Number Placeholder 3"/>
          <p:cNvSpPr>
            <a:spLocks noGrp="1"/>
          </p:cNvSpPr>
          <p:nvPr>
            <p:ph type="sldNum" sz="quarter" idx="5"/>
          </p:nvPr>
        </p:nvSpPr>
        <p:spPr/>
        <p:txBody>
          <a:bodyPr/>
          <a:lstStyle/>
          <a:p>
            <a:fld id="{72F0DD0A-D5F3-234D-B529-107C92CB39E8}" type="slidenum">
              <a:rPr lang="en-US" smtClean="0"/>
              <a:t>88</a:t>
            </a:fld>
            <a:endParaRPr lang="en-US"/>
          </a:p>
        </p:txBody>
      </p:sp>
    </p:spTree>
    <p:extLst>
      <p:ext uri="{BB962C8B-B14F-4D97-AF65-F5344CB8AC3E}">
        <p14:creationId xmlns:p14="http://schemas.microsoft.com/office/powerpoint/2010/main" val="4156183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72F0DD0A-D5F3-234D-B529-107C92CB39E8}" type="slidenum">
              <a:rPr lang="en-US" smtClean="0"/>
              <a:t>89</a:t>
            </a:fld>
            <a:endParaRPr lang="en-US"/>
          </a:p>
        </p:txBody>
      </p:sp>
    </p:spTree>
    <p:extLst>
      <p:ext uri="{BB962C8B-B14F-4D97-AF65-F5344CB8AC3E}">
        <p14:creationId xmlns:p14="http://schemas.microsoft.com/office/powerpoint/2010/main" val="35597576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Intuition might say .5…</a:t>
            </a:r>
          </a:p>
        </p:txBody>
      </p:sp>
      <p:sp>
        <p:nvSpPr>
          <p:cNvPr id="4" name="Slide Number Placeholder 3"/>
          <p:cNvSpPr>
            <a:spLocks noGrp="1"/>
          </p:cNvSpPr>
          <p:nvPr>
            <p:ph type="sldNum" sz="quarter" idx="5"/>
          </p:nvPr>
        </p:nvSpPr>
        <p:spPr/>
        <p:txBody>
          <a:bodyPr/>
          <a:lstStyle/>
          <a:p>
            <a:fld id="{72F0DD0A-D5F3-234D-B529-107C92CB39E8}" type="slidenum">
              <a:rPr lang="en-US" smtClean="0"/>
              <a:t>90</a:t>
            </a:fld>
            <a:endParaRPr lang="en-US"/>
          </a:p>
        </p:txBody>
      </p:sp>
    </p:spTree>
    <p:extLst>
      <p:ext uri="{BB962C8B-B14F-4D97-AF65-F5344CB8AC3E}">
        <p14:creationId xmlns:p14="http://schemas.microsoft.com/office/powerpoint/2010/main" val="28868213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ROC </a:t>
            </a:r>
          </a:p>
          <a:p>
            <a:endParaRPr lang="en-US" sz="1200" dirty="0"/>
          </a:p>
          <a:p>
            <a:r>
              <a:rPr lang="en-US" sz="1200" dirty="0"/>
              <a:t>If interested to learn more about ROC, I would refer you to my lab mate, </a:t>
            </a:r>
            <a:r>
              <a:rPr lang="en-US" sz="1200" dirty="0" err="1"/>
              <a:t>Nahian</a:t>
            </a:r>
            <a:r>
              <a:rPr lang="en-US" sz="1200" dirty="0"/>
              <a:t> who is studying them in more depth</a:t>
            </a:r>
          </a:p>
        </p:txBody>
      </p:sp>
      <p:sp>
        <p:nvSpPr>
          <p:cNvPr id="4" name="Slide Number Placeholder 3"/>
          <p:cNvSpPr>
            <a:spLocks noGrp="1"/>
          </p:cNvSpPr>
          <p:nvPr>
            <p:ph type="sldNum" sz="quarter" idx="5"/>
          </p:nvPr>
        </p:nvSpPr>
        <p:spPr/>
        <p:txBody>
          <a:bodyPr/>
          <a:lstStyle/>
          <a:p>
            <a:fld id="{72F0DD0A-D5F3-234D-B529-107C92CB39E8}" type="slidenum">
              <a:rPr lang="en-US" smtClean="0"/>
              <a:t>91</a:t>
            </a:fld>
            <a:endParaRPr lang="en-US"/>
          </a:p>
        </p:txBody>
      </p:sp>
    </p:spTree>
    <p:extLst>
      <p:ext uri="{BB962C8B-B14F-4D97-AF65-F5344CB8AC3E}">
        <p14:creationId xmlns:p14="http://schemas.microsoft.com/office/powerpoint/2010/main" val="13727229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ROC </a:t>
            </a:r>
          </a:p>
          <a:p>
            <a:endParaRPr lang="en-US" sz="1200" dirty="0"/>
          </a:p>
          <a:p>
            <a:r>
              <a:rPr lang="en-US" sz="1200" dirty="0"/>
              <a:t>If interested to learn more about ROC, I would refer you to my lab mate, </a:t>
            </a:r>
            <a:r>
              <a:rPr lang="en-US" sz="1200" dirty="0" err="1"/>
              <a:t>Nahian</a:t>
            </a:r>
            <a:r>
              <a:rPr lang="en-US" sz="1200" dirty="0"/>
              <a:t> who is studying them in more depth</a:t>
            </a:r>
          </a:p>
        </p:txBody>
      </p:sp>
      <p:sp>
        <p:nvSpPr>
          <p:cNvPr id="4" name="Slide Number Placeholder 3"/>
          <p:cNvSpPr>
            <a:spLocks noGrp="1"/>
          </p:cNvSpPr>
          <p:nvPr>
            <p:ph type="sldNum" sz="quarter" idx="5"/>
          </p:nvPr>
        </p:nvSpPr>
        <p:spPr/>
        <p:txBody>
          <a:bodyPr/>
          <a:lstStyle/>
          <a:p>
            <a:fld id="{72F0DD0A-D5F3-234D-B529-107C92CB39E8}" type="slidenum">
              <a:rPr lang="en-US" smtClean="0"/>
              <a:t>92</a:t>
            </a:fld>
            <a:endParaRPr lang="en-US"/>
          </a:p>
        </p:txBody>
      </p:sp>
    </p:spTree>
    <p:extLst>
      <p:ext uri="{BB962C8B-B14F-4D97-AF65-F5344CB8AC3E}">
        <p14:creationId xmlns:p14="http://schemas.microsoft.com/office/powerpoint/2010/main" val="380616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end product of this research is to inform and construct Species Distribution Models, or SDMs.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9</a:t>
            </a:fld>
            <a:endParaRPr lang="en-US"/>
          </a:p>
        </p:txBody>
      </p:sp>
    </p:spTree>
    <p:extLst>
      <p:ext uri="{BB962C8B-B14F-4D97-AF65-F5344CB8AC3E}">
        <p14:creationId xmlns:p14="http://schemas.microsoft.com/office/powerpoint/2010/main" val="26924630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ROC </a:t>
            </a:r>
          </a:p>
          <a:p>
            <a:endParaRPr lang="en-US" sz="1200" dirty="0"/>
          </a:p>
          <a:p>
            <a:r>
              <a:rPr lang="en-US" sz="1200" dirty="0"/>
              <a:t>If interested to learn more about ROC, I would refer you to my lab mate, </a:t>
            </a:r>
            <a:r>
              <a:rPr lang="en-US" sz="1200" dirty="0" err="1"/>
              <a:t>Nahian</a:t>
            </a:r>
            <a:r>
              <a:rPr lang="en-US" sz="1200" dirty="0"/>
              <a:t> who is studying them in more depth</a:t>
            </a:r>
          </a:p>
        </p:txBody>
      </p:sp>
      <p:sp>
        <p:nvSpPr>
          <p:cNvPr id="4" name="Slide Number Placeholder 3"/>
          <p:cNvSpPr>
            <a:spLocks noGrp="1"/>
          </p:cNvSpPr>
          <p:nvPr>
            <p:ph type="sldNum" sz="quarter" idx="5"/>
          </p:nvPr>
        </p:nvSpPr>
        <p:spPr/>
        <p:txBody>
          <a:bodyPr/>
          <a:lstStyle/>
          <a:p>
            <a:fld id="{72F0DD0A-D5F3-234D-B529-107C92CB39E8}" type="slidenum">
              <a:rPr lang="en-US" smtClean="0"/>
              <a:t>93</a:t>
            </a:fld>
            <a:endParaRPr lang="en-US"/>
          </a:p>
        </p:txBody>
      </p:sp>
    </p:spTree>
    <p:extLst>
      <p:ext uri="{BB962C8B-B14F-4D97-AF65-F5344CB8AC3E}">
        <p14:creationId xmlns:p14="http://schemas.microsoft.com/office/powerpoint/2010/main" val="31233885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ROC </a:t>
            </a:r>
          </a:p>
          <a:p>
            <a:endParaRPr lang="en-US" sz="1200" dirty="0"/>
          </a:p>
          <a:p>
            <a:r>
              <a:rPr lang="en-US" sz="1200" dirty="0"/>
              <a:t>If interested to learn more about ROC, I would refer you to my lab mate, </a:t>
            </a:r>
            <a:r>
              <a:rPr lang="en-US" sz="1200" dirty="0" err="1"/>
              <a:t>Nahian</a:t>
            </a:r>
            <a:r>
              <a:rPr lang="en-US" sz="1200" dirty="0"/>
              <a:t> who is studying them in more depth</a:t>
            </a:r>
          </a:p>
        </p:txBody>
      </p:sp>
      <p:sp>
        <p:nvSpPr>
          <p:cNvPr id="4" name="Slide Number Placeholder 3"/>
          <p:cNvSpPr>
            <a:spLocks noGrp="1"/>
          </p:cNvSpPr>
          <p:nvPr>
            <p:ph type="sldNum" sz="quarter" idx="5"/>
          </p:nvPr>
        </p:nvSpPr>
        <p:spPr/>
        <p:txBody>
          <a:bodyPr/>
          <a:lstStyle/>
          <a:p>
            <a:fld id="{72F0DD0A-D5F3-234D-B529-107C92CB39E8}" type="slidenum">
              <a:rPr lang="en-US" smtClean="0"/>
              <a:t>94</a:t>
            </a:fld>
            <a:endParaRPr lang="en-US"/>
          </a:p>
        </p:txBody>
      </p:sp>
    </p:spTree>
    <p:extLst>
      <p:ext uri="{BB962C8B-B14F-4D97-AF65-F5344CB8AC3E}">
        <p14:creationId xmlns:p14="http://schemas.microsoft.com/office/powerpoint/2010/main" val="23961247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ROC </a:t>
            </a:r>
          </a:p>
          <a:p>
            <a:endParaRPr lang="en-US" sz="1200" dirty="0"/>
          </a:p>
          <a:p>
            <a:r>
              <a:rPr lang="en-US" sz="1200" dirty="0"/>
              <a:t>If interested to learn more about ROC, I would refer you to my lab mate, </a:t>
            </a:r>
            <a:r>
              <a:rPr lang="en-US" sz="1200" dirty="0" err="1"/>
              <a:t>Nahian</a:t>
            </a:r>
            <a:r>
              <a:rPr lang="en-US" sz="1200" dirty="0"/>
              <a:t> who is studying them in more depth</a:t>
            </a:r>
          </a:p>
        </p:txBody>
      </p:sp>
      <p:sp>
        <p:nvSpPr>
          <p:cNvPr id="4" name="Slide Number Placeholder 3"/>
          <p:cNvSpPr>
            <a:spLocks noGrp="1"/>
          </p:cNvSpPr>
          <p:nvPr>
            <p:ph type="sldNum" sz="quarter" idx="5"/>
          </p:nvPr>
        </p:nvSpPr>
        <p:spPr/>
        <p:txBody>
          <a:bodyPr/>
          <a:lstStyle/>
          <a:p>
            <a:fld id="{72F0DD0A-D5F3-234D-B529-107C92CB39E8}" type="slidenum">
              <a:rPr lang="en-US" smtClean="0"/>
              <a:t>95</a:t>
            </a:fld>
            <a:endParaRPr lang="en-US"/>
          </a:p>
        </p:txBody>
      </p:sp>
    </p:spTree>
    <p:extLst>
      <p:ext uri="{BB962C8B-B14F-4D97-AF65-F5344CB8AC3E}">
        <p14:creationId xmlns:p14="http://schemas.microsoft.com/office/powerpoint/2010/main" val="42800181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X-axis: FPR</a:t>
            </a:r>
          </a:p>
          <a:p>
            <a:r>
              <a:rPr lang="en-US" sz="1200" dirty="0"/>
              <a:t>Y-axis: TPR </a:t>
            </a:r>
          </a:p>
          <a:p>
            <a:r>
              <a:rPr lang="en-US" sz="1200" dirty="0"/>
              <a:t>&amp; data point represents the TPR&amp;FPR at a particular threshold</a:t>
            </a:r>
          </a:p>
          <a:p>
            <a:r>
              <a:rPr lang="en-US" sz="1200" dirty="0"/>
              <a:t>here, the ideal model occurs at the top left of our graph.</a:t>
            </a:r>
          </a:p>
          <a:p>
            <a:endParaRPr lang="en-US" sz="1200" dirty="0"/>
          </a:p>
          <a:p>
            <a:r>
              <a:rPr lang="en-US" sz="1200" dirty="0"/>
              <a:t>its common to pick the discrimination threshold that gives you the best performance, but its also interesting to think about how your model performance varies with discrimination threshold/. to this end, there's a metric AUC</a:t>
            </a:r>
          </a:p>
        </p:txBody>
      </p:sp>
      <p:sp>
        <p:nvSpPr>
          <p:cNvPr id="4" name="Slide Number Placeholder 3"/>
          <p:cNvSpPr>
            <a:spLocks noGrp="1"/>
          </p:cNvSpPr>
          <p:nvPr>
            <p:ph type="sldNum" sz="quarter" idx="5"/>
          </p:nvPr>
        </p:nvSpPr>
        <p:spPr/>
        <p:txBody>
          <a:bodyPr/>
          <a:lstStyle/>
          <a:p>
            <a:fld id="{72F0DD0A-D5F3-234D-B529-107C92CB39E8}" type="slidenum">
              <a:rPr lang="en-US" smtClean="0"/>
              <a:t>96</a:t>
            </a:fld>
            <a:endParaRPr lang="en-US"/>
          </a:p>
        </p:txBody>
      </p:sp>
    </p:spTree>
    <p:extLst>
      <p:ext uri="{BB962C8B-B14F-4D97-AF65-F5344CB8AC3E}">
        <p14:creationId xmlns:p14="http://schemas.microsoft.com/office/powerpoint/2010/main" val="10063492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X-axis: FPR</a:t>
            </a:r>
          </a:p>
          <a:p>
            <a:r>
              <a:rPr lang="en-US" sz="1200" dirty="0"/>
              <a:t>Y-axis: TPR </a:t>
            </a:r>
          </a:p>
          <a:p>
            <a:r>
              <a:rPr lang="en-US" sz="1200" dirty="0"/>
              <a:t>&amp; data point represents the TPR&amp;FPR at a particular threshold</a:t>
            </a:r>
          </a:p>
        </p:txBody>
      </p:sp>
      <p:sp>
        <p:nvSpPr>
          <p:cNvPr id="4" name="Slide Number Placeholder 3"/>
          <p:cNvSpPr>
            <a:spLocks noGrp="1"/>
          </p:cNvSpPr>
          <p:nvPr>
            <p:ph type="sldNum" sz="quarter" idx="5"/>
          </p:nvPr>
        </p:nvSpPr>
        <p:spPr/>
        <p:txBody>
          <a:bodyPr/>
          <a:lstStyle/>
          <a:p>
            <a:fld id="{72F0DD0A-D5F3-234D-B529-107C92CB39E8}" type="slidenum">
              <a:rPr lang="en-US" smtClean="0"/>
              <a:t>97</a:t>
            </a:fld>
            <a:endParaRPr lang="en-US"/>
          </a:p>
        </p:txBody>
      </p:sp>
    </p:spTree>
    <p:extLst>
      <p:ext uri="{BB962C8B-B14F-4D97-AF65-F5344CB8AC3E}">
        <p14:creationId xmlns:p14="http://schemas.microsoft.com/office/powerpoint/2010/main" val="13934959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ROC </a:t>
            </a:r>
          </a:p>
          <a:p>
            <a:endParaRPr lang="en-US" sz="1200" dirty="0"/>
          </a:p>
          <a:p>
            <a:r>
              <a:rPr lang="en-US" sz="1200" dirty="0"/>
              <a:t>If interested to learn more about ROC, I would refer you to my lab mate, </a:t>
            </a:r>
            <a:r>
              <a:rPr lang="en-US" sz="1200" dirty="0" err="1"/>
              <a:t>Nahian</a:t>
            </a:r>
            <a:r>
              <a:rPr lang="en-US" sz="1200" dirty="0"/>
              <a:t> who is studying them in more depth</a:t>
            </a:r>
          </a:p>
        </p:txBody>
      </p:sp>
      <p:sp>
        <p:nvSpPr>
          <p:cNvPr id="4" name="Slide Number Placeholder 3"/>
          <p:cNvSpPr>
            <a:spLocks noGrp="1"/>
          </p:cNvSpPr>
          <p:nvPr>
            <p:ph type="sldNum" sz="quarter" idx="5"/>
          </p:nvPr>
        </p:nvSpPr>
        <p:spPr/>
        <p:txBody>
          <a:bodyPr/>
          <a:lstStyle/>
          <a:p>
            <a:fld id="{72F0DD0A-D5F3-234D-B529-107C92CB39E8}" type="slidenum">
              <a:rPr lang="en-US" smtClean="0"/>
              <a:t>98</a:t>
            </a:fld>
            <a:endParaRPr lang="en-US"/>
          </a:p>
        </p:txBody>
      </p:sp>
    </p:spTree>
    <p:extLst>
      <p:ext uri="{BB962C8B-B14F-4D97-AF65-F5344CB8AC3E}">
        <p14:creationId xmlns:p14="http://schemas.microsoft.com/office/powerpoint/2010/main" val="3888431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statewide benchmark of Oregon’s birds</a:t>
            </a:r>
          </a:p>
        </p:txBody>
      </p:sp>
      <p:sp>
        <p:nvSpPr>
          <p:cNvPr id="4" name="Slide Number Placeholder 3"/>
          <p:cNvSpPr>
            <a:spLocks noGrp="1"/>
          </p:cNvSpPr>
          <p:nvPr>
            <p:ph type="sldNum" sz="quarter" idx="5"/>
          </p:nvPr>
        </p:nvSpPr>
        <p:spPr/>
        <p:txBody>
          <a:bodyPr/>
          <a:lstStyle/>
          <a:p>
            <a:fld id="{72F0DD0A-D5F3-234D-B529-107C92CB39E8}" type="slidenum">
              <a:rPr lang="en-US" smtClean="0"/>
              <a:t>99</a:t>
            </a:fld>
            <a:endParaRPr lang="en-US"/>
          </a:p>
        </p:txBody>
      </p:sp>
    </p:spTree>
    <p:extLst>
      <p:ext uri="{BB962C8B-B14F-4D97-AF65-F5344CB8AC3E}">
        <p14:creationId xmlns:p14="http://schemas.microsoft.com/office/powerpoint/2010/main" val="22796277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72F0DD0A-D5F3-234D-B529-107C92CB39E8}" type="slidenum">
              <a:rPr lang="en-US" smtClean="0"/>
              <a:t>100</a:t>
            </a:fld>
            <a:endParaRPr lang="en-US"/>
          </a:p>
        </p:txBody>
      </p:sp>
    </p:spTree>
    <p:extLst>
      <p:ext uri="{BB962C8B-B14F-4D97-AF65-F5344CB8AC3E}">
        <p14:creationId xmlns:p14="http://schemas.microsoft.com/office/powerpoint/2010/main" val="37140212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occ/det </a:t>
            </a:r>
            <a:r>
              <a:rPr lang="en-US" dirty="0" err="1"/>
              <a:t>covs</a:t>
            </a:r>
            <a:r>
              <a:rPr lang="en-US" dirty="0"/>
              <a:t> which the occ model requires</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101</a:t>
            </a:fld>
            <a:endParaRPr lang="en-US"/>
          </a:p>
        </p:txBody>
      </p:sp>
    </p:spTree>
    <p:extLst>
      <p:ext uri="{BB962C8B-B14F-4D97-AF65-F5344CB8AC3E}">
        <p14:creationId xmlns:p14="http://schemas.microsoft.com/office/powerpoint/2010/main" val="35987268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occ/det </a:t>
            </a:r>
            <a:r>
              <a:rPr lang="en-US" dirty="0" err="1"/>
              <a:t>covs</a:t>
            </a:r>
            <a:r>
              <a:rPr lang="en-US" dirty="0"/>
              <a:t> which the occ model requires</a:t>
            </a:r>
          </a:p>
          <a:p>
            <a:endParaRPr lang="en-US" dirty="0"/>
          </a:p>
        </p:txBody>
      </p:sp>
      <p:sp>
        <p:nvSpPr>
          <p:cNvPr id="4" name="Slide Number Placeholder 3"/>
          <p:cNvSpPr>
            <a:spLocks noGrp="1"/>
          </p:cNvSpPr>
          <p:nvPr>
            <p:ph type="sldNum" sz="quarter" idx="5"/>
          </p:nvPr>
        </p:nvSpPr>
        <p:spPr/>
        <p:txBody>
          <a:bodyPr/>
          <a:lstStyle/>
          <a:p>
            <a:fld id="{72F0DD0A-D5F3-234D-B529-107C92CB39E8}" type="slidenum">
              <a:rPr lang="en-US" smtClean="0"/>
              <a:t>102</a:t>
            </a:fld>
            <a:endParaRPr lang="en-US"/>
          </a:p>
        </p:txBody>
      </p:sp>
    </p:spTree>
    <p:extLst>
      <p:ext uri="{BB962C8B-B14F-4D97-AF65-F5344CB8AC3E}">
        <p14:creationId xmlns:p14="http://schemas.microsoft.com/office/powerpoint/2010/main" val="1555855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7" name="Rectangle 36"/>
          <p:cNvSpPr/>
          <p:nvPr userDrawn="1"/>
        </p:nvSpPr>
        <p:spPr>
          <a:xfrm>
            <a:off x="-6940" y="-20820"/>
            <a:ext cx="12211242" cy="1143161"/>
          </a:xfrm>
          <a:prstGeom prst="rect">
            <a:avLst/>
          </a:prstGeom>
          <a:solidFill>
            <a:srgbClr val="DC44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p:cNvSpPr>
            <a:spLocks noGrp="1"/>
          </p:cNvSpPr>
          <p:nvPr>
            <p:ph type="ctrTitle" hasCustomPrompt="1"/>
          </p:nvPr>
        </p:nvSpPr>
        <p:spPr>
          <a:xfrm>
            <a:off x="914162" y="2732722"/>
            <a:ext cx="10360501" cy="1083277"/>
          </a:xfrm>
          <a:prstGeom prst="rect">
            <a:avLst/>
          </a:prstGeom>
        </p:spPr>
        <p:txBody>
          <a:bodyPr>
            <a:normAutofit/>
          </a:bodyPr>
          <a:lstStyle>
            <a:lvl1pPr>
              <a:defRPr sz="4800">
                <a:solidFill>
                  <a:srgbClr val="DC4400"/>
                </a:solidFill>
                <a:latin typeface="Impact"/>
                <a:cs typeface="Impact"/>
              </a:defRPr>
            </a:lvl1pPr>
          </a:lstStyle>
          <a:p>
            <a:r>
              <a:rPr lang="en-US" dirty="0"/>
              <a:t>Presentation Title</a:t>
            </a:r>
          </a:p>
        </p:txBody>
      </p:sp>
      <p:sp>
        <p:nvSpPr>
          <p:cNvPr id="39" name="Subtitle 2"/>
          <p:cNvSpPr>
            <a:spLocks noGrp="1"/>
          </p:cNvSpPr>
          <p:nvPr>
            <p:ph type="subTitle" idx="1" hasCustomPrompt="1"/>
          </p:nvPr>
        </p:nvSpPr>
        <p:spPr>
          <a:xfrm>
            <a:off x="1828324" y="3835235"/>
            <a:ext cx="8532178" cy="1327821"/>
          </a:xfrm>
          <a:prstGeom prst="rect">
            <a:avLst/>
          </a:prstGeom>
        </p:spPr>
        <p:txBody>
          <a:bodyPr>
            <a:normAutofit/>
          </a:bodyPr>
          <a:lstStyle>
            <a:lvl1pPr marL="0" indent="0" algn="ctr">
              <a:lnSpc>
                <a:spcPct val="130000"/>
              </a:lnSpc>
              <a:buNone/>
              <a:defRPr sz="2800" baseline="0">
                <a:solidFill>
                  <a:schemeClr val="tx1"/>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Presenter(s</a:t>
            </a:r>
            <a:r>
              <a:rPr lang="en-US" dirty="0"/>
              <a:t>) </a:t>
            </a:r>
            <a:br>
              <a:rPr lang="en-US" dirty="0"/>
            </a:br>
            <a:r>
              <a:rPr lang="en-US" dirty="0"/>
              <a:t>Date</a:t>
            </a:r>
          </a:p>
        </p:txBody>
      </p:sp>
      <p:pic>
        <p:nvPicPr>
          <p:cNvPr id="41" name="Picture 40" descr="OSU_horizontal_2C_W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161" y="155700"/>
            <a:ext cx="2515086" cy="802078"/>
          </a:xfrm>
          <a:prstGeom prst="rect">
            <a:avLst/>
          </a:prstGeom>
        </p:spPr>
      </p:pic>
      <p:pic>
        <p:nvPicPr>
          <p:cNvPr id="8" name="Picture 7" descr="COE_Verdana_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787" y="543128"/>
            <a:ext cx="2654300" cy="228600"/>
          </a:xfrm>
          <a:prstGeom prst="rect">
            <a:avLst/>
          </a:prstGeom>
        </p:spPr>
      </p:pic>
    </p:spTree>
    <p:extLst>
      <p:ext uri="{BB962C8B-B14F-4D97-AF65-F5344CB8AC3E}">
        <p14:creationId xmlns:p14="http://schemas.microsoft.com/office/powerpoint/2010/main" val="361654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912979" y="1250845"/>
            <a:ext cx="10362867" cy="1193114"/>
          </a:xfrm>
          <a:prstGeom prst="rect">
            <a:avLst/>
          </a:prstGeom>
        </p:spPr>
        <p:txBody>
          <a:bodyPr/>
          <a:lstStyle>
            <a:lvl1pPr algn="l">
              <a:defRPr>
                <a:solidFill>
                  <a:srgbClr val="DC4400"/>
                </a:solidFill>
                <a:latin typeface="Impact"/>
                <a:cs typeface="Impact"/>
              </a:defRPr>
            </a:lvl1pPr>
          </a:lstStyle>
          <a:p>
            <a:r>
              <a:rPr lang="en-US" dirty="0"/>
              <a:t>Click to edit Master title style</a:t>
            </a:r>
          </a:p>
        </p:txBody>
      </p:sp>
      <p:sp>
        <p:nvSpPr>
          <p:cNvPr id="8" name="Content Placeholder 2"/>
          <p:cNvSpPr>
            <a:spLocks noGrp="1"/>
          </p:cNvSpPr>
          <p:nvPr>
            <p:ph idx="1"/>
          </p:nvPr>
        </p:nvSpPr>
        <p:spPr>
          <a:xfrm>
            <a:off x="912979" y="2443959"/>
            <a:ext cx="10362867" cy="3682206"/>
          </a:xfrm>
          <a:prstGeom prst="rect">
            <a:avLst/>
          </a:prstGeom>
        </p:spPr>
        <p:txBody>
          <a:bodyPr/>
          <a:lstStyle>
            <a:lvl1pPr algn="l">
              <a:defRPr>
                <a:latin typeface="Verdana"/>
                <a:cs typeface="Verdana"/>
              </a:defRPr>
            </a:lvl1pPr>
            <a:lvl2pPr algn="l">
              <a:defRPr>
                <a:latin typeface="Verdana"/>
                <a:cs typeface="Verdana"/>
              </a:defRPr>
            </a:lvl2pPr>
            <a:lvl3pPr algn="l">
              <a:defRPr>
                <a:latin typeface="Verdana"/>
                <a:cs typeface="Verdana"/>
              </a:defRPr>
            </a:lvl3pPr>
            <a:lvl4pPr algn="l">
              <a:defRPr>
                <a:latin typeface="Verdana"/>
                <a:cs typeface="Verdana"/>
              </a:defRPr>
            </a:lvl4pPr>
            <a:lvl5pPr algn="l">
              <a:defRPr>
                <a:latin typeface="Verdana"/>
                <a:cs typeface="Verdan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p:cNvSpPr>
            <a:spLocks noGrp="1"/>
          </p:cNvSpPr>
          <p:nvPr>
            <p:ph type="dt" sz="half" idx="10"/>
          </p:nvPr>
        </p:nvSpPr>
        <p:spPr>
          <a:xfrm>
            <a:off x="912979" y="6356351"/>
            <a:ext cx="2540521" cy="365125"/>
          </a:xfrm>
          <a:prstGeom prst="rect">
            <a:avLst/>
          </a:prstGeom>
        </p:spPr>
        <p:txBody>
          <a:bodyPr/>
          <a:lstStyle>
            <a:lvl1pPr>
              <a:defRPr>
                <a:latin typeface="Verdana"/>
                <a:cs typeface="Verdana"/>
              </a:defRPr>
            </a:lvl1pPr>
          </a:lstStyle>
          <a:p>
            <a:endParaRPr lang="en-US" dirty="0"/>
          </a:p>
        </p:txBody>
      </p:sp>
      <p:sp>
        <p:nvSpPr>
          <p:cNvPr id="10" name="Footer Placeholder 4"/>
          <p:cNvSpPr>
            <a:spLocks noGrp="1"/>
          </p:cNvSpPr>
          <p:nvPr>
            <p:ph type="ftr" sz="quarter" idx="11"/>
          </p:nvPr>
        </p:nvSpPr>
        <p:spPr>
          <a:xfrm>
            <a:off x="4164515" y="6356351"/>
            <a:ext cx="3859795" cy="365125"/>
          </a:xfrm>
          <a:prstGeom prst="rect">
            <a:avLst/>
          </a:prstGeom>
        </p:spPr>
        <p:txBody>
          <a:bodyPr/>
          <a:lstStyle>
            <a:lvl1pPr>
              <a:defRPr>
                <a:latin typeface="Verdana"/>
                <a:cs typeface="Verdana"/>
              </a:defRPr>
            </a:lvl1pPr>
          </a:lstStyle>
          <a:p>
            <a:endParaRPr lang="en-US" dirty="0"/>
          </a:p>
        </p:txBody>
      </p:sp>
      <p:sp>
        <p:nvSpPr>
          <p:cNvPr id="11" name="Slide Number Placeholder 5"/>
          <p:cNvSpPr>
            <a:spLocks noGrp="1"/>
          </p:cNvSpPr>
          <p:nvPr>
            <p:ph type="sldNum" sz="quarter" idx="12"/>
          </p:nvPr>
        </p:nvSpPr>
        <p:spPr>
          <a:xfrm>
            <a:off x="8735326" y="6356351"/>
            <a:ext cx="2555430" cy="365125"/>
          </a:xfrm>
          <a:prstGeom prst="rect">
            <a:avLst/>
          </a:prstGeom>
        </p:spPr>
        <p:txBody>
          <a:bodyPr/>
          <a:lstStyle>
            <a:lvl1pPr>
              <a:defRPr>
                <a:latin typeface="Verdana"/>
                <a:cs typeface="Verdana"/>
              </a:defRPr>
            </a:lvl1pPr>
          </a:lstStyle>
          <a:p>
            <a:fld id="{A9F06186-681F-7246-9274-0E5FA005C98D}" type="slidenum">
              <a:rPr lang="en-US" smtClean="0"/>
              <a:pPr/>
              <a:t>‹#›</a:t>
            </a:fld>
            <a:endParaRPr lang="en-US" dirty="0"/>
          </a:p>
        </p:txBody>
      </p:sp>
      <p:pic>
        <p:nvPicPr>
          <p:cNvPr id="12" name="Picture 11" descr="OSU_COE_horizontal_2C_O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5643" y="324700"/>
            <a:ext cx="2805112" cy="802297"/>
          </a:xfrm>
          <a:prstGeom prst="rect">
            <a:avLst/>
          </a:prstGeom>
        </p:spPr>
      </p:pic>
    </p:spTree>
    <p:extLst>
      <p:ext uri="{BB962C8B-B14F-4D97-AF65-F5344CB8AC3E}">
        <p14:creationId xmlns:p14="http://schemas.microsoft.com/office/powerpoint/2010/main" val="2403033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descr="OSU_COE_horizontal_2C_O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5643" y="324700"/>
            <a:ext cx="2805112" cy="802297"/>
          </a:xfrm>
          <a:prstGeom prst="rect">
            <a:avLst/>
          </a:prstGeom>
        </p:spPr>
      </p:pic>
      <p:sp>
        <p:nvSpPr>
          <p:cNvPr id="8" name="Title 1"/>
          <p:cNvSpPr>
            <a:spLocks noGrp="1"/>
          </p:cNvSpPr>
          <p:nvPr>
            <p:ph type="title"/>
          </p:nvPr>
        </p:nvSpPr>
        <p:spPr>
          <a:xfrm>
            <a:off x="927889" y="2832443"/>
            <a:ext cx="10362867" cy="1193114"/>
          </a:xfrm>
          <a:prstGeom prst="rect">
            <a:avLst/>
          </a:prstGeom>
        </p:spPr>
        <p:txBody>
          <a:bodyPr/>
          <a:lstStyle>
            <a:lvl1pPr algn="ctr">
              <a:defRPr>
                <a:solidFill>
                  <a:srgbClr val="DC4400"/>
                </a:solidFill>
                <a:latin typeface="Impact"/>
                <a:cs typeface="Impact"/>
              </a:defRPr>
            </a:lvl1pPr>
          </a:lstStyle>
          <a:p>
            <a:r>
              <a:rPr lang="en-US" dirty="0"/>
              <a:t>Click to edit Master title style</a:t>
            </a:r>
          </a:p>
        </p:txBody>
      </p:sp>
      <p:sp>
        <p:nvSpPr>
          <p:cNvPr id="9" name="Date Placeholder 3"/>
          <p:cNvSpPr>
            <a:spLocks noGrp="1"/>
          </p:cNvSpPr>
          <p:nvPr>
            <p:ph type="dt" sz="half" idx="10"/>
          </p:nvPr>
        </p:nvSpPr>
        <p:spPr>
          <a:xfrm>
            <a:off x="912979" y="6356351"/>
            <a:ext cx="2540521" cy="365125"/>
          </a:xfrm>
          <a:prstGeom prst="rect">
            <a:avLst/>
          </a:prstGeom>
        </p:spPr>
        <p:txBody>
          <a:bodyPr/>
          <a:lstStyle>
            <a:lvl1pPr>
              <a:defRPr>
                <a:latin typeface="Verdana"/>
                <a:cs typeface="Verdana"/>
              </a:defRPr>
            </a:lvl1pPr>
          </a:lstStyle>
          <a:p>
            <a:endParaRPr lang="en-US" dirty="0"/>
          </a:p>
        </p:txBody>
      </p:sp>
      <p:sp>
        <p:nvSpPr>
          <p:cNvPr id="10" name="Footer Placeholder 4"/>
          <p:cNvSpPr>
            <a:spLocks noGrp="1"/>
          </p:cNvSpPr>
          <p:nvPr>
            <p:ph type="ftr" sz="quarter" idx="11"/>
          </p:nvPr>
        </p:nvSpPr>
        <p:spPr>
          <a:xfrm>
            <a:off x="4164515" y="6356351"/>
            <a:ext cx="3859795" cy="365125"/>
          </a:xfrm>
          <a:prstGeom prst="rect">
            <a:avLst/>
          </a:prstGeom>
        </p:spPr>
        <p:txBody>
          <a:bodyPr/>
          <a:lstStyle>
            <a:lvl1pPr>
              <a:defRPr>
                <a:latin typeface="Verdana"/>
                <a:cs typeface="Verdana"/>
              </a:defRPr>
            </a:lvl1pPr>
          </a:lstStyle>
          <a:p>
            <a:endParaRPr lang="en-US" dirty="0"/>
          </a:p>
        </p:txBody>
      </p:sp>
      <p:sp>
        <p:nvSpPr>
          <p:cNvPr id="11" name="Slide Number Placeholder 5"/>
          <p:cNvSpPr>
            <a:spLocks noGrp="1"/>
          </p:cNvSpPr>
          <p:nvPr>
            <p:ph type="sldNum" sz="quarter" idx="12"/>
          </p:nvPr>
        </p:nvSpPr>
        <p:spPr>
          <a:xfrm>
            <a:off x="8735326" y="6356351"/>
            <a:ext cx="2555430" cy="365125"/>
          </a:xfrm>
          <a:prstGeom prst="rect">
            <a:avLst/>
          </a:prstGeom>
        </p:spPr>
        <p:txBody>
          <a:bodyPr/>
          <a:lstStyle>
            <a:lvl1pPr>
              <a:defRPr>
                <a:latin typeface="Verdana"/>
                <a:cs typeface="Verdana"/>
              </a:defRPr>
            </a:lvl1pPr>
          </a:lstStyle>
          <a:p>
            <a:fld id="{A9F06186-681F-7246-9274-0E5FA005C98D}" type="slidenum">
              <a:rPr lang="en-US" smtClean="0"/>
              <a:pPr/>
              <a:t>‹#›</a:t>
            </a:fld>
            <a:endParaRPr lang="en-US" dirty="0"/>
          </a:p>
        </p:txBody>
      </p:sp>
    </p:spTree>
    <p:extLst>
      <p:ext uri="{BB962C8B-B14F-4D97-AF65-F5344CB8AC3E}">
        <p14:creationId xmlns:p14="http://schemas.microsoft.com/office/powerpoint/2010/main" val="1619974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descr="OSU_COE_horizontal_2C_O_over_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5643" y="324700"/>
            <a:ext cx="2805112" cy="802297"/>
          </a:xfrm>
          <a:prstGeom prst="rect">
            <a:avLst/>
          </a:prstGeom>
        </p:spPr>
      </p:pic>
      <p:sp>
        <p:nvSpPr>
          <p:cNvPr id="9" name="Date Placeholder 3"/>
          <p:cNvSpPr>
            <a:spLocks noGrp="1"/>
          </p:cNvSpPr>
          <p:nvPr>
            <p:ph type="dt" sz="half" idx="10"/>
          </p:nvPr>
        </p:nvSpPr>
        <p:spPr>
          <a:xfrm>
            <a:off x="912979" y="6356351"/>
            <a:ext cx="2540521" cy="365125"/>
          </a:xfrm>
          <a:prstGeom prst="rect">
            <a:avLst/>
          </a:prstGeom>
        </p:spPr>
        <p:txBody>
          <a:bodyPr/>
          <a:lstStyle>
            <a:lvl1pPr>
              <a:defRPr>
                <a:latin typeface="Verdana"/>
                <a:cs typeface="Verdana"/>
              </a:defRPr>
            </a:lvl1pPr>
          </a:lstStyle>
          <a:p>
            <a:endParaRPr lang="en-US" dirty="0"/>
          </a:p>
        </p:txBody>
      </p:sp>
      <p:sp>
        <p:nvSpPr>
          <p:cNvPr id="10" name="Footer Placeholder 4"/>
          <p:cNvSpPr>
            <a:spLocks noGrp="1"/>
          </p:cNvSpPr>
          <p:nvPr>
            <p:ph type="ftr" sz="quarter" idx="11"/>
          </p:nvPr>
        </p:nvSpPr>
        <p:spPr>
          <a:xfrm>
            <a:off x="4164515" y="6356351"/>
            <a:ext cx="3859795" cy="365125"/>
          </a:xfrm>
          <a:prstGeom prst="rect">
            <a:avLst/>
          </a:prstGeom>
        </p:spPr>
        <p:txBody>
          <a:bodyPr/>
          <a:lstStyle>
            <a:lvl1pPr>
              <a:defRPr>
                <a:latin typeface="Verdana"/>
                <a:cs typeface="Verdana"/>
              </a:defRPr>
            </a:lvl1pPr>
          </a:lstStyle>
          <a:p>
            <a:endParaRPr lang="en-US" dirty="0"/>
          </a:p>
        </p:txBody>
      </p:sp>
      <p:sp>
        <p:nvSpPr>
          <p:cNvPr id="11" name="Slide Number Placeholder 5"/>
          <p:cNvSpPr>
            <a:spLocks noGrp="1"/>
          </p:cNvSpPr>
          <p:nvPr>
            <p:ph type="sldNum" sz="quarter" idx="12"/>
          </p:nvPr>
        </p:nvSpPr>
        <p:spPr>
          <a:xfrm>
            <a:off x="8735326" y="6356351"/>
            <a:ext cx="2555430" cy="365125"/>
          </a:xfrm>
          <a:prstGeom prst="rect">
            <a:avLst/>
          </a:prstGeom>
        </p:spPr>
        <p:txBody>
          <a:bodyPr/>
          <a:lstStyle>
            <a:lvl1pPr>
              <a:defRPr>
                <a:latin typeface="Verdana"/>
                <a:cs typeface="Verdana"/>
              </a:defRPr>
            </a:lvl1pPr>
          </a:lstStyle>
          <a:p>
            <a:fld id="{A9F06186-681F-7246-9274-0E5FA005C98D}" type="slidenum">
              <a:rPr lang="en-US" smtClean="0"/>
              <a:pPr/>
              <a:t>‹#›</a:t>
            </a:fld>
            <a:endParaRPr lang="en-US" dirty="0"/>
          </a:p>
        </p:txBody>
      </p:sp>
    </p:spTree>
    <p:extLst>
      <p:ext uri="{BB962C8B-B14F-4D97-AF65-F5344CB8AC3E}">
        <p14:creationId xmlns:p14="http://schemas.microsoft.com/office/powerpoint/2010/main" val="31636266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49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9.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40.png"/><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40.png"/><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5.emf"/><Relationship Id="rId4" Type="http://schemas.openxmlformats.org/officeDocument/2006/relationships/image" Target="../media/image8.png"/></Relationships>
</file>

<file path=ppt/slides/_rels/slide1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5.emf"/><Relationship Id="rId4" Type="http://schemas.openxmlformats.org/officeDocument/2006/relationships/image" Target="../media/image8.png"/></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8.png"/><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7.png"/></Relationships>
</file>

<file path=ppt/slides/_rels/slide1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i.pinimg.com/736x/57/4f/92/574f92c2442eebd20a158fd4e2c013d9--human-emotions-owl-eyes.jpg"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nytimes.com/2021/09/30/opinion/animal-extinction.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0.svg"/></Relationships>
</file>

<file path=ppt/slides/_rels/slide4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6.png"/><Relationship Id="rId5" Type="http://schemas.openxmlformats.org/officeDocument/2006/relationships/image" Target="../media/image20.svg"/><Relationship Id="rId15" Type="http://schemas.openxmlformats.org/officeDocument/2006/relationships/image" Target="../media/image11.png"/><Relationship Id="rId10" Type="http://schemas.openxmlformats.org/officeDocument/2006/relationships/image" Target="../media/image15.sv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worldwildlife.org/magazine/issues/summer-2021/articles/a-warning-sign-where-biodiversity-loss-is-happening-around-the-worl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5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sv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worldwildlife.org/magazine/issues/summer-2021/articles/a-warning-sign-where-biodiversity-loss-is-happening-around-the-world" TargetMode="Externa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worldwildlife.org/magazine/issues/summer-2021/articles/a-warning-sign-where-biodiversity-loss-is-happening-around-the-world" TargetMode="External"/><Relationship Id="rId5" Type="http://schemas.openxmlformats.org/officeDocument/2006/relationships/image" Target="../media/image9.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8.png"/><Relationship Id="rId7" Type="http://schemas.openxmlformats.org/officeDocument/2006/relationships/image" Target="../media/image37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80.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1" y="1939488"/>
            <a:ext cx="10360501" cy="1909395"/>
          </a:xfrm>
        </p:spPr>
        <p:txBody>
          <a:bodyPr>
            <a:noAutofit/>
          </a:bodyPr>
          <a:lstStyle/>
          <a:p>
            <a:r>
              <a:rPr lang="en-US" sz="4000" dirty="0"/>
              <a:t>On the Role of Spatial Clustering Algorithms in Building Species Distribution Models from Community Science Data</a:t>
            </a:r>
          </a:p>
        </p:txBody>
      </p:sp>
      <p:sp>
        <p:nvSpPr>
          <p:cNvPr id="3" name="Subtitle 2"/>
          <p:cNvSpPr>
            <a:spLocks noGrp="1"/>
          </p:cNvSpPr>
          <p:nvPr>
            <p:ph type="subTitle" idx="1"/>
          </p:nvPr>
        </p:nvSpPr>
        <p:spPr>
          <a:xfrm>
            <a:off x="1828324" y="4207767"/>
            <a:ext cx="8532178" cy="1327821"/>
          </a:xfrm>
        </p:spPr>
        <p:txBody>
          <a:bodyPr>
            <a:normAutofit/>
          </a:bodyPr>
          <a:lstStyle/>
          <a:p>
            <a:r>
              <a:rPr lang="en-US" sz="2400" dirty="0"/>
              <a:t>Mark Roth</a:t>
            </a:r>
            <a:r>
              <a:rPr lang="en-US" sz="2400" baseline="30000" dirty="0"/>
              <a:t>1</a:t>
            </a:r>
            <a:r>
              <a:rPr lang="en-US" sz="2400" dirty="0"/>
              <a:t>, Dr. Tyler Hallman</a:t>
            </a:r>
            <a:r>
              <a:rPr lang="en-US" sz="2400" baseline="30000" dirty="0"/>
              <a:t>2</a:t>
            </a:r>
            <a:r>
              <a:rPr lang="en-US" sz="2400" dirty="0"/>
              <a:t>, </a:t>
            </a:r>
          </a:p>
          <a:p>
            <a:r>
              <a:rPr lang="en-US" sz="2400" dirty="0"/>
              <a:t>Dr. W. Douglas Robinson</a:t>
            </a:r>
            <a:r>
              <a:rPr lang="en-US" sz="2400" baseline="30000" dirty="0"/>
              <a:t>3</a:t>
            </a:r>
            <a:r>
              <a:rPr lang="en-US" sz="2400" dirty="0"/>
              <a:t>, Dr. Rebecca Hutchinson</a:t>
            </a:r>
            <a:r>
              <a:rPr lang="en-US" sz="2400" baseline="30000" dirty="0"/>
              <a:t>1,3</a:t>
            </a:r>
            <a:endParaRPr lang="en-US" sz="2400" dirty="0"/>
          </a:p>
        </p:txBody>
      </p:sp>
      <p:sp>
        <p:nvSpPr>
          <p:cNvPr id="4" name="Rectangle 3">
            <a:extLst>
              <a:ext uri="{FF2B5EF4-FFF2-40B4-BE49-F238E27FC236}">
                <a16:creationId xmlns:a16="http://schemas.microsoft.com/office/drawing/2014/main" id="{D9FFCC69-05FC-A441-B1D7-D130AB616B24}"/>
              </a:ext>
            </a:extLst>
          </p:cNvPr>
          <p:cNvSpPr/>
          <p:nvPr/>
        </p:nvSpPr>
        <p:spPr>
          <a:xfrm>
            <a:off x="8329613" y="328613"/>
            <a:ext cx="3200400" cy="642937"/>
          </a:xfrm>
          <a:prstGeom prst="rect">
            <a:avLst/>
          </a:prstGeom>
          <a:solidFill>
            <a:srgbClr val="DD44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EAE625E-2398-9B45-9334-26903EA6D029}"/>
              </a:ext>
            </a:extLst>
          </p:cNvPr>
          <p:cNvSpPr/>
          <p:nvPr/>
        </p:nvSpPr>
        <p:spPr>
          <a:xfrm>
            <a:off x="658812" y="142611"/>
            <a:ext cx="3200400" cy="828939"/>
          </a:xfrm>
          <a:prstGeom prst="rect">
            <a:avLst/>
          </a:prstGeom>
          <a:solidFill>
            <a:srgbClr val="DD44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C6F3C0D-5FCB-294F-B642-05124327E062}"/>
              </a:ext>
            </a:extLst>
          </p:cNvPr>
          <p:cNvPicPr>
            <a:picLocks noChangeAspect="1"/>
          </p:cNvPicPr>
          <p:nvPr/>
        </p:nvPicPr>
        <p:blipFill>
          <a:blip r:embed="rId3"/>
          <a:stretch>
            <a:fillRect/>
          </a:stretch>
        </p:blipFill>
        <p:spPr>
          <a:xfrm>
            <a:off x="658812" y="93530"/>
            <a:ext cx="2959100" cy="927100"/>
          </a:xfrm>
          <a:prstGeom prst="rect">
            <a:avLst/>
          </a:prstGeom>
        </p:spPr>
      </p:pic>
      <p:pic>
        <p:nvPicPr>
          <p:cNvPr id="6" name="Picture 5">
            <a:extLst>
              <a:ext uri="{FF2B5EF4-FFF2-40B4-BE49-F238E27FC236}">
                <a16:creationId xmlns:a16="http://schemas.microsoft.com/office/drawing/2014/main" id="{94E98852-5AFE-D041-970D-9F87EDB985DF}"/>
              </a:ext>
            </a:extLst>
          </p:cNvPr>
          <p:cNvPicPr>
            <a:picLocks noChangeAspect="1"/>
          </p:cNvPicPr>
          <p:nvPr/>
        </p:nvPicPr>
        <p:blipFill>
          <a:blip r:embed="rId4"/>
          <a:stretch>
            <a:fillRect/>
          </a:stretch>
        </p:blipFill>
        <p:spPr>
          <a:xfrm>
            <a:off x="8800677" y="402431"/>
            <a:ext cx="2908300" cy="495300"/>
          </a:xfrm>
          <a:prstGeom prst="rect">
            <a:avLst/>
          </a:prstGeom>
        </p:spPr>
      </p:pic>
      <p:pic>
        <p:nvPicPr>
          <p:cNvPr id="7" name="Picture 6">
            <a:extLst>
              <a:ext uri="{FF2B5EF4-FFF2-40B4-BE49-F238E27FC236}">
                <a16:creationId xmlns:a16="http://schemas.microsoft.com/office/drawing/2014/main" id="{181857E4-7DA5-B443-A8DC-8881FF565AE3}"/>
              </a:ext>
            </a:extLst>
          </p:cNvPr>
          <p:cNvPicPr>
            <a:picLocks noChangeAspect="1"/>
          </p:cNvPicPr>
          <p:nvPr/>
        </p:nvPicPr>
        <p:blipFill>
          <a:blip r:embed="rId5"/>
          <a:stretch>
            <a:fillRect/>
          </a:stretch>
        </p:blipFill>
        <p:spPr>
          <a:xfrm>
            <a:off x="4426850" y="5410184"/>
            <a:ext cx="1679319" cy="1397516"/>
          </a:xfrm>
          <a:prstGeom prst="rect">
            <a:avLst/>
          </a:prstGeom>
        </p:spPr>
      </p:pic>
      <p:pic>
        <p:nvPicPr>
          <p:cNvPr id="9" name="Picture 8">
            <a:extLst>
              <a:ext uri="{FF2B5EF4-FFF2-40B4-BE49-F238E27FC236}">
                <a16:creationId xmlns:a16="http://schemas.microsoft.com/office/drawing/2014/main" id="{030DA36E-00FB-F64C-AF15-C12F1ABC47B3}"/>
              </a:ext>
            </a:extLst>
          </p:cNvPr>
          <p:cNvPicPr>
            <a:picLocks noChangeAspect="1"/>
          </p:cNvPicPr>
          <p:nvPr/>
        </p:nvPicPr>
        <p:blipFill rotWithShape="1">
          <a:blip r:embed="rId6"/>
          <a:srcRect l="13876" t="21129"/>
          <a:stretch/>
        </p:blipFill>
        <p:spPr>
          <a:xfrm>
            <a:off x="3257396" y="5414183"/>
            <a:ext cx="1144536" cy="1397517"/>
          </a:xfrm>
          <a:prstGeom prst="ellipse">
            <a:avLst/>
          </a:prstGeom>
        </p:spPr>
      </p:pic>
      <p:pic>
        <p:nvPicPr>
          <p:cNvPr id="1026" name="Picture 2" descr="Rebecca Hutchinson">
            <a:extLst>
              <a:ext uri="{FF2B5EF4-FFF2-40B4-BE49-F238E27FC236}">
                <a16:creationId xmlns:a16="http://schemas.microsoft.com/office/drawing/2014/main" id="{7ACBAAD4-A215-3A4D-AF81-8C89D071B4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587" y="5424597"/>
            <a:ext cx="1368690" cy="136869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996A154-EB00-354A-B616-4FF50144E8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096" y="5331951"/>
            <a:ext cx="1144537" cy="1526049"/>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7154F0-C75D-694A-A2E0-2DCBEFE3946B}"/>
              </a:ext>
            </a:extLst>
          </p:cNvPr>
          <p:cNvSpPr txBox="1"/>
          <p:nvPr/>
        </p:nvSpPr>
        <p:spPr>
          <a:xfrm>
            <a:off x="9141370" y="5331951"/>
            <a:ext cx="2908300" cy="1384995"/>
          </a:xfrm>
          <a:prstGeom prst="rect">
            <a:avLst/>
          </a:prstGeom>
          <a:noFill/>
        </p:spPr>
        <p:txBody>
          <a:bodyPr wrap="square" rtlCol="0">
            <a:spAutoFit/>
          </a:bodyPr>
          <a:lstStyle/>
          <a:p>
            <a:r>
              <a:rPr lang="en-US" sz="1200" dirty="0"/>
              <a:t>1: Department of Electrical Engineering &amp; Computer Science, Oregon State University</a:t>
            </a:r>
          </a:p>
          <a:p>
            <a:r>
              <a:rPr lang="en-US" sz="1200" dirty="0"/>
              <a:t>2: Swiss Ornithological Institute, </a:t>
            </a:r>
            <a:r>
              <a:rPr lang="en-US" sz="1200" dirty="0" err="1"/>
              <a:t>Sempach</a:t>
            </a:r>
            <a:r>
              <a:rPr lang="en-US" sz="1200" dirty="0"/>
              <a:t>, Switzerland</a:t>
            </a:r>
          </a:p>
          <a:p>
            <a:r>
              <a:rPr lang="en-US" sz="1200" dirty="0"/>
              <a:t>3: Department of Fisheries, Wildlife, &amp; Conservation Sciences, Oregon State University</a:t>
            </a:r>
          </a:p>
        </p:txBody>
      </p:sp>
      <p:pic>
        <p:nvPicPr>
          <p:cNvPr id="8" name="Picture 7">
            <a:extLst>
              <a:ext uri="{FF2B5EF4-FFF2-40B4-BE49-F238E27FC236}">
                <a16:creationId xmlns:a16="http://schemas.microsoft.com/office/drawing/2014/main" id="{C6C36C3A-A0AB-B946-BB06-93BA9DCEE3D2}"/>
              </a:ext>
            </a:extLst>
          </p:cNvPr>
          <p:cNvPicPr>
            <a:picLocks noChangeAspect="1"/>
          </p:cNvPicPr>
          <p:nvPr/>
        </p:nvPicPr>
        <p:blipFill>
          <a:blip r:embed="rId9"/>
          <a:stretch>
            <a:fillRect/>
          </a:stretch>
        </p:blipFill>
        <p:spPr>
          <a:xfrm>
            <a:off x="5285232" y="4048912"/>
            <a:ext cx="6764438" cy="2809088"/>
          </a:xfrm>
          <a:prstGeom prst="rect">
            <a:avLst/>
          </a:prstGeom>
        </p:spPr>
      </p:pic>
      <p:pic>
        <p:nvPicPr>
          <p:cNvPr id="11" name="Picture 10">
            <a:extLst>
              <a:ext uri="{FF2B5EF4-FFF2-40B4-BE49-F238E27FC236}">
                <a16:creationId xmlns:a16="http://schemas.microsoft.com/office/drawing/2014/main" id="{E4CFD034-8600-D34E-ABD2-7335576B583F}"/>
              </a:ext>
            </a:extLst>
          </p:cNvPr>
          <p:cNvPicPr>
            <a:picLocks noChangeAspect="1"/>
          </p:cNvPicPr>
          <p:nvPr/>
        </p:nvPicPr>
        <p:blipFill>
          <a:blip r:embed="rId9"/>
          <a:stretch>
            <a:fillRect/>
          </a:stretch>
        </p:blipFill>
        <p:spPr>
          <a:xfrm>
            <a:off x="1306512" y="4816821"/>
            <a:ext cx="4280472" cy="500421"/>
          </a:xfrm>
          <a:prstGeom prst="rect">
            <a:avLst/>
          </a:prstGeom>
        </p:spPr>
      </p:pic>
      <p:pic>
        <p:nvPicPr>
          <p:cNvPr id="12" name="Picture 11">
            <a:extLst>
              <a:ext uri="{FF2B5EF4-FFF2-40B4-BE49-F238E27FC236}">
                <a16:creationId xmlns:a16="http://schemas.microsoft.com/office/drawing/2014/main" id="{AC736F24-9D2A-0846-B67E-221961B2772F}"/>
              </a:ext>
            </a:extLst>
          </p:cNvPr>
          <p:cNvPicPr>
            <a:picLocks noChangeAspect="1"/>
          </p:cNvPicPr>
          <p:nvPr/>
        </p:nvPicPr>
        <p:blipFill>
          <a:blip r:embed="rId9"/>
          <a:stretch>
            <a:fillRect/>
          </a:stretch>
        </p:blipFill>
        <p:spPr>
          <a:xfrm>
            <a:off x="4586886" y="5340100"/>
            <a:ext cx="2074915" cy="1467600"/>
          </a:xfrm>
          <a:prstGeom prst="rect">
            <a:avLst/>
          </a:prstGeom>
        </p:spPr>
      </p:pic>
    </p:spTree>
    <p:extLst>
      <p:ext uri="{BB962C8B-B14F-4D97-AF65-F5344CB8AC3E}">
        <p14:creationId xmlns:p14="http://schemas.microsoft.com/office/powerpoint/2010/main" val="1544554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dirty="0"/>
              <a:t>SDMs Aid Conservation Decision Making Processes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a:xfrm>
            <a:off x="912979" y="2907509"/>
            <a:ext cx="10362867" cy="3682206"/>
          </a:xfrm>
        </p:spPr>
        <p:txBody>
          <a:bodyPr/>
          <a:lstStyle/>
          <a:p>
            <a:r>
              <a:rPr lang="en-US" dirty="0"/>
              <a:t>Defining wildlife reserves</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062556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Training vs Validation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pPr marL="514350" indent="-514350">
              <a:buFont typeface="+mj-lt"/>
              <a:buAutoNum type="arabicPeriod"/>
            </a:pPr>
            <a:r>
              <a:rPr lang="en-US" dirty="0">
                <a:sym typeface="Wingdings" pitchFamily="2" charset="2"/>
              </a:rPr>
              <a:t>OR2020: Silver Standard</a:t>
            </a:r>
          </a:p>
          <a:p>
            <a:pPr marL="514350" indent="-514350">
              <a:buFont typeface="+mj-lt"/>
              <a:buAutoNum type="arabicPeriod"/>
            </a:pPr>
            <a:endParaRPr lang="en-US" dirty="0">
              <a:sym typeface="Wingdings" pitchFamily="2" charset="2"/>
            </a:endParaRPr>
          </a:p>
          <a:p>
            <a:pPr marL="514350" indent="-514350">
              <a:buFont typeface="+mj-lt"/>
              <a:buAutoNum type="arabicPeriod"/>
            </a:pPr>
            <a:r>
              <a:rPr lang="en-US" dirty="0">
                <a:sym typeface="Wingdings" pitchFamily="2" charset="2"/>
              </a:rPr>
              <a:t>Random Selection</a:t>
            </a:r>
          </a:p>
        </p:txBody>
      </p:sp>
      <p:pic>
        <p:nvPicPr>
          <p:cNvPr id="16" name="Picture 15">
            <a:extLst>
              <a:ext uri="{FF2B5EF4-FFF2-40B4-BE49-F238E27FC236}">
                <a16:creationId xmlns:a16="http://schemas.microsoft.com/office/drawing/2014/main" id="{6327C7CC-4DCE-E540-AAB7-7BBE89A5649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BE80EEA-FE5F-804F-921A-5ED41FD08992}"/>
              </a:ext>
            </a:extLst>
          </p:cNvPr>
          <p:cNvSpPr txBox="1"/>
          <p:nvPr/>
        </p:nvSpPr>
        <p:spPr>
          <a:xfrm>
            <a:off x="9074240" y="2908980"/>
            <a:ext cx="327334" cy="461665"/>
          </a:xfrm>
          <a:prstGeom prst="rect">
            <a:avLst/>
          </a:prstGeom>
          <a:noFill/>
        </p:spPr>
        <p:txBody>
          <a:bodyPr wrap="none" rtlCol="0">
            <a:spAutoFit/>
          </a:bodyPr>
          <a:lstStyle/>
          <a:p>
            <a:r>
              <a:rPr lang="en-US" sz="2400" dirty="0"/>
              <a:t>?</a:t>
            </a:r>
          </a:p>
        </p:txBody>
      </p:sp>
      <p:sp>
        <p:nvSpPr>
          <p:cNvPr id="18" name="TextBox 17">
            <a:extLst>
              <a:ext uri="{FF2B5EF4-FFF2-40B4-BE49-F238E27FC236}">
                <a16:creationId xmlns:a16="http://schemas.microsoft.com/office/drawing/2014/main" id="{14257740-E740-6046-90A2-56CFA69E4121}"/>
              </a:ext>
            </a:extLst>
          </p:cNvPr>
          <p:cNvSpPr txBox="1"/>
          <p:nvPr/>
        </p:nvSpPr>
        <p:spPr>
          <a:xfrm>
            <a:off x="9074240" y="3685169"/>
            <a:ext cx="327334" cy="461665"/>
          </a:xfrm>
          <a:prstGeom prst="rect">
            <a:avLst/>
          </a:prstGeom>
          <a:noFill/>
        </p:spPr>
        <p:txBody>
          <a:bodyPr wrap="none" rtlCol="0">
            <a:spAutoFit/>
          </a:bodyPr>
          <a:lstStyle/>
          <a:p>
            <a:r>
              <a:rPr lang="en-US" sz="2400" dirty="0"/>
              <a:t>?</a:t>
            </a:r>
          </a:p>
        </p:txBody>
      </p:sp>
      <p:sp>
        <p:nvSpPr>
          <p:cNvPr id="19" name="TextBox 18">
            <a:extLst>
              <a:ext uri="{FF2B5EF4-FFF2-40B4-BE49-F238E27FC236}">
                <a16:creationId xmlns:a16="http://schemas.microsoft.com/office/drawing/2014/main" id="{ED88038C-3895-554C-8E52-D983FEE2F997}"/>
              </a:ext>
            </a:extLst>
          </p:cNvPr>
          <p:cNvSpPr txBox="1"/>
          <p:nvPr/>
        </p:nvSpPr>
        <p:spPr>
          <a:xfrm>
            <a:off x="9074240" y="3306432"/>
            <a:ext cx="327334" cy="461665"/>
          </a:xfrm>
          <a:prstGeom prst="rect">
            <a:avLst/>
          </a:prstGeom>
          <a:noFill/>
        </p:spPr>
        <p:txBody>
          <a:bodyPr wrap="none" rtlCol="0">
            <a:spAutoFit/>
          </a:bodyPr>
          <a:lstStyle/>
          <a:p>
            <a:r>
              <a:rPr lang="en-US" sz="2400" dirty="0"/>
              <a:t>?</a:t>
            </a:r>
            <a:endParaRPr lang="en-US" sz="3200" dirty="0"/>
          </a:p>
        </p:txBody>
      </p:sp>
    </p:spTree>
    <p:extLst>
      <p:ext uri="{BB962C8B-B14F-4D97-AF65-F5344CB8AC3E}">
        <p14:creationId xmlns:p14="http://schemas.microsoft.com/office/powerpoint/2010/main" val="27346735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Content Placeholder 6">
            <a:extLst>
              <a:ext uri="{FF2B5EF4-FFF2-40B4-BE49-F238E27FC236}">
                <a16:creationId xmlns:a16="http://schemas.microsoft.com/office/drawing/2014/main" id="{029793C6-DCC1-5C44-B082-22801F1FCD9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74074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Species Creation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Content Placeholder 3">
            <a:extLst>
              <a:ext uri="{FF2B5EF4-FFF2-40B4-BE49-F238E27FC236}">
                <a16:creationId xmlns:a16="http://schemas.microsoft.com/office/drawing/2014/main" id="{1D06B038-1495-3845-89D4-E111A6CC82AE}"/>
              </a:ext>
            </a:extLst>
          </p:cNvPr>
          <p:cNvSpPr>
            <a:spLocks noGrp="1"/>
          </p:cNvSpPr>
          <p:nvPr>
            <p:ph idx="1"/>
          </p:nvPr>
        </p:nvSpPr>
        <p:spPr>
          <a:xfrm>
            <a:off x="912979" y="2443959"/>
            <a:ext cx="7295700" cy="3682206"/>
          </a:xfrm>
        </p:spPr>
        <p:txBody>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Select locations and attach occupancy and detection variables</a:t>
            </a:r>
          </a:p>
        </p:txBody>
      </p:sp>
      <p:pic>
        <p:nvPicPr>
          <p:cNvPr id="10" name="Content Placeholder 6">
            <a:extLst>
              <a:ext uri="{FF2B5EF4-FFF2-40B4-BE49-F238E27FC236}">
                <a16:creationId xmlns:a16="http://schemas.microsoft.com/office/drawing/2014/main" id="{35328275-69CB-D248-AD9F-EEE1D91A88B8}"/>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
        <p:nvSpPr>
          <p:cNvPr id="8" name="Rectangle 7">
            <a:extLst>
              <a:ext uri="{FF2B5EF4-FFF2-40B4-BE49-F238E27FC236}">
                <a16:creationId xmlns:a16="http://schemas.microsoft.com/office/drawing/2014/main" id="{DD48502C-2AC9-CD48-81C6-49CD98EDBB5F}"/>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8674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Species Creation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D06B038-1495-3845-89D4-E111A6CC82AE}"/>
                  </a:ext>
                </a:extLst>
              </p:cNvPr>
              <p:cNvSpPr>
                <a:spLocks noGrp="1"/>
              </p:cNvSpPr>
              <p:nvPr>
                <p:ph idx="1"/>
              </p:nvPr>
            </p:nvSpPr>
            <p:spPr>
              <a:xfrm>
                <a:off x="912979" y="2443959"/>
                <a:ext cx="7295700" cy="3682206"/>
              </a:xfrm>
            </p:spPr>
            <p:txBody>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Select locations and attach occupancy and detection variables</a:t>
                </a: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Choose coefficients for generative model </a:t>
                </a:r>
              </a:p>
              <a:p>
                <a:pPr marL="914400" lvl="1" indent="-514350">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p:txBody>
          </p:sp>
        </mc:Choice>
        <mc:Fallback>
          <p:sp>
            <p:nvSpPr>
              <p:cNvPr id="4" name="Content Placeholder 3">
                <a:extLst>
                  <a:ext uri="{FF2B5EF4-FFF2-40B4-BE49-F238E27FC236}">
                    <a16:creationId xmlns:a16="http://schemas.microsoft.com/office/drawing/2014/main" id="{1D06B038-1495-3845-89D4-E111A6CC82AE}"/>
                  </a:ext>
                </a:extLst>
              </p:cNvPr>
              <p:cNvSpPr>
                <a:spLocks noGrp="1" noRot="1" noChangeAspect="1" noMove="1" noResize="1" noEditPoints="1" noAdjustHandles="1" noChangeArrowheads="1" noChangeShapeType="1" noTextEdit="1"/>
              </p:cNvSpPr>
              <p:nvPr>
                <p:ph idx="1"/>
              </p:nvPr>
            </p:nvSpPr>
            <p:spPr>
              <a:xfrm>
                <a:off x="912979" y="2443959"/>
                <a:ext cx="7295700" cy="3682206"/>
              </a:xfrm>
              <a:blipFill>
                <a:blip r:embed="rId4"/>
                <a:stretch>
                  <a:fillRect l="-1391" t="-1375" r="-1739"/>
                </a:stretch>
              </a:blipFill>
            </p:spPr>
            <p:txBody>
              <a:bodyPr/>
              <a:lstStyle/>
              <a:p>
                <a:r>
                  <a:rPr lang="en-US">
                    <a:noFill/>
                  </a:rPr>
                  <a:t> </a:t>
                </a:r>
              </a:p>
            </p:txBody>
          </p:sp>
        </mc:Fallback>
      </mc:AlternateContent>
      <p:pic>
        <p:nvPicPr>
          <p:cNvPr id="10" name="Content Placeholder 6">
            <a:extLst>
              <a:ext uri="{FF2B5EF4-FFF2-40B4-BE49-F238E27FC236}">
                <a16:creationId xmlns:a16="http://schemas.microsoft.com/office/drawing/2014/main" id="{35328275-69CB-D248-AD9F-EEE1D91A88B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
        <p:nvSpPr>
          <p:cNvPr id="8" name="Rectangle 7">
            <a:extLst>
              <a:ext uri="{FF2B5EF4-FFF2-40B4-BE49-F238E27FC236}">
                <a16:creationId xmlns:a16="http://schemas.microsoft.com/office/drawing/2014/main" id="{DD48502C-2AC9-CD48-81C6-49CD98EDBB5F}"/>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9307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Species Creation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D06B038-1495-3845-89D4-E111A6CC82AE}"/>
                  </a:ext>
                </a:extLst>
              </p:cNvPr>
              <p:cNvSpPr>
                <a:spLocks noGrp="1"/>
              </p:cNvSpPr>
              <p:nvPr>
                <p:ph idx="1"/>
              </p:nvPr>
            </p:nvSpPr>
            <p:spPr>
              <a:xfrm>
                <a:off x="912979" y="2443959"/>
                <a:ext cx="7295700" cy="3682206"/>
              </a:xfrm>
            </p:spPr>
            <p:txBody>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Select locations and attach occupancy and detection variables</a:t>
                </a: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Choose coefficients for generative model </a:t>
                </a:r>
              </a:p>
              <a:p>
                <a:pPr marL="914400" lvl="1" indent="-514350">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Calculate occ/det probabilities for each site/checklist</a:t>
                </a:r>
              </a:p>
            </p:txBody>
          </p:sp>
        </mc:Choice>
        <mc:Fallback>
          <p:sp>
            <p:nvSpPr>
              <p:cNvPr id="4" name="Content Placeholder 3">
                <a:extLst>
                  <a:ext uri="{FF2B5EF4-FFF2-40B4-BE49-F238E27FC236}">
                    <a16:creationId xmlns:a16="http://schemas.microsoft.com/office/drawing/2014/main" id="{1D06B038-1495-3845-89D4-E111A6CC82AE}"/>
                  </a:ext>
                </a:extLst>
              </p:cNvPr>
              <p:cNvSpPr>
                <a:spLocks noGrp="1" noRot="1" noChangeAspect="1" noMove="1" noResize="1" noEditPoints="1" noAdjustHandles="1" noChangeArrowheads="1" noChangeShapeType="1" noTextEdit="1"/>
              </p:cNvSpPr>
              <p:nvPr>
                <p:ph idx="1"/>
              </p:nvPr>
            </p:nvSpPr>
            <p:spPr>
              <a:xfrm>
                <a:off x="912979" y="2443959"/>
                <a:ext cx="7295700" cy="3682206"/>
              </a:xfrm>
              <a:blipFill>
                <a:blip r:embed="rId4"/>
                <a:stretch>
                  <a:fillRect l="-1391" t="-1375" r="-1739"/>
                </a:stretch>
              </a:blipFill>
            </p:spPr>
            <p:txBody>
              <a:bodyPr/>
              <a:lstStyle/>
              <a:p>
                <a:r>
                  <a:rPr lang="en-US">
                    <a:noFill/>
                  </a:rPr>
                  <a:t> </a:t>
                </a:r>
              </a:p>
            </p:txBody>
          </p:sp>
        </mc:Fallback>
      </mc:AlternateContent>
      <p:pic>
        <p:nvPicPr>
          <p:cNvPr id="10" name="Content Placeholder 6">
            <a:extLst>
              <a:ext uri="{FF2B5EF4-FFF2-40B4-BE49-F238E27FC236}">
                <a16:creationId xmlns:a16="http://schemas.microsoft.com/office/drawing/2014/main" id="{35328275-69CB-D248-AD9F-EEE1D91A88B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
        <p:nvSpPr>
          <p:cNvPr id="8" name="Rectangle 7">
            <a:extLst>
              <a:ext uri="{FF2B5EF4-FFF2-40B4-BE49-F238E27FC236}">
                <a16:creationId xmlns:a16="http://schemas.microsoft.com/office/drawing/2014/main" id="{DD48502C-2AC9-CD48-81C6-49CD98EDBB5F}"/>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7862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2EF3E9-8A2A-5E45-9753-2F7DF6637BE3}"/>
              </a:ext>
            </a:extLst>
          </p:cNvPr>
          <p:cNvPicPr>
            <a:picLocks noChangeAspect="1"/>
          </p:cNvPicPr>
          <p:nvPr/>
        </p:nvPicPr>
        <p:blipFill rotWithShape="1">
          <a:blip r:embed="rId3"/>
          <a:srcRect l="2" t="1" r="22776" b="-9492"/>
          <a:stretch/>
        </p:blipFill>
        <p:spPr>
          <a:xfrm>
            <a:off x="1442910" y="5316945"/>
            <a:ext cx="7463346" cy="1265401"/>
          </a:xfrm>
          <a:prstGeom prst="rect">
            <a:avLst/>
          </a:prstGeom>
        </p:spPr>
      </p:pic>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Species Creation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D06B038-1495-3845-89D4-E111A6CC82AE}"/>
                  </a:ext>
                </a:extLst>
              </p:cNvPr>
              <p:cNvSpPr>
                <a:spLocks noGrp="1"/>
              </p:cNvSpPr>
              <p:nvPr>
                <p:ph idx="1"/>
              </p:nvPr>
            </p:nvSpPr>
            <p:spPr>
              <a:xfrm>
                <a:off x="912979" y="2443959"/>
                <a:ext cx="7295700" cy="3682206"/>
              </a:xfrm>
            </p:spPr>
            <p:txBody>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Select locations and attach occupancy and detection variables</a:t>
                </a: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Choose coefficients for generative model </a:t>
                </a:r>
              </a:p>
              <a:p>
                <a:pPr marL="914400" lvl="1" indent="-514350">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400" dirty="0">
                  <a:latin typeface="Verdana" panose="020B0604030504040204" pitchFamily="34" charset="0"/>
                  <a:ea typeface="Verdana" panose="020B0604030504040204" pitchFamily="34" charset="0"/>
                  <a:cs typeface="Verdana" panose="020B0604030504040204" pitchFamily="34" charset="0"/>
                </a:endParaRP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Calculate occ/det probabilities for each site/checklist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mc:Choice>
        <mc:Fallback>
          <p:sp>
            <p:nvSpPr>
              <p:cNvPr id="4" name="Content Placeholder 3">
                <a:extLst>
                  <a:ext uri="{FF2B5EF4-FFF2-40B4-BE49-F238E27FC236}">
                    <a16:creationId xmlns:a16="http://schemas.microsoft.com/office/drawing/2014/main" id="{1D06B038-1495-3845-89D4-E111A6CC82AE}"/>
                  </a:ext>
                </a:extLst>
              </p:cNvPr>
              <p:cNvSpPr>
                <a:spLocks noGrp="1" noRot="1" noChangeAspect="1" noMove="1" noResize="1" noEditPoints="1" noAdjustHandles="1" noChangeArrowheads="1" noChangeShapeType="1" noTextEdit="1"/>
              </p:cNvSpPr>
              <p:nvPr>
                <p:ph idx="1"/>
              </p:nvPr>
            </p:nvSpPr>
            <p:spPr>
              <a:xfrm>
                <a:off x="912979" y="2443959"/>
                <a:ext cx="7295700" cy="3682206"/>
              </a:xfrm>
              <a:blipFill>
                <a:blip r:embed="rId5"/>
                <a:stretch>
                  <a:fillRect l="-1391" t="-1375" r="-1739"/>
                </a:stretch>
              </a:blipFill>
            </p:spPr>
            <p:txBody>
              <a:bodyPr/>
              <a:lstStyle/>
              <a:p>
                <a:r>
                  <a:rPr lang="en-US">
                    <a:noFill/>
                  </a:rPr>
                  <a:t> </a:t>
                </a:r>
              </a:p>
            </p:txBody>
          </p:sp>
        </mc:Fallback>
      </mc:AlternateContent>
      <p:pic>
        <p:nvPicPr>
          <p:cNvPr id="10" name="Content Placeholder 6">
            <a:extLst>
              <a:ext uri="{FF2B5EF4-FFF2-40B4-BE49-F238E27FC236}">
                <a16:creationId xmlns:a16="http://schemas.microsoft.com/office/drawing/2014/main" id="{35328275-69CB-D248-AD9F-EEE1D91A88B8}"/>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
        <p:nvSpPr>
          <p:cNvPr id="8" name="Rectangle 7">
            <a:extLst>
              <a:ext uri="{FF2B5EF4-FFF2-40B4-BE49-F238E27FC236}">
                <a16:creationId xmlns:a16="http://schemas.microsoft.com/office/drawing/2014/main" id="{DD48502C-2AC9-CD48-81C6-49CD98EDBB5F}"/>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E05D39-1D85-7040-A28F-C5BCF96E65A2}"/>
              </a:ext>
            </a:extLst>
          </p:cNvPr>
          <p:cNvSpPr/>
          <p:nvPr/>
        </p:nvSpPr>
        <p:spPr>
          <a:xfrm>
            <a:off x="6747691" y="5306786"/>
            <a:ext cx="1028700" cy="36351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3DF8374-DA39-7F43-BF7A-F55A265A65B2}"/>
              </a:ext>
            </a:extLst>
          </p:cNvPr>
          <p:cNvSpPr/>
          <p:nvPr/>
        </p:nvSpPr>
        <p:spPr>
          <a:xfrm>
            <a:off x="2558252" y="5306786"/>
            <a:ext cx="2034067" cy="36351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354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1203F0C-6F82-C143-B83B-CD92BBF8C844}"/>
              </a:ext>
            </a:extLst>
          </p:cNvPr>
          <p:cNvPicPr>
            <a:picLocks noChangeAspect="1"/>
          </p:cNvPicPr>
          <p:nvPr/>
        </p:nvPicPr>
        <p:blipFill rotWithShape="1">
          <a:blip r:embed="rId3"/>
          <a:srcRect l="1" t="1" r="637" b="-9492"/>
          <a:stretch/>
        </p:blipFill>
        <p:spPr>
          <a:xfrm>
            <a:off x="1439195" y="5306523"/>
            <a:ext cx="9603042" cy="1265401"/>
          </a:xfrm>
          <a:prstGeom prst="rect">
            <a:avLst/>
          </a:prstGeom>
        </p:spPr>
      </p:pic>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Species Creation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1D06B038-1495-3845-89D4-E111A6CC82AE}"/>
                  </a:ext>
                </a:extLst>
              </p:cNvPr>
              <p:cNvSpPr>
                <a:spLocks noGrp="1"/>
              </p:cNvSpPr>
              <p:nvPr>
                <p:ph idx="1"/>
              </p:nvPr>
            </p:nvSpPr>
            <p:spPr>
              <a:xfrm>
                <a:off x="912979" y="2443959"/>
                <a:ext cx="7295700" cy="3682206"/>
              </a:xfrm>
            </p:spPr>
            <p:txBody>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Select locations and attach occupancy and detection variables</a:t>
                </a: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Choose coefficients for generative model </a:t>
                </a:r>
              </a:p>
              <a:p>
                <a:pPr marL="914400" lvl="1" indent="-514350">
                  <a:buFont typeface="Arial" panose="020B0604020202020204" pitchFamily="34" charset="0"/>
                  <a:buChar char="•"/>
                </a:pP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marL="514350" indent="-514350">
                  <a:buFont typeface="+mj-lt"/>
                  <a:buAutoNum type="arabicPeriod"/>
                </a:pPr>
                <a:r>
                  <a:rPr lang="en-US" sz="2400" dirty="0">
                    <a:latin typeface="Verdana" panose="020B0604030504040204" pitchFamily="34" charset="0"/>
                    <a:ea typeface="Verdana" panose="020B0604030504040204" pitchFamily="34" charset="0"/>
                    <a:cs typeface="Verdana" panose="020B0604030504040204" pitchFamily="34" charset="0"/>
                  </a:rPr>
                  <a:t>Calculate occ/det probabilities for each site/checklist</a:t>
                </a: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p:txBody>
          </p:sp>
        </mc:Choice>
        <mc:Fallback>
          <p:sp>
            <p:nvSpPr>
              <p:cNvPr id="4" name="Content Placeholder 3">
                <a:extLst>
                  <a:ext uri="{FF2B5EF4-FFF2-40B4-BE49-F238E27FC236}">
                    <a16:creationId xmlns:a16="http://schemas.microsoft.com/office/drawing/2014/main" id="{1D06B038-1495-3845-89D4-E111A6CC82AE}"/>
                  </a:ext>
                </a:extLst>
              </p:cNvPr>
              <p:cNvSpPr>
                <a:spLocks noGrp="1" noRot="1" noChangeAspect="1" noMove="1" noResize="1" noEditPoints="1" noAdjustHandles="1" noChangeArrowheads="1" noChangeShapeType="1" noTextEdit="1"/>
              </p:cNvSpPr>
              <p:nvPr>
                <p:ph idx="1"/>
              </p:nvPr>
            </p:nvSpPr>
            <p:spPr>
              <a:xfrm>
                <a:off x="912979" y="2443959"/>
                <a:ext cx="7295700" cy="3682206"/>
              </a:xfrm>
              <a:blipFill>
                <a:blip r:embed="rId5"/>
                <a:stretch>
                  <a:fillRect l="-1391" t="-1375" r="-1739"/>
                </a:stretch>
              </a:blipFill>
            </p:spPr>
            <p:txBody>
              <a:bodyPr/>
              <a:lstStyle/>
              <a:p>
                <a:r>
                  <a:rPr lang="en-US">
                    <a:noFill/>
                  </a:rPr>
                  <a:t> </a:t>
                </a:r>
              </a:p>
            </p:txBody>
          </p:sp>
        </mc:Fallback>
      </mc:AlternateContent>
      <p:pic>
        <p:nvPicPr>
          <p:cNvPr id="10" name="Content Placeholder 6">
            <a:extLst>
              <a:ext uri="{FF2B5EF4-FFF2-40B4-BE49-F238E27FC236}">
                <a16:creationId xmlns:a16="http://schemas.microsoft.com/office/drawing/2014/main" id="{35328275-69CB-D248-AD9F-EEE1D91A88B8}"/>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
        <p:nvSpPr>
          <p:cNvPr id="8" name="Rectangle 7">
            <a:extLst>
              <a:ext uri="{FF2B5EF4-FFF2-40B4-BE49-F238E27FC236}">
                <a16:creationId xmlns:a16="http://schemas.microsoft.com/office/drawing/2014/main" id="{DD48502C-2AC9-CD48-81C6-49CD98EDBB5F}"/>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an 2">
            <a:extLst>
              <a:ext uri="{FF2B5EF4-FFF2-40B4-BE49-F238E27FC236}">
                <a16:creationId xmlns:a16="http://schemas.microsoft.com/office/drawing/2014/main" id="{81DF1869-0B73-F249-90C7-2EF13870BCB6}"/>
              </a:ext>
            </a:extLst>
          </p:cNvPr>
          <p:cNvSpPr/>
          <p:nvPr/>
        </p:nvSpPr>
        <p:spPr>
          <a:xfrm>
            <a:off x="9020894" y="4685851"/>
            <a:ext cx="1584960" cy="344962"/>
          </a:xfrm>
          <a:prstGeom prst="can">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3702D808-04ED-9B4D-8643-892515E57971}"/>
              </a:ext>
            </a:extLst>
          </p:cNvPr>
          <p:cNvSpPr txBox="1"/>
          <p:nvPr/>
        </p:nvSpPr>
        <p:spPr>
          <a:xfrm>
            <a:off x="9241189" y="5573517"/>
            <a:ext cx="301686" cy="369332"/>
          </a:xfrm>
          <a:prstGeom prst="rect">
            <a:avLst/>
          </a:prstGeom>
          <a:noFill/>
        </p:spPr>
        <p:txBody>
          <a:bodyPr wrap="none" rtlCol="0">
            <a:spAutoFit/>
          </a:bodyPr>
          <a:lstStyle/>
          <a:p>
            <a:r>
              <a:rPr lang="en-US" dirty="0"/>
              <a:t>1</a:t>
            </a:r>
          </a:p>
        </p:txBody>
      </p:sp>
      <p:sp>
        <p:nvSpPr>
          <p:cNvPr id="16" name="TextBox 15">
            <a:extLst>
              <a:ext uri="{FF2B5EF4-FFF2-40B4-BE49-F238E27FC236}">
                <a16:creationId xmlns:a16="http://schemas.microsoft.com/office/drawing/2014/main" id="{D4063952-A2B3-754D-9EDF-152BD9C92237}"/>
              </a:ext>
            </a:extLst>
          </p:cNvPr>
          <p:cNvSpPr txBox="1"/>
          <p:nvPr/>
        </p:nvSpPr>
        <p:spPr>
          <a:xfrm>
            <a:off x="10324330" y="5573517"/>
            <a:ext cx="301686" cy="369332"/>
          </a:xfrm>
          <a:prstGeom prst="rect">
            <a:avLst/>
          </a:prstGeom>
          <a:noFill/>
        </p:spPr>
        <p:txBody>
          <a:bodyPr wrap="none" rtlCol="0">
            <a:spAutoFit/>
          </a:bodyPr>
          <a:lstStyle/>
          <a:p>
            <a:r>
              <a:rPr lang="en-US" dirty="0"/>
              <a:t>0</a:t>
            </a:r>
          </a:p>
        </p:txBody>
      </p:sp>
      <p:sp>
        <p:nvSpPr>
          <p:cNvPr id="19" name="Rectangle 18">
            <a:extLst>
              <a:ext uri="{FF2B5EF4-FFF2-40B4-BE49-F238E27FC236}">
                <a16:creationId xmlns:a16="http://schemas.microsoft.com/office/drawing/2014/main" id="{2A55F1FF-1174-964D-915F-DB087EA5A12B}"/>
              </a:ext>
            </a:extLst>
          </p:cNvPr>
          <p:cNvSpPr/>
          <p:nvPr/>
        </p:nvSpPr>
        <p:spPr>
          <a:xfrm>
            <a:off x="6747691" y="5306786"/>
            <a:ext cx="1028700" cy="36351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3F6F46D-65C9-BD45-82E7-89A5C7FBA806}"/>
              </a:ext>
            </a:extLst>
          </p:cNvPr>
          <p:cNvSpPr/>
          <p:nvPr/>
        </p:nvSpPr>
        <p:spPr>
          <a:xfrm>
            <a:off x="2558252" y="5306786"/>
            <a:ext cx="2034067" cy="36351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5F36FF99-712B-0D4C-91C8-80D7E55C7814}"/>
              </a:ext>
            </a:extLst>
          </p:cNvPr>
          <p:cNvSpPr txBox="1"/>
          <p:nvPr/>
        </p:nvSpPr>
        <p:spPr>
          <a:xfrm>
            <a:off x="9241189" y="5830939"/>
            <a:ext cx="301686" cy="369332"/>
          </a:xfrm>
          <a:prstGeom prst="rect">
            <a:avLst/>
          </a:prstGeom>
          <a:noFill/>
        </p:spPr>
        <p:txBody>
          <a:bodyPr wrap="none" rtlCol="0">
            <a:spAutoFit/>
          </a:bodyPr>
          <a:lstStyle/>
          <a:p>
            <a:r>
              <a:rPr lang="en-US" dirty="0"/>
              <a:t>0</a:t>
            </a:r>
          </a:p>
        </p:txBody>
      </p:sp>
      <p:sp>
        <p:nvSpPr>
          <p:cNvPr id="23" name="TextBox 22">
            <a:extLst>
              <a:ext uri="{FF2B5EF4-FFF2-40B4-BE49-F238E27FC236}">
                <a16:creationId xmlns:a16="http://schemas.microsoft.com/office/drawing/2014/main" id="{DBA55B7C-7388-2547-922B-5AC9F7895B5A}"/>
              </a:ext>
            </a:extLst>
          </p:cNvPr>
          <p:cNvSpPr txBox="1"/>
          <p:nvPr/>
        </p:nvSpPr>
        <p:spPr>
          <a:xfrm>
            <a:off x="10324330" y="5830939"/>
            <a:ext cx="301686"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42770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2"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1" nodeType="clickEffect">
                                  <p:stCondLst>
                                    <p:cond delay="0"/>
                                  </p:stCondLst>
                                  <p:childTnLst>
                                    <p:animRot by="21600000">
                                      <p:cBhvr>
                                        <p:cTn id="12" dur="1000" fill="hold"/>
                                        <p:tgtEl>
                                          <p:spTgt spid="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mph" presetSubtype="0" fill="hold" grpId="3" nodeType="clickEffect">
                                  <p:stCondLst>
                                    <p:cond delay="0"/>
                                  </p:stCondLst>
                                  <p:childTnLst>
                                    <p:animRot by="21600000">
                                      <p:cBhvr>
                                        <p:cTn id="21" dur="1000" fill="hold"/>
                                        <p:tgtEl>
                                          <p:spTgt spid="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blinds(horizontal)">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animBg="1"/>
      <p:bldP spid="3" grpId="3" animBg="1"/>
      <p:bldP spid="15" grpId="0"/>
      <p:bldP spid="16" grpId="0"/>
      <p:bldP spid="22" grpId="0"/>
      <p:bldP spid="2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On to the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9" name="Content Placeholder 8">
            <a:extLst>
              <a:ext uri="{FF2B5EF4-FFF2-40B4-BE49-F238E27FC236}">
                <a16:creationId xmlns:a16="http://schemas.microsoft.com/office/drawing/2014/main" id="{F3BBF41B-9A62-9347-BB2C-434C4C7E205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319276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Semi-Simulated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800" dirty="0"/>
                  <a:t>Derived from </a:t>
                </a:r>
                <a:r>
                  <a:rPr lang="en-US" sz="2800" dirty="0" err="1"/>
                  <a:t>eBird</a:t>
                </a:r>
                <a:r>
                  <a:rPr lang="en-US" sz="28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lvl="1"/>
                <a:endParaRPr lang="en-US" sz="2400" dirty="0"/>
              </a:p>
              <a:p>
                <a:pPr marL="0" indent="0">
                  <a:buNone/>
                </a:pPr>
                <a:endParaRPr lang="en-US" sz="2800" dirty="0"/>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3"/>
                <a:stretch>
                  <a:fillRect l="-1513" t="-171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105A4BA9-6FDB-0145-8083-B9F8F0FE2FC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Tree>
    <p:extLst>
      <p:ext uri="{BB962C8B-B14F-4D97-AF65-F5344CB8AC3E}">
        <p14:creationId xmlns:p14="http://schemas.microsoft.com/office/powerpoint/2010/main" val="42587787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Semi-Simulated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800" dirty="0"/>
                  <a:t>Derived from </a:t>
                </a:r>
                <a:r>
                  <a:rPr lang="en-US" sz="2800" dirty="0" err="1"/>
                  <a:t>eBird</a:t>
                </a:r>
                <a:r>
                  <a:rPr lang="en-US" sz="28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marL="0" indent="0">
                  <a:buNone/>
                </a:pPr>
                <a:endParaRPr lang="en-US" sz="2800" dirty="0"/>
              </a:p>
              <a:p>
                <a:r>
                  <a:rPr lang="en-US" sz="2800" dirty="0"/>
                  <a:t>Evaluation</a:t>
                </a:r>
              </a:p>
              <a:p>
                <a:pPr lvl="1"/>
                <a:r>
                  <a:rPr lang="en-US" sz="2400" dirty="0"/>
                  <a:t>Compare occ/det probabilities</a:t>
                </a:r>
              </a:p>
              <a:p>
                <a:pPr lvl="1"/>
                <a:r>
                  <a:rPr lang="en-US" sz="2400" dirty="0"/>
                  <a:t>Cluster similarity </a:t>
                </a:r>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3"/>
                <a:stretch>
                  <a:fillRect l="-1513" t="-171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105A4BA9-6FDB-0145-8083-B9F8F0FE2FC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Tree>
    <p:extLst>
      <p:ext uri="{BB962C8B-B14F-4D97-AF65-F5344CB8AC3E}">
        <p14:creationId xmlns:p14="http://schemas.microsoft.com/office/powerpoint/2010/main" val="11125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dirty="0"/>
              <a:t>SDMs Aid Conservation Decision Making Processes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a:xfrm>
            <a:off x="912979" y="2907509"/>
            <a:ext cx="10362867" cy="3682206"/>
          </a:xfrm>
        </p:spPr>
        <p:txBody>
          <a:bodyPr/>
          <a:lstStyle/>
          <a:p>
            <a:r>
              <a:rPr lang="en-US" dirty="0"/>
              <a:t>Defining wildlife reserves</a:t>
            </a:r>
          </a:p>
          <a:p>
            <a:r>
              <a:rPr lang="en-US" dirty="0"/>
              <a:t>Setting hunting and fishing quotas</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4434758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Semi-Simulated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800" dirty="0"/>
                  <a:t>Derived from </a:t>
                </a:r>
                <a:r>
                  <a:rPr lang="en-US" sz="2800" dirty="0" err="1"/>
                  <a:t>eBird</a:t>
                </a:r>
                <a:r>
                  <a:rPr lang="en-US" sz="28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marL="0" indent="0">
                  <a:buNone/>
                </a:pPr>
                <a:endParaRPr lang="en-US" sz="2800" dirty="0"/>
              </a:p>
              <a:p>
                <a:r>
                  <a:rPr lang="en-US" sz="2800" dirty="0"/>
                  <a:t>Evaluation</a:t>
                </a:r>
              </a:p>
              <a:p>
                <a:pPr lvl="1"/>
                <a:r>
                  <a:rPr lang="en-US" sz="2400" dirty="0"/>
                  <a:t>Compare occ/det probabilities</a:t>
                </a:r>
              </a:p>
              <a:p>
                <a:pPr lvl="1"/>
                <a:r>
                  <a:rPr lang="en-US" sz="2400" dirty="0"/>
                  <a:t>Cluster similarity </a:t>
                </a:r>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3"/>
                <a:stretch>
                  <a:fillRect l="-1513" t="-171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105A4BA9-6FDB-0145-8083-B9F8F0FE2FC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pic>
        <p:nvPicPr>
          <p:cNvPr id="4" name="Picture 3">
            <a:extLst>
              <a:ext uri="{FF2B5EF4-FFF2-40B4-BE49-F238E27FC236}">
                <a16:creationId xmlns:a16="http://schemas.microsoft.com/office/drawing/2014/main" id="{77AB117F-767B-DB49-B204-3C48940795C7}"/>
              </a:ext>
            </a:extLst>
          </p:cNvPr>
          <p:cNvPicPr>
            <a:picLocks noChangeAspect="1"/>
          </p:cNvPicPr>
          <p:nvPr/>
        </p:nvPicPr>
        <p:blipFill>
          <a:blip r:embed="rId6"/>
          <a:stretch>
            <a:fillRect/>
          </a:stretch>
        </p:blipFill>
        <p:spPr>
          <a:xfrm>
            <a:off x="1065212" y="5402437"/>
            <a:ext cx="10058400" cy="1181100"/>
          </a:xfrm>
          <a:prstGeom prst="rect">
            <a:avLst/>
          </a:prstGeom>
        </p:spPr>
      </p:pic>
      <p:cxnSp>
        <p:nvCxnSpPr>
          <p:cNvPr id="12" name="Elbow Connector 11">
            <a:extLst>
              <a:ext uri="{FF2B5EF4-FFF2-40B4-BE49-F238E27FC236}">
                <a16:creationId xmlns:a16="http://schemas.microsoft.com/office/drawing/2014/main" id="{B9D763E0-E912-AF4A-A0F0-A05C4FC87503}"/>
              </a:ext>
            </a:extLst>
          </p:cNvPr>
          <p:cNvCxnSpPr>
            <a:cxnSpLocks/>
          </p:cNvCxnSpPr>
          <p:nvPr/>
        </p:nvCxnSpPr>
        <p:spPr>
          <a:xfrm>
            <a:off x="3188043" y="3429000"/>
            <a:ext cx="3509319" cy="1785551"/>
          </a:xfrm>
          <a:prstGeom prst="bentConnector3">
            <a:avLst>
              <a:gd name="adj1" fmla="val 100000"/>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2603FB57-E616-9343-B1A4-568A81449E4B}"/>
              </a:ext>
            </a:extLst>
          </p:cNvPr>
          <p:cNvSpPr/>
          <p:nvPr/>
        </p:nvSpPr>
        <p:spPr>
          <a:xfrm>
            <a:off x="6190488" y="5715000"/>
            <a:ext cx="2487845" cy="283464"/>
          </a:xfrm>
          <a:prstGeom prst="rect">
            <a:avLst/>
          </a:prstGeom>
          <a:noFill/>
          <a:ln w="19050">
            <a:solidFill>
              <a:srgbClr val="DD440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7050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Semi-Simulated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800" dirty="0"/>
                  <a:t>Derived from </a:t>
                </a:r>
                <a:r>
                  <a:rPr lang="en-US" sz="2800" dirty="0" err="1"/>
                  <a:t>eBird</a:t>
                </a:r>
                <a:r>
                  <a:rPr lang="en-US" sz="28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marL="0" indent="0">
                  <a:buNone/>
                </a:pPr>
                <a:endParaRPr lang="en-US" sz="2800" dirty="0"/>
              </a:p>
              <a:p>
                <a:r>
                  <a:rPr lang="en-US" sz="2800" dirty="0"/>
                  <a:t>Evaluation</a:t>
                </a:r>
              </a:p>
              <a:p>
                <a:pPr lvl="1"/>
                <a:r>
                  <a:rPr lang="en-US" sz="2400" dirty="0"/>
                  <a:t>Compare occ/det probabilities</a:t>
                </a:r>
              </a:p>
              <a:p>
                <a:pPr lvl="1"/>
                <a:r>
                  <a:rPr lang="en-US" sz="2400" dirty="0"/>
                  <a:t>Cluster similarity </a:t>
                </a:r>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3"/>
                <a:stretch>
                  <a:fillRect l="-1513" t="-171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105A4BA9-6FDB-0145-8083-B9F8F0FE2FC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pic>
        <p:nvPicPr>
          <p:cNvPr id="4" name="Picture 3">
            <a:extLst>
              <a:ext uri="{FF2B5EF4-FFF2-40B4-BE49-F238E27FC236}">
                <a16:creationId xmlns:a16="http://schemas.microsoft.com/office/drawing/2014/main" id="{77AB117F-767B-DB49-B204-3C48940795C7}"/>
              </a:ext>
            </a:extLst>
          </p:cNvPr>
          <p:cNvPicPr>
            <a:picLocks noChangeAspect="1"/>
          </p:cNvPicPr>
          <p:nvPr/>
        </p:nvPicPr>
        <p:blipFill>
          <a:blip r:embed="rId6"/>
          <a:stretch>
            <a:fillRect/>
          </a:stretch>
        </p:blipFill>
        <p:spPr>
          <a:xfrm>
            <a:off x="1065212" y="5402437"/>
            <a:ext cx="10058400" cy="1181100"/>
          </a:xfrm>
          <a:prstGeom prst="rect">
            <a:avLst/>
          </a:prstGeom>
        </p:spPr>
      </p:pic>
      <p:cxnSp>
        <p:nvCxnSpPr>
          <p:cNvPr id="12" name="Elbow Connector 11">
            <a:extLst>
              <a:ext uri="{FF2B5EF4-FFF2-40B4-BE49-F238E27FC236}">
                <a16:creationId xmlns:a16="http://schemas.microsoft.com/office/drawing/2014/main" id="{B9D763E0-E912-AF4A-A0F0-A05C4FC87503}"/>
              </a:ext>
            </a:extLst>
          </p:cNvPr>
          <p:cNvCxnSpPr>
            <a:cxnSpLocks/>
          </p:cNvCxnSpPr>
          <p:nvPr/>
        </p:nvCxnSpPr>
        <p:spPr>
          <a:xfrm>
            <a:off x="3188043" y="3429000"/>
            <a:ext cx="3509319" cy="1785551"/>
          </a:xfrm>
          <a:prstGeom prst="bentConnector3">
            <a:avLst>
              <a:gd name="adj1" fmla="val 100000"/>
            </a:avLst>
          </a:prstGeom>
          <a:ln w="38100">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2603FB57-E616-9343-B1A4-568A81449E4B}"/>
              </a:ext>
            </a:extLst>
          </p:cNvPr>
          <p:cNvSpPr/>
          <p:nvPr/>
        </p:nvSpPr>
        <p:spPr>
          <a:xfrm>
            <a:off x="6190488" y="5715000"/>
            <a:ext cx="2487845" cy="283464"/>
          </a:xfrm>
          <a:prstGeom prst="rect">
            <a:avLst/>
          </a:prstGeom>
          <a:noFill/>
          <a:ln w="19050">
            <a:solidFill>
              <a:srgbClr val="DD440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9E8DFB-0C57-694D-9E85-7FD474FCC528}"/>
              </a:ext>
            </a:extLst>
          </p:cNvPr>
          <p:cNvSpPr txBox="1"/>
          <p:nvPr/>
        </p:nvSpPr>
        <p:spPr>
          <a:xfrm>
            <a:off x="6863759" y="4939162"/>
            <a:ext cx="3294492" cy="369332"/>
          </a:xfrm>
          <a:prstGeom prst="rect">
            <a:avLst/>
          </a:prstGeom>
          <a:noFill/>
        </p:spPr>
        <p:txBody>
          <a:bodyPr wrap="non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Mean Squared Error (MSE)</a:t>
            </a:r>
          </a:p>
        </p:txBody>
      </p:sp>
    </p:spTree>
    <p:extLst>
      <p:ext uri="{BB962C8B-B14F-4D97-AF65-F5344CB8AC3E}">
        <p14:creationId xmlns:p14="http://schemas.microsoft.com/office/powerpoint/2010/main" val="258991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Cluster Similarity</a:t>
            </a:r>
          </a:p>
        </p:txBody>
      </p:sp>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400" dirty="0"/>
              <a:t>Constructed a ground truth clustering</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FB172C31-2246-9D47-B6FD-B86B9C974801}"/>
              </a:ext>
            </a:extLst>
          </p:cNvPr>
          <p:cNvPicPr>
            <a:picLocks noChangeAspect="1"/>
          </p:cNvPicPr>
          <p:nvPr/>
        </p:nvPicPr>
        <p:blipFill>
          <a:blip r:embed="rId4"/>
          <a:stretch>
            <a:fillRect/>
          </a:stretch>
        </p:blipFill>
        <p:spPr>
          <a:xfrm>
            <a:off x="8590012" y="1513191"/>
            <a:ext cx="2535227" cy="4247764"/>
          </a:xfrm>
          <a:prstGeom prst="rect">
            <a:avLst/>
          </a:prstGeom>
        </p:spPr>
      </p:pic>
    </p:spTree>
    <p:extLst>
      <p:ext uri="{BB962C8B-B14F-4D97-AF65-F5344CB8AC3E}">
        <p14:creationId xmlns:p14="http://schemas.microsoft.com/office/powerpoint/2010/main" val="29431972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Cluster Similarity</a:t>
            </a:r>
          </a:p>
        </p:txBody>
      </p:sp>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400" dirty="0"/>
              <a:t>Constructed a ground truth clustering</a:t>
            </a:r>
          </a:p>
          <a:p>
            <a:endParaRPr lang="en-US" sz="2400" dirty="0"/>
          </a:p>
          <a:p>
            <a:r>
              <a:rPr lang="en-US" sz="2400" dirty="0"/>
              <a:t>Cluster similarity</a:t>
            </a:r>
          </a:p>
          <a:p>
            <a:pPr lvl="1"/>
            <a:r>
              <a:rPr lang="en-US" sz="2000" dirty="0"/>
              <a:t>Adjusted Rand Index (ARI)</a:t>
            </a:r>
          </a:p>
          <a:p>
            <a:pPr lvl="1"/>
            <a:r>
              <a:rPr lang="en-US" sz="2000" dirty="0"/>
              <a:t>Adjusted Mutual Index (AMI)</a:t>
            </a:r>
          </a:p>
          <a:p>
            <a:pPr lvl="1"/>
            <a:r>
              <a:rPr lang="en-US" sz="2000" dirty="0"/>
              <a:t>Normalized Information Distance</a:t>
            </a:r>
          </a:p>
          <a:p>
            <a:pPr marL="457200" lvl="1" indent="0">
              <a:buNone/>
            </a:pPr>
            <a:r>
              <a:rPr lang="en-US" sz="2000" dirty="0"/>
              <a:t>   (NID) (Vinh et al., 2010)</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8" name="Group 7">
            <a:extLst>
              <a:ext uri="{FF2B5EF4-FFF2-40B4-BE49-F238E27FC236}">
                <a16:creationId xmlns:a16="http://schemas.microsoft.com/office/drawing/2014/main" id="{3D5075B2-6022-2F4A-860F-F7B7D40A2753}"/>
              </a:ext>
            </a:extLst>
          </p:cNvPr>
          <p:cNvGrpSpPr/>
          <p:nvPr/>
        </p:nvGrpSpPr>
        <p:grpSpPr>
          <a:xfrm>
            <a:off x="9351982" y="3261383"/>
            <a:ext cx="2776450" cy="3065950"/>
            <a:chOff x="3651990" y="793228"/>
            <a:chExt cx="2755643" cy="3256174"/>
          </a:xfrm>
        </p:grpSpPr>
        <p:pic>
          <p:nvPicPr>
            <p:cNvPr id="9" name="Picture Placeholder 13" descr="Map&#10;&#10;Description automatically generated">
              <a:extLst>
                <a:ext uri="{FF2B5EF4-FFF2-40B4-BE49-F238E27FC236}">
                  <a16:creationId xmlns:a16="http://schemas.microsoft.com/office/drawing/2014/main" id="{C456F428-1437-A540-A4B3-D01BD8702C82}"/>
                </a:ext>
              </a:extLst>
            </p:cNvPr>
            <p:cNvPicPr>
              <a:picLocks noChangeAspect="1"/>
            </p:cNvPicPr>
            <p:nvPr/>
          </p:nvPicPr>
          <p:blipFill>
            <a:blip r:embed="rId4"/>
            <a:srcRect l="3408" r="3408"/>
            <a:stretch>
              <a:fillRect/>
            </a:stretch>
          </p:blipFill>
          <p:spPr>
            <a:xfrm>
              <a:off x="3688627" y="1358149"/>
              <a:ext cx="2534230" cy="2691253"/>
            </a:xfrm>
            <a:prstGeom prst="rect">
              <a:avLst/>
            </a:prstGeom>
            <a:ln w="50800">
              <a:solidFill>
                <a:srgbClr val="FF0000"/>
              </a:solidFill>
            </a:ln>
          </p:spPr>
        </p:pic>
        <p:sp>
          <p:nvSpPr>
            <p:cNvPr id="10" name="Oval 9">
              <a:extLst>
                <a:ext uri="{FF2B5EF4-FFF2-40B4-BE49-F238E27FC236}">
                  <a16:creationId xmlns:a16="http://schemas.microsoft.com/office/drawing/2014/main" id="{D26998BF-9DD4-5640-BE23-52BEFA13761D}"/>
                </a:ext>
              </a:extLst>
            </p:cNvPr>
            <p:cNvSpPr/>
            <p:nvPr/>
          </p:nvSpPr>
          <p:spPr>
            <a:xfrm>
              <a:off x="3651990" y="1890401"/>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CEB38B9-AD0A-7F48-8229-B98A17676AA7}"/>
                </a:ext>
              </a:extLst>
            </p:cNvPr>
            <p:cNvSpPr/>
            <p:nvPr/>
          </p:nvSpPr>
          <p:spPr>
            <a:xfrm>
              <a:off x="5634556" y="1358149"/>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8B41191-8BA2-A643-BA9E-A03D3A6F5BD2}"/>
                </a:ext>
              </a:extLst>
            </p:cNvPr>
            <p:cNvSpPr/>
            <p:nvPr/>
          </p:nvSpPr>
          <p:spPr>
            <a:xfrm>
              <a:off x="3928795" y="2732346"/>
              <a:ext cx="1092739" cy="43432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828A75-3C82-C44F-A323-F0532897494D}"/>
                </a:ext>
              </a:extLst>
            </p:cNvPr>
            <p:cNvSpPr/>
            <p:nvPr/>
          </p:nvSpPr>
          <p:spPr>
            <a:xfrm>
              <a:off x="5306105" y="2126351"/>
              <a:ext cx="833156"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CE7724-74E4-E949-B453-84B7AEBA205C}"/>
                </a:ext>
              </a:extLst>
            </p:cNvPr>
            <p:cNvSpPr/>
            <p:nvPr/>
          </p:nvSpPr>
          <p:spPr>
            <a:xfrm>
              <a:off x="5402567" y="2839180"/>
              <a:ext cx="736694" cy="111023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D016D2B-B5F6-B043-B55E-DC6FBBEA9A75}"/>
                </a:ext>
              </a:extLst>
            </p:cNvPr>
            <p:cNvSpPr/>
            <p:nvPr/>
          </p:nvSpPr>
          <p:spPr>
            <a:xfrm>
              <a:off x="4541314" y="3336573"/>
              <a:ext cx="764790"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9FA8869-07E9-FC49-AF92-80C8D378EDCB}"/>
                </a:ext>
              </a:extLst>
            </p:cNvPr>
            <p:cNvSpPr txBox="1"/>
            <p:nvPr/>
          </p:nvSpPr>
          <p:spPr>
            <a:xfrm>
              <a:off x="4715238" y="793228"/>
              <a:ext cx="1692395" cy="490309"/>
            </a:xfrm>
            <a:prstGeom prst="rect">
              <a:avLst/>
            </a:prstGeom>
            <a:noFill/>
          </p:spPr>
          <p:txBody>
            <a:bodyPr wrap="square" rtlCol="0">
              <a:spAutoFit/>
            </a:bodyPr>
            <a:lstStyle/>
            <a:p>
              <a:r>
                <a:rPr lang="en-US" sz="2400" dirty="0"/>
                <a:t>Clustering 1</a:t>
              </a:r>
            </a:p>
          </p:txBody>
        </p:sp>
      </p:grpSp>
      <p:grpSp>
        <p:nvGrpSpPr>
          <p:cNvPr id="17" name="Group 16">
            <a:extLst>
              <a:ext uri="{FF2B5EF4-FFF2-40B4-BE49-F238E27FC236}">
                <a16:creationId xmlns:a16="http://schemas.microsoft.com/office/drawing/2014/main" id="{631080C4-F930-5F42-9F12-6656BA003419}"/>
              </a:ext>
            </a:extLst>
          </p:cNvPr>
          <p:cNvGrpSpPr/>
          <p:nvPr/>
        </p:nvGrpSpPr>
        <p:grpSpPr>
          <a:xfrm>
            <a:off x="6171102" y="2974237"/>
            <a:ext cx="2964055" cy="3362843"/>
            <a:chOff x="148914" y="489602"/>
            <a:chExt cx="2871241" cy="3559800"/>
          </a:xfrm>
        </p:grpSpPr>
        <p:grpSp>
          <p:nvGrpSpPr>
            <p:cNvPr id="18" name="Group 17">
              <a:extLst>
                <a:ext uri="{FF2B5EF4-FFF2-40B4-BE49-F238E27FC236}">
                  <a16:creationId xmlns:a16="http://schemas.microsoft.com/office/drawing/2014/main" id="{93B8C71A-1072-A64E-B903-F22831977321}"/>
                </a:ext>
              </a:extLst>
            </p:cNvPr>
            <p:cNvGrpSpPr/>
            <p:nvPr/>
          </p:nvGrpSpPr>
          <p:grpSpPr>
            <a:xfrm>
              <a:off x="148914" y="489602"/>
              <a:ext cx="2871241" cy="3559800"/>
              <a:chOff x="148914" y="489602"/>
              <a:chExt cx="2871241" cy="3559800"/>
            </a:xfrm>
          </p:grpSpPr>
          <p:pic>
            <p:nvPicPr>
              <p:cNvPr id="29" name="Picture Placeholder 13" descr="Map&#10;&#10;Description automatically generated">
                <a:extLst>
                  <a:ext uri="{FF2B5EF4-FFF2-40B4-BE49-F238E27FC236}">
                    <a16:creationId xmlns:a16="http://schemas.microsoft.com/office/drawing/2014/main" id="{3FB33553-D579-9342-959C-A7ABAFAB3074}"/>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30" name="TextBox 29">
                <a:extLst>
                  <a:ext uri="{FF2B5EF4-FFF2-40B4-BE49-F238E27FC236}">
                    <a16:creationId xmlns:a16="http://schemas.microsoft.com/office/drawing/2014/main" id="{DAE4F11E-1469-7345-869D-6835D66DFD6A}"/>
                  </a:ext>
                </a:extLst>
              </p:cNvPr>
              <p:cNvSpPr txBox="1"/>
              <p:nvPr/>
            </p:nvSpPr>
            <p:spPr>
              <a:xfrm>
                <a:off x="148914" y="489602"/>
                <a:ext cx="2871241" cy="879667"/>
              </a:xfrm>
              <a:prstGeom prst="rect">
                <a:avLst/>
              </a:prstGeom>
              <a:noFill/>
            </p:spPr>
            <p:txBody>
              <a:bodyPr wrap="square" rtlCol="0">
                <a:spAutoFit/>
              </a:bodyPr>
              <a:lstStyle/>
              <a:p>
                <a:pPr algn="r"/>
                <a:r>
                  <a:rPr lang="en-US" sz="2400" dirty="0"/>
                  <a:t>Ground Truth Clustering</a:t>
                </a:r>
              </a:p>
            </p:txBody>
          </p:sp>
        </p:grpSp>
        <p:sp>
          <p:nvSpPr>
            <p:cNvPr id="19" name="Oval 18">
              <a:extLst>
                <a:ext uri="{FF2B5EF4-FFF2-40B4-BE49-F238E27FC236}">
                  <a16:creationId xmlns:a16="http://schemas.microsoft.com/office/drawing/2014/main" id="{0F9E349D-281C-B048-B950-CB52CB32D14C}"/>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7E1AD3D-01D5-9C49-BBF7-3AA73EFB4354}"/>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CE0944B-C9B0-9740-9383-3760F44D27B2}"/>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9FED6B9-91C3-5441-99FF-6632B3704A96}"/>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1176E74-34BF-5C4C-AA92-BC50042092C8}"/>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5A0CFB-D2C5-9643-A517-9AADD41A5B2B}"/>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1A43DD-A713-534A-96CF-05FD62CD43ED}"/>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455F343-01EE-8447-A90B-003FFA4EB7DF}"/>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E7D52E2-5195-EC49-B608-5C7F9441CE9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B4BEDC3-83E8-B74F-9C79-A1E06CCB8D63}"/>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25023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0718F3-5607-2943-822D-0C3CF6A1DCB2}"/>
              </a:ext>
            </a:extLst>
          </p:cNvPr>
          <p:cNvPicPr>
            <a:picLocks noChangeAspect="1"/>
          </p:cNvPicPr>
          <p:nvPr/>
        </p:nvPicPr>
        <p:blipFill>
          <a:blip r:embed="rId3"/>
          <a:stretch>
            <a:fillRect/>
          </a:stretch>
        </p:blipFill>
        <p:spPr>
          <a:xfrm>
            <a:off x="8349075" y="1570674"/>
            <a:ext cx="3387874" cy="2844277"/>
          </a:xfrm>
          <a:prstGeom prst="rect">
            <a:avLst/>
          </a:prstGeom>
        </p:spPr>
      </p:pic>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400" dirty="0"/>
                  <a:t>Chosen at random from the same region as the </a:t>
                </a:r>
                <a:r>
                  <a:rPr lang="en-US" sz="2400" dirty="0" err="1"/>
                  <a:t>eBird</a:t>
                </a:r>
                <a:r>
                  <a:rPr lang="en-US" sz="24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lvl="1"/>
                <a:endParaRPr lang="en-US" sz="2000" dirty="0"/>
              </a:p>
              <a:p>
                <a:pPr marL="0" indent="0">
                  <a:buNone/>
                </a:pPr>
                <a:endParaRPr lang="en-US" sz="2400" dirty="0"/>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4"/>
                <a:stretch>
                  <a:fillRect l="-1176" t="-137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5"/>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105A4BA9-6FDB-0145-8083-B9F8F0FE2FC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208679" y="1560622"/>
            <a:ext cx="3668667" cy="2844276"/>
          </a:xfrm>
          <a:prstGeom prst="rect">
            <a:avLst/>
          </a:prstGeom>
        </p:spPr>
      </p:pic>
      <p:sp>
        <p:nvSpPr>
          <p:cNvPr id="8" name="Rectangle 7">
            <a:extLst>
              <a:ext uri="{FF2B5EF4-FFF2-40B4-BE49-F238E27FC236}">
                <a16:creationId xmlns:a16="http://schemas.microsoft.com/office/drawing/2014/main" id="{99CC276E-C62A-D743-A705-7472A55D5C8B}"/>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4864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0718F3-5607-2943-822D-0C3CF6A1DCB2}"/>
              </a:ext>
            </a:extLst>
          </p:cNvPr>
          <p:cNvPicPr>
            <a:picLocks noChangeAspect="1"/>
          </p:cNvPicPr>
          <p:nvPr/>
        </p:nvPicPr>
        <p:blipFill>
          <a:blip r:embed="rId3"/>
          <a:stretch>
            <a:fillRect/>
          </a:stretch>
        </p:blipFill>
        <p:spPr>
          <a:xfrm>
            <a:off x="8349075" y="1570674"/>
            <a:ext cx="3387874" cy="2844277"/>
          </a:xfrm>
          <a:prstGeom prst="rect">
            <a:avLst/>
          </a:prstGeom>
        </p:spPr>
      </p:pic>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400" dirty="0"/>
                  <a:t>Chosen at random from the same region as the </a:t>
                </a:r>
                <a:r>
                  <a:rPr lang="en-US" sz="2400" dirty="0" err="1"/>
                  <a:t>eBird</a:t>
                </a:r>
                <a:r>
                  <a:rPr lang="en-US" sz="24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lvl="1"/>
                <a:endParaRPr lang="en-US" sz="2000" dirty="0"/>
              </a:p>
              <a:p>
                <a:pPr marL="0" indent="0">
                  <a:buNone/>
                </a:pPr>
                <a:endParaRPr lang="en-US" sz="2400" dirty="0"/>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4"/>
                <a:stretch>
                  <a:fillRect l="-1176" t="-137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5"/>
          <a:stretch>
            <a:fillRect/>
          </a:stretch>
        </p:blipFill>
        <p:spPr>
          <a:xfrm>
            <a:off x="8678333" y="268285"/>
            <a:ext cx="2921000" cy="927100"/>
          </a:xfrm>
          <a:prstGeom prst="rect">
            <a:avLst/>
          </a:prstGeom>
        </p:spPr>
      </p:pic>
      <p:sp>
        <p:nvSpPr>
          <p:cNvPr id="8" name="Rectangle 7">
            <a:extLst>
              <a:ext uri="{FF2B5EF4-FFF2-40B4-BE49-F238E27FC236}">
                <a16:creationId xmlns:a16="http://schemas.microsoft.com/office/drawing/2014/main" id="{99CC276E-C62A-D743-A705-7472A55D5C8B}"/>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0769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9"/>
                <a:ext cx="7548441" cy="3682206"/>
              </a:xfrm>
            </p:spPr>
            <p:txBody>
              <a:bodyPr/>
              <a:lstStyle/>
              <a:p>
                <a:r>
                  <a:rPr lang="en-US" sz="2400" dirty="0"/>
                  <a:t>Chosen at random from the same region as the </a:t>
                </a:r>
                <a:r>
                  <a:rPr lang="en-US" sz="2400" dirty="0" err="1"/>
                  <a:t>eBird</a:t>
                </a:r>
                <a:r>
                  <a:rPr lang="en-US" sz="24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b="0" i="1" dirty="0">
                  <a:latin typeface="Verdana" panose="020B0604030504040204" pitchFamily="34" charset="0"/>
                </a:endParaRPr>
              </a:p>
              <a:p>
                <a:pPr marL="0" indent="0">
                  <a:buNone/>
                </a:pPr>
                <a:endParaRPr lang="en-US" sz="2400" dirty="0"/>
              </a:p>
              <a:p>
                <a:r>
                  <a:rPr lang="en-US" sz="2400" dirty="0"/>
                  <a:t>Varied 4 attributes, 1 at a time:</a:t>
                </a:r>
              </a:p>
              <a:p>
                <a:pPr lvl="1"/>
                <a:r>
                  <a:rPr lang="en-US" sz="2000" dirty="0"/>
                  <a:t>Occupancy &amp; detection probability</a:t>
                </a:r>
              </a:p>
              <a:p>
                <a:pPr lvl="1"/>
                <a:r>
                  <a:rPr lang="en-US" sz="2000" dirty="0"/>
                  <a:t># of unique locations</a:t>
                </a:r>
              </a:p>
              <a:p>
                <a:pPr lvl="1"/>
                <a:r>
                  <a:rPr lang="en-US" sz="2000" dirty="0"/>
                  <a:t>Average # of visits to a location</a:t>
                </a:r>
              </a:p>
              <a:p>
                <a:endParaRPr lang="en-US" sz="2400" dirty="0"/>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9"/>
                <a:ext cx="7548441" cy="3682206"/>
              </a:xfrm>
              <a:blipFill>
                <a:blip r:embed="rId3"/>
                <a:stretch>
                  <a:fillRect l="-1176" t="-137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9" name="Picture 8">
            <a:extLst>
              <a:ext uri="{FF2B5EF4-FFF2-40B4-BE49-F238E27FC236}">
                <a16:creationId xmlns:a16="http://schemas.microsoft.com/office/drawing/2014/main" id="{30FDA4A1-49CD-E94C-9114-6604DA09217B}"/>
              </a:ext>
            </a:extLst>
          </p:cNvPr>
          <p:cNvPicPr>
            <a:picLocks noChangeAspect="1"/>
          </p:cNvPicPr>
          <p:nvPr/>
        </p:nvPicPr>
        <p:blipFill>
          <a:blip r:embed="rId5"/>
          <a:stretch>
            <a:fillRect/>
          </a:stretch>
        </p:blipFill>
        <p:spPr>
          <a:xfrm>
            <a:off x="8349075" y="1570674"/>
            <a:ext cx="3387874" cy="2844277"/>
          </a:xfrm>
          <a:prstGeom prst="rect">
            <a:avLst/>
          </a:prstGeom>
        </p:spPr>
      </p:pic>
      <p:sp>
        <p:nvSpPr>
          <p:cNvPr id="10" name="Rectangle 9">
            <a:extLst>
              <a:ext uri="{FF2B5EF4-FFF2-40B4-BE49-F238E27FC236}">
                <a16:creationId xmlns:a16="http://schemas.microsoft.com/office/drawing/2014/main" id="{5166A7D0-B066-2341-A4D8-8324E579FACB}"/>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303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Simulated Experiments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6BB5B7-EA7C-6648-82CB-7272390593BF}"/>
                  </a:ext>
                </a:extLst>
              </p:cNvPr>
              <p:cNvSpPr>
                <a:spLocks noGrp="1"/>
              </p:cNvSpPr>
              <p:nvPr>
                <p:ph idx="1"/>
              </p:nvPr>
            </p:nvSpPr>
            <p:spPr>
              <a:xfrm>
                <a:off x="912979" y="2443958"/>
                <a:ext cx="7548441" cy="4551201"/>
              </a:xfrm>
            </p:spPr>
            <p:txBody>
              <a:bodyPr/>
              <a:lstStyle/>
              <a:p>
                <a:r>
                  <a:rPr lang="en-US" sz="2400" dirty="0"/>
                  <a:t>Chosen at random from the same region as the </a:t>
                </a:r>
                <a:r>
                  <a:rPr lang="en-US" sz="2400" dirty="0" err="1"/>
                  <a:t>eBird</a:t>
                </a:r>
                <a:r>
                  <a:rPr lang="en-US" sz="2400" dirty="0"/>
                  <a:t> checklists</a:t>
                </a:r>
              </a:p>
              <a:p>
                <a:pPr lvl="1"/>
                <a:r>
                  <a:rPr lang="en-US" sz="2000" dirty="0"/>
                  <a:t>Define </a:t>
                </a:r>
                <a14:m>
                  <m:oMath xmlns:m="http://schemas.openxmlformats.org/officeDocument/2006/math">
                    <m:r>
                      <m:rPr>
                        <m:sty m:val="p"/>
                      </m:rPr>
                      <a:rPr lang="en-US" sz="2000" b="0" i="0" smtClean="0">
                        <a:latin typeface="Cambria Math" panose="02040503050406030204" pitchFamily="18" charset="0"/>
                      </a:rPr>
                      <m:t>occ</m:t>
                    </m:r>
                    <m:r>
                      <a:rPr lang="en-US" sz="2000" b="0" i="0" smtClean="0">
                        <a:latin typeface="Cambria Math" panose="02040503050406030204" pitchFamily="18" charset="0"/>
                      </a:rPr>
                      <m:t> </m:t>
                    </m:r>
                    <m:r>
                      <m:rPr>
                        <m:sty m:val="p"/>
                      </m:rPr>
                      <a:rPr lang="en-US" sz="2000" i="0">
                        <a:latin typeface="Cambria Math" panose="02040503050406030204" pitchFamily="18" charset="0"/>
                      </a:rPr>
                      <m:t>pro</m:t>
                    </m:r>
                    <m:r>
                      <m:rPr>
                        <m:sty m:val="p"/>
                      </m:rPr>
                      <a:rPr lang="en-US" sz="2000" i="0" smtClean="0">
                        <a:latin typeface="Cambria Math" panose="02040503050406030204" pitchFamily="18" charset="0"/>
                      </a:rPr>
                      <m:t>b</m:t>
                    </m:r>
                    <m:r>
                      <a:rPr lang="en-US" sz="2000" i="1">
                        <a:latin typeface="Cambria Math" panose="02040503050406030204" pitchFamily="18" charset="0"/>
                      </a:rPr>
                      <m:t>=</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𝑣𝑎𝑟</m:t>
                    </m:r>
                    <m:r>
                      <a:rPr lang="en-US" sz="2000" b="0" i="1" baseline="-25000" smtClean="0">
                        <a:latin typeface="Cambria Math" panose="02040503050406030204" pitchFamily="18" charset="0"/>
                      </a:rPr>
                      <m:t>0</m:t>
                    </m:r>
                    <m:r>
                      <a:rPr lang="en-US" sz="2000" b="0" i="1" smtClean="0">
                        <a:latin typeface="Cambria Math" panose="02040503050406030204" pitchFamily="18" charset="0"/>
                      </a:rPr>
                      <m:t>+ </m:t>
                    </m:r>
                    <m:r>
                      <a:rPr lang="en-US" sz="2000" i="1">
                        <a:latin typeface="Cambria Math" panose="02040503050406030204" pitchFamily="18" charset="0"/>
                      </a:rPr>
                      <m:t>.</m:t>
                    </m:r>
                    <m:r>
                      <a:rPr lang="en-US" sz="2000" i="0">
                        <a:latin typeface="Cambria Math" panose="02040503050406030204" pitchFamily="18" charset="0"/>
                      </a:rPr>
                      <m:t>75∗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i="1">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0" smtClean="0">
                        <a:latin typeface="Cambria Math" panose="02040503050406030204" pitchFamily="18" charset="0"/>
                      </a:rPr>
                      <m:t>−1.25∗</m:t>
                    </m:r>
                    <m:r>
                      <a:rPr lang="en-US" sz="2000" b="0" i="1" smtClean="0">
                        <a:latin typeface="Cambria Math" panose="02040503050406030204" pitchFamily="18" charset="0"/>
                      </a:rPr>
                      <m:t>𝑜</m:t>
                    </m:r>
                    <m:r>
                      <a:rPr lang="en-US" sz="2000" b="0" i="1" smtClean="0">
                        <a:latin typeface="Cambria Math" panose="02040503050406030204" pitchFamily="18" charset="0"/>
                      </a:rPr>
                      <m:t>_</m:t>
                    </m:r>
                    <m:r>
                      <a:rPr lang="en-US" sz="2000" b="0" i="1" smtClean="0">
                        <a:latin typeface="Cambria Math" panose="02040503050406030204" pitchFamily="18" charset="0"/>
                      </a:rPr>
                      <m:t>𝑣𝑎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oMath>
                </a14:m>
                <a:endParaRPr lang="en-US" sz="2000" dirty="0"/>
              </a:p>
              <a:p>
                <a:endParaRPr lang="en-US" sz="2400" dirty="0"/>
              </a:p>
              <a:p>
                <a:r>
                  <a:rPr lang="en-US" sz="2400" dirty="0"/>
                  <a:t>Varied 4 attributes, 1 at a time:</a:t>
                </a:r>
              </a:p>
              <a:p>
                <a:pPr lvl="1"/>
                <a:r>
                  <a:rPr lang="en-US" sz="2000" dirty="0"/>
                  <a:t>Occupancy &amp; detection probability</a:t>
                </a:r>
              </a:p>
              <a:p>
                <a:pPr lvl="1"/>
                <a:r>
                  <a:rPr lang="en-US" sz="2000" dirty="0"/>
                  <a:t># of unique locations</a:t>
                </a:r>
              </a:p>
              <a:p>
                <a:pPr lvl="1"/>
                <a:r>
                  <a:rPr lang="en-US" sz="2000" dirty="0"/>
                  <a:t>Average # of visits to a location</a:t>
                </a:r>
              </a:p>
              <a:p>
                <a:endParaRPr lang="en-US" sz="1400" dirty="0"/>
              </a:p>
              <a:p>
                <a:r>
                  <a:rPr lang="en-US" sz="2400" dirty="0"/>
                  <a:t>Evaluation</a:t>
                </a:r>
              </a:p>
              <a:p>
                <a:pPr lvl="1"/>
                <a:r>
                  <a:rPr lang="en-US" sz="2000" dirty="0"/>
                  <a:t>Compare occ/det probabilities</a:t>
                </a:r>
              </a:p>
            </p:txBody>
          </p:sp>
        </mc:Choice>
        <mc:Fallback>
          <p:sp>
            <p:nvSpPr>
              <p:cNvPr id="3" name="Content Placeholder 2">
                <a:extLst>
                  <a:ext uri="{FF2B5EF4-FFF2-40B4-BE49-F238E27FC236}">
                    <a16:creationId xmlns:a16="http://schemas.microsoft.com/office/drawing/2014/main" id="{F56BB5B7-EA7C-6648-82CB-7272390593BF}"/>
                  </a:ext>
                </a:extLst>
              </p:cNvPr>
              <p:cNvSpPr>
                <a:spLocks noGrp="1" noRot="1" noChangeAspect="1" noMove="1" noResize="1" noEditPoints="1" noAdjustHandles="1" noChangeArrowheads="1" noChangeShapeType="1" noTextEdit="1"/>
              </p:cNvSpPr>
              <p:nvPr>
                <p:ph idx="1"/>
              </p:nvPr>
            </p:nvSpPr>
            <p:spPr>
              <a:xfrm>
                <a:off x="912979" y="2443958"/>
                <a:ext cx="7548441" cy="4551201"/>
              </a:xfrm>
              <a:blipFill>
                <a:blip r:embed="rId3"/>
                <a:stretch>
                  <a:fillRect l="-1176" t="-1114"/>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9" name="Picture 8">
            <a:extLst>
              <a:ext uri="{FF2B5EF4-FFF2-40B4-BE49-F238E27FC236}">
                <a16:creationId xmlns:a16="http://schemas.microsoft.com/office/drawing/2014/main" id="{730AE967-9AFB-594B-9895-B79AB891AFF1}"/>
              </a:ext>
            </a:extLst>
          </p:cNvPr>
          <p:cNvPicPr>
            <a:picLocks noChangeAspect="1"/>
          </p:cNvPicPr>
          <p:nvPr/>
        </p:nvPicPr>
        <p:blipFill>
          <a:blip r:embed="rId5"/>
          <a:stretch>
            <a:fillRect/>
          </a:stretch>
        </p:blipFill>
        <p:spPr>
          <a:xfrm>
            <a:off x="8349075" y="1570674"/>
            <a:ext cx="3387874" cy="2844277"/>
          </a:xfrm>
          <a:prstGeom prst="rect">
            <a:avLst/>
          </a:prstGeom>
        </p:spPr>
      </p:pic>
      <p:sp>
        <p:nvSpPr>
          <p:cNvPr id="10" name="Rectangle 9">
            <a:extLst>
              <a:ext uri="{FF2B5EF4-FFF2-40B4-BE49-F238E27FC236}">
                <a16:creationId xmlns:a16="http://schemas.microsoft.com/office/drawing/2014/main" id="{B31F6331-7CB5-2B45-9081-7D1AB9AC6C3C}"/>
              </a:ext>
            </a:extLst>
          </p:cNvPr>
          <p:cNvSpPr/>
          <p:nvPr/>
        </p:nvSpPr>
        <p:spPr>
          <a:xfrm>
            <a:off x="8678333" y="2724912"/>
            <a:ext cx="685123" cy="133502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4790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a:t>Experimental Setup</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DD243308-0379-9041-A267-0E0C50FA46F4}"/>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730342" y="1828109"/>
            <a:ext cx="5364069" cy="4144963"/>
          </a:xfrm>
          <a:prstGeom prst="rect">
            <a:avLst/>
          </a:prstGeom>
        </p:spPr>
      </p:pic>
      <p:sp>
        <p:nvSpPr>
          <p:cNvPr id="8" name="TextBox 7">
            <a:extLst>
              <a:ext uri="{FF2B5EF4-FFF2-40B4-BE49-F238E27FC236}">
                <a16:creationId xmlns:a16="http://schemas.microsoft.com/office/drawing/2014/main" id="{A97BF20B-1C48-B449-B386-FFB04A0BF4D6}"/>
              </a:ext>
            </a:extLst>
          </p:cNvPr>
          <p:cNvSpPr txBox="1"/>
          <p:nvPr/>
        </p:nvSpPr>
        <p:spPr>
          <a:xfrm>
            <a:off x="6094411" y="1847165"/>
            <a:ext cx="5835652" cy="2769989"/>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2,146 </a:t>
            </a:r>
            <a:r>
              <a:rPr lang="en-US" sz="2400" dirty="0" err="1">
                <a:latin typeface="Verdana" panose="020B0604030504040204" pitchFamily="34" charset="0"/>
                <a:ea typeface="Verdana" panose="020B0604030504040204" pitchFamily="34" charset="0"/>
                <a:cs typeface="Verdana" panose="020B0604030504040204" pitchFamily="34" charset="0"/>
              </a:rPr>
              <a:t>eBird</a:t>
            </a:r>
            <a:r>
              <a:rPr lang="en-US" sz="2400" dirty="0">
                <a:latin typeface="Verdana" panose="020B0604030504040204" pitchFamily="34" charset="0"/>
                <a:ea typeface="Verdana" panose="020B0604030504040204" pitchFamily="34" charset="0"/>
                <a:cs typeface="Verdana" panose="020B0604030504040204" pitchFamily="34" charset="0"/>
              </a:rPr>
              <a:t> checklists</a:t>
            </a:r>
          </a:p>
          <a:p>
            <a:pPr marL="742950" lvl="1"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Collected between May and July 2017</a:t>
            </a:r>
          </a:p>
          <a:p>
            <a:pPr marL="742950" lvl="1"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Remotely sensed environmental variables at each checklist</a:t>
            </a:r>
          </a:p>
          <a:p>
            <a:pPr lvl="1"/>
            <a:endParaRPr lang="en-US" sz="24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Manually constructed a ground truth clustering </a:t>
            </a:r>
          </a:p>
          <a:p>
            <a:endParaRPr lang="en-US" sz="2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903693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a:t>Experimental Setup</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DD243308-0379-9041-A267-0E0C50FA46F4}"/>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730342" y="1828109"/>
            <a:ext cx="5364069" cy="4144963"/>
          </a:xfrm>
          <a:prstGeom prst="rect">
            <a:avLst/>
          </a:prstGeom>
        </p:spPr>
      </p:pic>
      <p:sp>
        <p:nvSpPr>
          <p:cNvPr id="8" name="TextBox 7">
            <a:extLst>
              <a:ext uri="{FF2B5EF4-FFF2-40B4-BE49-F238E27FC236}">
                <a16:creationId xmlns:a16="http://schemas.microsoft.com/office/drawing/2014/main" id="{A97BF20B-1C48-B449-B386-FFB04A0BF4D6}"/>
              </a:ext>
            </a:extLst>
          </p:cNvPr>
          <p:cNvSpPr txBox="1"/>
          <p:nvPr/>
        </p:nvSpPr>
        <p:spPr>
          <a:xfrm>
            <a:off x="6094411" y="1847165"/>
            <a:ext cx="5835652" cy="4093428"/>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2,146 </a:t>
            </a:r>
            <a:r>
              <a:rPr lang="en-US" sz="2400" dirty="0" err="1">
                <a:latin typeface="Verdana" panose="020B0604030504040204" pitchFamily="34" charset="0"/>
                <a:ea typeface="Verdana" panose="020B0604030504040204" pitchFamily="34" charset="0"/>
                <a:cs typeface="Verdana" panose="020B0604030504040204" pitchFamily="34" charset="0"/>
              </a:rPr>
              <a:t>eBird</a:t>
            </a:r>
            <a:r>
              <a:rPr lang="en-US" sz="2400" dirty="0">
                <a:latin typeface="Verdana" panose="020B0604030504040204" pitchFamily="34" charset="0"/>
                <a:ea typeface="Verdana" panose="020B0604030504040204" pitchFamily="34" charset="0"/>
                <a:cs typeface="Verdana" panose="020B0604030504040204" pitchFamily="34" charset="0"/>
              </a:rPr>
              <a:t> checklists</a:t>
            </a:r>
          </a:p>
          <a:p>
            <a:pPr marL="742950" lvl="1"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Collected between May and July 2017</a:t>
            </a:r>
          </a:p>
          <a:p>
            <a:pPr marL="742950" lvl="1"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Remotely sensed environmental variables at each checklist</a:t>
            </a:r>
          </a:p>
          <a:p>
            <a:pPr lvl="1"/>
            <a:endParaRPr lang="en-US" sz="24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Manually constructed a ground truth clustering </a:t>
            </a:r>
          </a:p>
          <a:p>
            <a:endParaRPr lang="en-US" sz="24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2400" dirty="0">
                <a:latin typeface="Verdana" panose="020B0604030504040204" pitchFamily="34" charset="0"/>
                <a:ea typeface="Verdana" panose="020B0604030504040204" pitchFamily="34" charset="0"/>
                <a:cs typeface="Verdana" panose="020B0604030504040204" pitchFamily="34" charset="0"/>
              </a:rPr>
              <a:t>Simulated occupancy and detection probabilities for each checklist</a:t>
            </a:r>
          </a:p>
          <a:p>
            <a:pPr marL="285750" indent="-285750">
              <a:buFont typeface="Arial" panose="020B0604020202020204" pitchFamily="34" charset="0"/>
              <a:buChar char="•"/>
            </a:pPr>
            <a:endParaRPr lang="en-US"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31807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dirty="0"/>
              <a:t>SDMs Aid Conservation Decision Making Processes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a:xfrm>
            <a:off x="912979" y="2907509"/>
            <a:ext cx="10362867" cy="3682206"/>
          </a:xfrm>
        </p:spPr>
        <p:txBody>
          <a:bodyPr/>
          <a:lstStyle/>
          <a:p>
            <a:r>
              <a:rPr lang="en-US" dirty="0"/>
              <a:t>Defining wildlife reserves</a:t>
            </a:r>
          </a:p>
          <a:p>
            <a:r>
              <a:rPr lang="en-US" dirty="0"/>
              <a:t>Setting hunting and fishing quotas</a:t>
            </a:r>
          </a:p>
          <a:p>
            <a:r>
              <a:rPr lang="en-US" dirty="0"/>
              <a:t>Dedicating resources for migratory species</a:t>
            </a:r>
          </a:p>
          <a:p>
            <a:r>
              <a:rPr lang="en-US" dirty="0"/>
              <a:t>…</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5034056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a:t>Experimental Setup</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7AB3115-8288-6C49-9CAD-F6C37973EE68}"/>
                  </a:ext>
                </a:extLst>
              </p:cNvPr>
              <p:cNvSpPr txBox="1"/>
              <p:nvPr/>
            </p:nvSpPr>
            <p:spPr>
              <a:xfrm>
                <a:off x="1055843" y="3121223"/>
                <a:ext cx="1041073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𝑜𝑐𝑐</m:t>
                      </m:r>
                      <m:r>
                        <a:rPr lang="en-US" sz="4000" b="0" i="1" smtClean="0">
                          <a:latin typeface="Cambria Math" panose="02040503050406030204" pitchFamily="18" charset="0"/>
                        </a:rPr>
                        <m:t> </m:t>
                      </m:r>
                      <m:r>
                        <a:rPr lang="en-US" sz="4000" i="1">
                          <a:latin typeface="Cambria Math" panose="02040503050406030204" pitchFamily="18" charset="0"/>
                        </a:rPr>
                        <m:t>𝑝𝑟𝑜𝑏</m:t>
                      </m:r>
                      <m:r>
                        <a:rPr lang="en-US" sz="4000" i="1">
                          <a:latin typeface="Cambria Math" panose="02040503050406030204" pitchFamily="18" charset="0"/>
                        </a:rPr>
                        <m:t>=.75∗</m:t>
                      </m:r>
                      <m:r>
                        <a:rPr lang="en-US" sz="4000" i="1">
                          <a:latin typeface="Cambria Math" panose="02040503050406030204" pitchFamily="18" charset="0"/>
                        </a:rPr>
                        <m:t>𝑣𝑎</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𝑟</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−1.25∗</m:t>
                      </m:r>
                      <m:r>
                        <a:rPr lang="en-US" sz="4000" b="0" i="1" smtClean="0">
                          <a:latin typeface="Cambria Math" panose="02040503050406030204" pitchFamily="18" charset="0"/>
                        </a:rPr>
                        <m:t>𝑣𝑎</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𝑟</m:t>
                          </m:r>
                        </m:e>
                        <m:sub>
                          <m:r>
                            <a:rPr lang="en-US" sz="4000" b="0" i="1" smtClean="0">
                              <a:latin typeface="Cambria Math" panose="02040503050406030204" pitchFamily="18" charset="0"/>
                            </a:rPr>
                            <m:t>2</m:t>
                          </m:r>
                        </m:sub>
                      </m:sSub>
                      <m:r>
                        <a:rPr lang="en-US" sz="4000" b="0" i="1" smtClean="0">
                          <a:latin typeface="Cambria Math" panose="02040503050406030204" pitchFamily="18" charset="0"/>
                        </a:rPr>
                        <m:t>+.1∗</m:t>
                      </m:r>
                      <m:r>
                        <a:rPr lang="en-US" sz="4000" b="0" i="1" smtClean="0">
                          <a:latin typeface="Cambria Math" panose="02040503050406030204" pitchFamily="18" charset="0"/>
                        </a:rPr>
                        <m:t>𝑣𝑎</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𝑟</m:t>
                          </m:r>
                        </m:e>
                        <m:sub>
                          <m:r>
                            <a:rPr lang="en-US" sz="4000" b="0" i="1" smtClean="0">
                              <a:latin typeface="Cambria Math" panose="02040503050406030204" pitchFamily="18" charset="0"/>
                            </a:rPr>
                            <m:t>3</m:t>
                          </m:r>
                        </m:sub>
                      </m:sSub>
                    </m:oMath>
                  </m:oMathPara>
                </a14:m>
                <a:endParaRPr lang="en-US" sz="4000" dirty="0"/>
              </a:p>
            </p:txBody>
          </p:sp>
        </mc:Choice>
        <mc:Fallback xmlns="">
          <p:sp>
            <p:nvSpPr>
              <p:cNvPr id="10" name="TextBox 9">
                <a:extLst>
                  <a:ext uri="{FF2B5EF4-FFF2-40B4-BE49-F238E27FC236}">
                    <a16:creationId xmlns:a16="http://schemas.microsoft.com/office/drawing/2014/main" id="{B7AB3115-8288-6C49-9CAD-F6C37973EE68}"/>
                  </a:ext>
                </a:extLst>
              </p:cNvPr>
              <p:cNvSpPr txBox="1">
                <a:spLocks noRot="1" noChangeAspect="1" noMove="1" noResize="1" noEditPoints="1" noAdjustHandles="1" noChangeArrowheads="1" noChangeShapeType="1" noTextEdit="1"/>
              </p:cNvSpPr>
              <p:nvPr/>
            </p:nvSpPr>
            <p:spPr>
              <a:xfrm>
                <a:off x="1055843" y="3121223"/>
                <a:ext cx="10410735" cy="615553"/>
              </a:xfrm>
              <a:prstGeom prst="rect">
                <a:avLst/>
              </a:prstGeom>
              <a:blipFill>
                <a:blip r:embed="rId4"/>
                <a:stretch>
                  <a:fillRect l="-244" t="-6000" b="-36000"/>
                </a:stretch>
              </a:blipFill>
            </p:spPr>
            <p:txBody>
              <a:bodyPr/>
              <a:lstStyle/>
              <a:p>
                <a:r>
                  <a:rPr lang="en-US">
                    <a:noFill/>
                  </a:rPr>
                  <a:t> </a:t>
                </a:r>
              </a:p>
            </p:txBody>
          </p:sp>
        </mc:Fallback>
      </mc:AlternateContent>
    </p:spTree>
    <p:extLst>
      <p:ext uri="{BB962C8B-B14F-4D97-AF65-F5344CB8AC3E}">
        <p14:creationId xmlns:p14="http://schemas.microsoft.com/office/powerpoint/2010/main" val="2194322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7" name="Content Placeholder 6" descr="Chart, scatter chart&#10;&#10;Description automatically generated">
            <a:extLst>
              <a:ext uri="{FF2B5EF4-FFF2-40B4-BE49-F238E27FC236}">
                <a16:creationId xmlns:a16="http://schemas.microsoft.com/office/drawing/2014/main" id="{539977F7-9A08-784A-9A7E-7FA18DB6FEB0}"/>
              </a:ext>
            </a:extLst>
          </p:cNvPr>
          <p:cNvPicPr>
            <a:picLocks noGrp="1" noChangeAspect="1"/>
          </p:cNvPicPr>
          <p:nvPr>
            <p:ph idx="1"/>
          </p:nvPr>
        </p:nvPicPr>
        <p:blipFill>
          <a:blip r:embed="rId4"/>
          <a:stretch>
            <a:fillRect/>
          </a:stretch>
        </p:blipFill>
        <p:spPr>
          <a:xfrm>
            <a:off x="589490" y="1917154"/>
            <a:ext cx="5344033" cy="4559300"/>
          </a:xfrm>
        </p:spPr>
      </p:pic>
      <p:pic>
        <p:nvPicPr>
          <p:cNvPr id="9" name="Picture 8" descr="Chart, line chart&#10;&#10;Description automatically generated">
            <a:extLst>
              <a:ext uri="{FF2B5EF4-FFF2-40B4-BE49-F238E27FC236}">
                <a16:creationId xmlns:a16="http://schemas.microsoft.com/office/drawing/2014/main" id="{C88A3FBA-9C5F-FE45-AE1D-FCD575E5AFF0}"/>
              </a:ext>
            </a:extLst>
          </p:cNvPr>
          <p:cNvPicPr>
            <a:picLocks noChangeAspect="1"/>
          </p:cNvPicPr>
          <p:nvPr/>
        </p:nvPicPr>
        <p:blipFill>
          <a:blip r:embed="rId5"/>
          <a:stretch>
            <a:fillRect/>
          </a:stretch>
        </p:blipFill>
        <p:spPr>
          <a:xfrm>
            <a:off x="6255300" y="1917154"/>
            <a:ext cx="5344033" cy="4653963"/>
          </a:xfrm>
          <a:prstGeom prst="rect">
            <a:avLst/>
          </a:prstGeom>
        </p:spPr>
      </p:pic>
      <p:sp>
        <p:nvSpPr>
          <p:cNvPr id="12" name="Title 1">
            <a:extLst>
              <a:ext uri="{FF2B5EF4-FFF2-40B4-BE49-F238E27FC236}">
                <a16:creationId xmlns:a16="http://schemas.microsoft.com/office/drawing/2014/main" id="{D10E3E1E-D4C0-4C4A-B920-ED03A48621BD}"/>
              </a:ext>
            </a:extLst>
          </p:cNvPr>
          <p:cNvSpPr txBox="1">
            <a:spLocks/>
          </p:cNvSpPr>
          <p:nvPr/>
        </p:nvSpPr>
        <p:spPr>
          <a:xfrm>
            <a:off x="596815" y="508010"/>
            <a:ext cx="7765355" cy="1193114"/>
          </a:xfrm>
          <a:prstGeom prst="rect">
            <a:avLst/>
          </a:prstGeom>
        </p:spPr>
        <p:txBody>
          <a:bodyPr anchor="ct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Learnings: Real-Data Experiments</a:t>
            </a:r>
            <a:endParaRPr lang="en-US" dirty="0"/>
          </a:p>
        </p:txBody>
      </p:sp>
    </p:spTree>
    <p:extLst>
      <p:ext uri="{BB962C8B-B14F-4D97-AF65-F5344CB8AC3E}">
        <p14:creationId xmlns:p14="http://schemas.microsoft.com/office/powerpoint/2010/main" val="2521331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Content Placeholder 3">
            <a:extLst>
              <a:ext uri="{FF2B5EF4-FFF2-40B4-BE49-F238E27FC236}">
                <a16:creationId xmlns:a16="http://schemas.microsoft.com/office/drawing/2014/main" id="{58610C05-DEBA-C14D-834C-01183BAD968E}"/>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592807A8-2FC9-8A4D-B62F-2324CB915107}"/>
              </a:ext>
            </a:extLst>
          </p:cNvPr>
          <p:cNvPicPr>
            <a:picLocks noChangeAspect="1"/>
          </p:cNvPicPr>
          <p:nvPr/>
        </p:nvPicPr>
        <p:blipFill>
          <a:blip r:embed="rId4"/>
          <a:stretch>
            <a:fillRect/>
          </a:stretch>
        </p:blipFill>
        <p:spPr>
          <a:xfrm>
            <a:off x="2488378" y="2239623"/>
            <a:ext cx="7212065" cy="4090877"/>
          </a:xfrm>
          <a:prstGeom prst="rect">
            <a:avLst/>
          </a:prstGeom>
        </p:spPr>
      </p:pic>
      <p:sp>
        <p:nvSpPr>
          <p:cNvPr id="10" name="TextBox 9">
            <a:extLst>
              <a:ext uri="{FF2B5EF4-FFF2-40B4-BE49-F238E27FC236}">
                <a16:creationId xmlns:a16="http://schemas.microsoft.com/office/drawing/2014/main" id="{882FDB79-F130-C44A-842F-EC0AD0B11C89}"/>
              </a:ext>
            </a:extLst>
          </p:cNvPr>
          <p:cNvSpPr txBox="1"/>
          <p:nvPr/>
        </p:nvSpPr>
        <p:spPr>
          <a:xfrm>
            <a:off x="4963010" y="1426210"/>
            <a:ext cx="2443939" cy="646331"/>
          </a:xfrm>
          <a:prstGeom prst="rect">
            <a:avLst/>
          </a:prstGeom>
          <a:noFill/>
        </p:spPr>
        <p:txBody>
          <a:bodyPr wrap="none" rtlCol="0">
            <a:spAutoFit/>
          </a:bodyPr>
          <a:lstStyle/>
          <a:p>
            <a:r>
              <a:rPr lang="en-US" sz="3600" dirty="0"/>
              <a:t>HEWA AUCs</a:t>
            </a:r>
          </a:p>
        </p:txBody>
      </p:sp>
      <p:sp>
        <p:nvSpPr>
          <p:cNvPr id="13" name="Title 1">
            <a:extLst>
              <a:ext uri="{FF2B5EF4-FFF2-40B4-BE49-F238E27FC236}">
                <a16:creationId xmlns:a16="http://schemas.microsoft.com/office/drawing/2014/main" id="{95602D60-8950-8448-8758-70FEE59329C1}"/>
              </a:ext>
            </a:extLst>
          </p:cNvPr>
          <p:cNvSpPr txBox="1">
            <a:spLocks/>
          </p:cNvSpPr>
          <p:nvPr/>
        </p:nvSpPr>
        <p:spPr>
          <a:xfrm>
            <a:off x="596815" y="508010"/>
            <a:ext cx="7765355" cy="1193114"/>
          </a:xfrm>
          <a:prstGeom prst="rect">
            <a:avLst/>
          </a:prstGeom>
        </p:spPr>
        <p:txBody>
          <a:bodyPr anchor="ct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Learnings: Real-Data Experiments</a:t>
            </a:r>
            <a:endParaRPr lang="en-US" dirty="0"/>
          </a:p>
        </p:txBody>
      </p:sp>
    </p:spTree>
    <p:extLst>
      <p:ext uri="{BB962C8B-B14F-4D97-AF65-F5344CB8AC3E}">
        <p14:creationId xmlns:p14="http://schemas.microsoft.com/office/powerpoint/2010/main" val="3894173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descr="Chart, line chart&#10;&#10;Description automatically generated">
            <a:extLst>
              <a:ext uri="{FF2B5EF4-FFF2-40B4-BE49-F238E27FC236}">
                <a16:creationId xmlns:a16="http://schemas.microsoft.com/office/drawing/2014/main" id="{70C561C0-7030-E34D-86B5-4F6B27961C0A}"/>
              </a:ext>
            </a:extLst>
          </p:cNvPr>
          <p:cNvPicPr>
            <a:picLocks noChangeAspect="1"/>
          </p:cNvPicPr>
          <p:nvPr/>
        </p:nvPicPr>
        <p:blipFill>
          <a:blip r:embed="rId4"/>
          <a:stretch>
            <a:fillRect/>
          </a:stretch>
        </p:blipFill>
        <p:spPr>
          <a:xfrm>
            <a:off x="6255303" y="1943836"/>
            <a:ext cx="5295438" cy="4559301"/>
          </a:xfrm>
          <a:prstGeom prst="rect">
            <a:avLst/>
          </a:prstGeom>
        </p:spPr>
      </p:pic>
      <p:pic>
        <p:nvPicPr>
          <p:cNvPr id="12" name="Content Placeholder 11" descr="Chart, scatter chart&#10;&#10;Description automatically generated">
            <a:extLst>
              <a:ext uri="{FF2B5EF4-FFF2-40B4-BE49-F238E27FC236}">
                <a16:creationId xmlns:a16="http://schemas.microsoft.com/office/drawing/2014/main" id="{3AD9354C-D0E6-CA4F-B145-094B5FA30F3A}"/>
              </a:ext>
            </a:extLst>
          </p:cNvPr>
          <p:cNvPicPr>
            <a:picLocks noGrp="1" noChangeAspect="1"/>
          </p:cNvPicPr>
          <p:nvPr>
            <p:ph idx="1"/>
          </p:nvPr>
        </p:nvPicPr>
        <p:blipFill>
          <a:blip r:embed="rId5"/>
          <a:stretch>
            <a:fillRect/>
          </a:stretch>
        </p:blipFill>
        <p:spPr>
          <a:xfrm>
            <a:off x="638084" y="1951415"/>
            <a:ext cx="5198234" cy="4559301"/>
          </a:xfrm>
        </p:spPr>
      </p:pic>
      <p:sp>
        <p:nvSpPr>
          <p:cNvPr id="15" name="Title 1">
            <a:extLst>
              <a:ext uri="{FF2B5EF4-FFF2-40B4-BE49-F238E27FC236}">
                <a16:creationId xmlns:a16="http://schemas.microsoft.com/office/drawing/2014/main" id="{45BA1321-D3A3-A544-8ED1-99ED57AA47E4}"/>
              </a:ext>
            </a:extLst>
          </p:cNvPr>
          <p:cNvSpPr txBox="1">
            <a:spLocks/>
          </p:cNvSpPr>
          <p:nvPr/>
        </p:nvSpPr>
        <p:spPr>
          <a:xfrm>
            <a:off x="596815" y="508010"/>
            <a:ext cx="7765355" cy="1193114"/>
          </a:xfrm>
          <a:prstGeom prst="rect">
            <a:avLst/>
          </a:prstGeom>
        </p:spPr>
        <p:txBody>
          <a:bodyPr anchor="ct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dirty="0"/>
              <a:t>Learnings: Real-Data Experiments</a:t>
            </a:r>
          </a:p>
        </p:txBody>
      </p:sp>
    </p:spTree>
    <p:extLst>
      <p:ext uri="{BB962C8B-B14F-4D97-AF65-F5344CB8AC3E}">
        <p14:creationId xmlns:p14="http://schemas.microsoft.com/office/powerpoint/2010/main" val="42873971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Content Placeholder 3">
            <a:extLst>
              <a:ext uri="{FF2B5EF4-FFF2-40B4-BE49-F238E27FC236}">
                <a16:creationId xmlns:a16="http://schemas.microsoft.com/office/drawing/2014/main" id="{58610C05-DEBA-C14D-834C-01183BAD968E}"/>
              </a:ext>
            </a:extLst>
          </p:cNvPr>
          <p:cNvSpPr>
            <a:spLocks noGrp="1"/>
          </p:cNvSpPr>
          <p:nvPr>
            <p:ph idx="1"/>
          </p:nvPr>
        </p:nvSpPr>
        <p:spPr/>
        <p:txBody>
          <a:bodyPr/>
          <a:lstStyle/>
          <a:p>
            <a:endParaRPr lang="en-US"/>
          </a:p>
        </p:txBody>
      </p:sp>
      <p:sp>
        <p:nvSpPr>
          <p:cNvPr id="10" name="TextBox 9">
            <a:extLst>
              <a:ext uri="{FF2B5EF4-FFF2-40B4-BE49-F238E27FC236}">
                <a16:creationId xmlns:a16="http://schemas.microsoft.com/office/drawing/2014/main" id="{882FDB79-F130-C44A-842F-EC0AD0B11C89}"/>
              </a:ext>
            </a:extLst>
          </p:cNvPr>
          <p:cNvSpPr txBox="1"/>
          <p:nvPr/>
        </p:nvSpPr>
        <p:spPr>
          <a:xfrm>
            <a:off x="4714961" y="1456468"/>
            <a:ext cx="2185150" cy="646331"/>
          </a:xfrm>
          <a:prstGeom prst="rect">
            <a:avLst/>
          </a:prstGeom>
          <a:noFill/>
        </p:spPr>
        <p:txBody>
          <a:bodyPr wrap="none" rtlCol="0">
            <a:spAutoFit/>
          </a:bodyPr>
          <a:lstStyle/>
          <a:p>
            <a:r>
              <a:rPr lang="en-US" sz="3600" dirty="0"/>
              <a:t>WETA AUC</a:t>
            </a:r>
          </a:p>
        </p:txBody>
      </p:sp>
      <p:pic>
        <p:nvPicPr>
          <p:cNvPr id="3" name="Picture 2">
            <a:extLst>
              <a:ext uri="{FF2B5EF4-FFF2-40B4-BE49-F238E27FC236}">
                <a16:creationId xmlns:a16="http://schemas.microsoft.com/office/drawing/2014/main" id="{2F8023A2-5252-5741-8DE3-50F2687C96B5}"/>
              </a:ext>
            </a:extLst>
          </p:cNvPr>
          <p:cNvPicPr>
            <a:picLocks noChangeAspect="1"/>
          </p:cNvPicPr>
          <p:nvPr/>
        </p:nvPicPr>
        <p:blipFill>
          <a:blip r:embed="rId4"/>
          <a:stretch>
            <a:fillRect/>
          </a:stretch>
        </p:blipFill>
        <p:spPr>
          <a:xfrm>
            <a:off x="2476733" y="2239624"/>
            <a:ext cx="7235355" cy="4090876"/>
          </a:xfrm>
          <a:prstGeom prst="rect">
            <a:avLst/>
          </a:prstGeom>
        </p:spPr>
      </p:pic>
      <p:sp>
        <p:nvSpPr>
          <p:cNvPr id="11" name="Title 1">
            <a:extLst>
              <a:ext uri="{FF2B5EF4-FFF2-40B4-BE49-F238E27FC236}">
                <a16:creationId xmlns:a16="http://schemas.microsoft.com/office/drawing/2014/main" id="{EF7C5CB5-1676-0549-8818-1E979AB982AF}"/>
              </a:ext>
            </a:extLst>
          </p:cNvPr>
          <p:cNvSpPr txBox="1">
            <a:spLocks/>
          </p:cNvSpPr>
          <p:nvPr/>
        </p:nvSpPr>
        <p:spPr>
          <a:xfrm>
            <a:off x="596815" y="508010"/>
            <a:ext cx="7765355" cy="1193114"/>
          </a:xfrm>
          <a:prstGeom prst="rect">
            <a:avLst/>
          </a:prstGeom>
        </p:spPr>
        <p:txBody>
          <a:bodyPr anchor="ct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Learnings: Real-Data Experiments</a:t>
            </a:r>
            <a:endParaRPr lang="en-US" dirty="0"/>
          </a:p>
        </p:txBody>
      </p:sp>
    </p:spTree>
    <p:extLst>
      <p:ext uri="{BB962C8B-B14F-4D97-AF65-F5344CB8AC3E}">
        <p14:creationId xmlns:p14="http://schemas.microsoft.com/office/powerpoint/2010/main" val="3866353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596815" y="508010"/>
            <a:ext cx="7765355" cy="1193114"/>
          </a:xfrm>
        </p:spPr>
        <p:txBody>
          <a:bodyPr anchor="ctr"/>
          <a:lstStyle/>
          <a:p>
            <a:r>
              <a:rPr lang="en-US" dirty="0"/>
              <a:t>Results: Real-Data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0" name="TextBox 9">
            <a:extLst>
              <a:ext uri="{FF2B5EF4-FFF2-40B4-BE49-F238E27FC236}">
                <a16:creationId xmlns:a16="http://schemas.microsoft.com/office/drawing/2014/main" id="{882FDB79-F130-C44A-842F-EC0AD0B11C89}"/>
              </a:ext>
            </a:extLst>
          </p:cNvPr>
          <p:cNvSpPr txBox="1"/>
          <p:nvPr/>
        </p:nvSpPr>
        <p:spPr>
          <a:xfrm>
            <a:off x="2077545" y="1922126"/>
            <a:ext cx="2185150" cy="646331"/>
          </a:xfrm>
          <a:prstGeom prst="rect">
            <a:avLst/>
          </a:prstGeom>
          <a:noFill/>
        </p:spPr>
        <p:txBody>
          <a:bodyPr wrap="none" rtlCol="0">
            <a:spAutoFit/>
          </a:bodyPr>
          <a:lstStyle/>
          <a:p>
            <a:pPr algn="ctr"/>
            <a:r>
              <a:rPr lang="en-US" sz="3600" dirty="0"/>
              <a:t>WETA AUC</a:t>
            </a:r>
          </a:p>
        </p:txBody>
      </p:sp>
      <p:sp>
        <p:nvSpPr>
          <p:cNvPr id="9" name="TextBox 8">
            <a:extLst>
              <a:ext uri="{FF2B5EF4-FFF2-40B4-BE49-F238E27FC236}">
                <a16:creationId xmlns:a16="http://schemas.microsoft.com/office/drawing/2014/main" id="{C4B37AD7-C35B-694F-A342-F8CF0D2A0C98}"/>
              </a:ext>
            </a:extLst>
          </p:cNvPr>
          <p:cNvSpPr txBox="1"/>
          <p:nvPr/>
        </p:nvSpPr>
        <p:spPr>
          <a:xfrm>
            <a:off x="7778160" y="1916970"/>
            <a:ext cx="2921000" cy="646331"/>
          </a:xfrm>
          <a:prstGeom prst="rect">
            <a:avLst/>
          </a:prstGeom>
          <a:noFill/>
        </p:spPr>
        <p:txBody>
          <a:bodyPr wrap="square" rtlCol="0">
            <a:spAutoFit/>
          </a:bodyPr>
          <a:lstStyle/>
          <a:p>
            <a:pPr algn="ctr"/>
            <a:r>
              <a:rPr lang="en-US" sz="3600" dirty="0"/>
              <a:t>HEWA AUC</a:t>
            </a:r>
          </a:p>
        </p:txBody>
      </p:sp>
      <p:sp>
        <p:nvSpPr>
          <p:cNvPr id="15" name="TextBox 14">
            <a:extLst>
              <a:ext uri="{FF2B5EF4-FFF2-40B4-BE49-F238E27FC236}">
                <a16:creationId xmlns:a16="http://schemas.microsoft.com/office/drawing/2014/main" id="{27838328-D0BE-5946-9057-C4BE75A10A11}"/>
              </a:ext>
            </a:extLst>
          </p:cNvPr>
          <p:cNvSpPr txBox="1"/>
          <p:nvPr/>
        </p:nvSpPr>
        <p:spPr>
          <a:xfrm>
            <a:off x="589492" y="5538330"/>
            <a:ext cx="4239046" cy="1477328"/>
          </a:xfrm>
          <a:prstGeom prst="rect">
            <a:avLst/>
          </a:prstGeom>
          <a:noFill/>
        </p:spPr>
        <p:txBody>
          <a:bodyPr wrap="none" rtlCol="0">
            <a:spAutoFit/>
          </a:bodyPr>
          <a:lstStyle/>
          <a:p>
            <a:pPr marL="285750" indent="-285750">
              <a:buFont typeface="Arial" panose="020B0604020202020204" pitchFamily="34" charset="0"/>
              <a:buChar char="•"/>
            </a:pPr>
            <a:r>
              <a:rPr lang="en-US" i="1" dirty="0"/>
              <a:t>Both validation sets have 65 1s &amp; 334 0s</a:t>
            </a:r>
          </a:p>
          <a:p>
            <a:pPr marL="285750" indent="-285750">
              <a:buFont typeface="Arial" panose="020B0604020202020204" pitchFamily="34" charset="0"/>
              <a:buChar char="•"/>
            </a:pPr>
            <a:r>
              <a:rPr lang="en-US" i="1" dirty="0"/>
              <a:t>Prevalence of… </a:t>
            </a:r>
          </a:p>
          <a:p>
            <a:pPr marL="742950" lvl="1" indent="-285750">
              <a:buFont typeface="Arial" panose="020B0604020202020204" pitchFamily="34" charset="0"/>
              <a:buChar char="•"/>
            </a:pPr>
            <a:r>
              <a:rPr lang="en-US" i="1" dirty="0"/>
              <a:t>Validation sets 	16.3%</a:t>
            </a:r>
          </a:p>
          <a:p>
            <a:pPr marL="742950" lvl="1" indent="-285750">
              <a:buFont typeface="Arial" panose="020B0604020202020204" pitchFamily="34" charset="0"/>
              <a:buChar char="•"/>
            </a:pPr>
            <a:r>
              <a:rPr lang="en-US" i="1" dirty="0"/>
              <a:t>Training sets 	11.8%</a:t>
            </a:r>
          </a:p>
          <a:p>
            <a:endParaRPr lang="en-US" i="1" dirty="0"/>
          </a:p>
        </p:txBody>
      </p:sp>
      <p:sp>
        <p:nvSpPr>
          <p:cNvPr id="17" name="TextBox 16">
            <a:extLst>
              <a:ext uri="{FF2B5EF4-FFF2-40B4-BE49-F238E27FC236}">
                <a16:creationId xmlns:a16="http://schemas.microsoft.com/office/drawing/2014/main" id="{C4498E74-35E2-9947-B315-74BA629936E9}"/>
              </a:ext>
            </a:extLst>
          </p:cNvPr>
          <p:cNvSpPr txBox="1"/>
          <p:nvPr/>
        </p:nvSpPr>
        <p:spPr>
          <a:xfrm>
            <a:off x="6602206" y="5530130"/>
            <a:ext cx="4356064" cy="1754326"/>
          </a:xfrm>
          <a:prstGeom prst="rect">
            <a:avLst/>
          </a:prstGeom>
          <a:noFill/>
        </p:spPr>
        <p:txBody>
          <a:bodyPr wrap="none" rtlCol="0">
            <a:spAutoFit/>
          </a:bodyPr>
          <a:lstStyle/>
          <a:p>
            <a:pPr marL="285750" indent="-285750">
              <a:buFont typeface="Arial" panose="020B0604020202020204" pitchFamily="34" charset="0"/>
              <a:buChar char="•"/>
            </a:pPr>
            <a:r>
              <a:rPr lang="en-US" i="1" dirty="0"/>
              <a:t>Both validation sets have 113 1s &amp; 286 0s</a:t>
            </a:r>
          </a:p>
          <a:p>
            <a:pPr marL="285750" indent="-285750">
              <a:buFont typeface="Arial" panose="020B0604020202020204" pitchFamily="34" charset="0"/>
              <a:buChar char="•"/>
            </a:pPr>
            <a:r>
              <a:rPr lang="en-US" i="1" dirty="0"/>
              <a:t>Prevalence of… </a:t>
            </a:r>
          </a:p>
          <a:p>
            <a:pPr marL="742950" lvl="1" indent="-285750">
              <a:buFont typeface="Arial" panose="020B0604020202020204" pitchFamily="34" charset="0"/>
              <a:buChar char="•"/>
            </a:pPr>
            <a:r>
              <a:rPr lang="en-US" i="1" dirty="0"/>
              <a:t>Validation sets 	28.3%</a:t>
            </a:r>
          </a:p>
          <a:p>
            <a:pPr marL="742950" lvl="1" indent="-285750">
              <a:buFont typeface="Arial" panose="020B0604020202020204" pitchFamily="34" charset="0"/>
              <a:buChar char="•"/>
            </a:pPr>
            <a:r>
              <a:rPr lang="en-US" i="1" dirty="0"/>
              <a:t>Training sets 	8.9%</a:t>
            </a:r>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endParaRPr lang="en-US" i="1" dirty="0"/>
          </a:p>
        </p:txBody>
      </p:sp>
      <p:pic>
        <p:nvPicPr>
          <p:cNvPr id="3" name="Picture 2">
            <a:extLst>
              <a:ext uri="{FF2B5EF4-FFF2-40B4-BE49-F238E27FC236}">
                <a16:creationId xmlns:a16="http://schemas.microsoft.com/office/drawing/2014/main" id="{1941C842-3A0C-F84D-AD79-61976D4384F1}"/>
              </a:ext>
            </a:extLst>
          </p:cNvPr>
          <p:cNvPicPr>
            <a:picLocks noChangeAspect="1"/>
          </p:cNvPicPr>
          <p:nvPr/>
        </p:nvPicPr>
        <p:blipFill>
          <a:blip r:embed="rId4"/>
          <a:stretch>
            <a:fillRect/>
          </a:stretch>
        </p:blipFill>
        <p:spPr>
          <a:xfrm>
            <a:off x="6469316" y="2636140"/>
            <a:ext cx="5538688" cy="2834505"/>
          </a:xfrm>
          <a:prstGeom prst="rect">
            <a:avLst/>
          </a:prstGeom>
        </p:spPr>
      </p:pic>
      <p:pic>
        <p:nvPicPr>
          <p:cNvPr id="4" name="Picture 3">
            <a:extLst>
              <a:ext uri="{FF2B5EF4-FFF2-40B4-BE49-F238E27FC236}">
                <a16:creationId xmlns:a16="http://schemas.microsoft.com/office/drawing/2014/main" id="{5AC8B414-1C34-2140-A733-2F1BDB7E117A}"/>
              </a:ext>
            </a:extLst>
          </p:cNvPr>
          <p:cNvPicPr>
            <a:picLocks noChangeAspect="1"/>
          </p:cNvPicPr>
          <p:nvPr/>
        </p:nvPicPr>
        <p:blipFill>
          <a:blip r:embed="rId5"/>
          <a:stretch>
            <a:fillRect/>
          </a:stretch>
        </p:blipFill>
        <p:spPr>
          <a:xfrm>
            <a:off x="368010" y="2636140"/>
            <a:ext cx="5604219" cy="2834504"/>
          </a:xfrm>
          <a:prstGeom prst="rect">
            <a:avLst/>
          </a:prstGeom>
        </p:spPr>
      </p:pic>
    </p:spTree>
    <p:extLst>
      <p:ext uri="{BB962C8B-B14F-4D97-AF65-F5344CB8AC3E}">
        <p14:creationId xmlns:p14="http://schemas.microsoft.com/office/powerpoint/2010/main" val="31609698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596815" y="508010"/>
            <a:ext cx="7765355" cy="1193114"/>
          </a:xfrm>
        </p:spPr>
        <p:txBody>
          <a:bodyPr anchor="ctr"/>
          <a:lstStyle/>
          <a:p>
            <a:r>
              <a:rPr lang="en-US" dirty="0"/>
              <a:t>Results : Semi-Simulated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TextBox 6">
            <a:extLst>
              <a:ext uri="{FF2B5EF4-FFF2-40B4-BE49-F238E27FC236}">
                <a16:creationId xmlns:a16="http://schemas.microsoft.com/office/drawing/2014/main" id="{38DAD889-989D-204F-92D8-2790EE2DFAB3}"/>
              </a:ext>
            </a:extLst>
          </p:cNvPr>
          <p:cNvSpPr txBox="1"/>
          <p:nvPr/>
        </p:nvSpPr>
        <p:spPr>
          <a:xfrm>
            <a:off x="4508205" y="219030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385DC803-5970-6247-AE69-F003C5B5F69D}"/>
              </a:ext>
            </a:extLst>
          </p:cNvPr>
          <p:cNvPicPr>
            <a:picLocks noChangeAspect="1"/>
          </p:cNvPicPr>
          <p:nvPr/>
        </p:nvPicPr>
        <p:blipFill>
          <a:blip r:embed="rId4"/>
          <a:stretch>
            <a:fillRect/>
          </a:stretch>
        </p:blipFill>
        <p:spPr>
          <a:xfrm>
            <a:off x="1352443" y="2190307"/>
            <a:ext cx="9280735" cy="3918966"/>
          </a:xfrm>
          <a:prstGeom prst="rect">
            <a:avLst/>
          </a:prstGeom>
        </p:spPr>
      </p:pic>
    </p:spTree>
    <p:extLst>
      <p:ext uri="{BB962C8B-B14F-4D97-AF65-F5344CB8AC3E}">
        <p14:creationId xmlns:p14="http://schemas.microsoft.com/office/powerpoint/2010/main" val="35506814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596815" y="508010"/>
            <a:ext cx="7765355" cy="1193114"/>
          </a:xfrm>
        </p:spPr>
        <p:txBody>
          <a:bodyPr anchor="ctr"/>
          <a:lstStyle/>
          <a:p>
            <a:r>
              <a:rPr lang="en-US" dirty="0"/>
              <a:t>Results : Semi-Simulated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TextBox 6">
            <a:extLst>
              <a:ext uri="{FF2B5EF4-FFF2-40B4-BE49-F238E27FC236}">
                <a16:creationId xmlns:a16="http://schemas.microsoft.com/office/drawing/2014/main" id="{38DAD889-989D-204F-92D8-2790EE2DFAB3}"/>
              </a:ext>
            </a:extLst>
          </p:cNvPr>
          <p:cNvSpPr txBox="1"/>
          <p:nvPr/>
        </p:nvSpPr>
        <p:spPr>
          <a:xfrm>
            <a:off x="4508205" y="2190307"/>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385DC803-5970-6247-AE69-F003C5B5F69D}"/>
              </a:ext>
            </a:extLst>
          </p:cNvPr>
          <p:cNvPicPr>
            <a:picLocks noChangeAspect="1"/>
          </p:cNvPicPr>
          <p:nvPr/>
        </p:nvPicPr>
        <p:blipFill>
          <a:blip r:embed="rId4"/>
          <a:stretch>
            <a:fillRect/>
          </a:stretch>
        </p:blipFill>
        <p:spPr>
          <a:xfrm>
            <a:off x="1352443" y="2190307"/>
            <a:ext cx="9280735" cy="3918966"/>
          </a:xfrm>
          <a:prstGeom prst="rect">
            <a:avLst/>
          </a:prstGeom>
        </p:spPr>
      </p:pic>
      <p:sp>
        <p:nvSpPr>
          <p:cNvPr id="13" name="Rectangle 12">
            <a:extLst>
              <a:ext uri="{FF2B5EF4-FFF2-40B4-BE49-F238E27FC236}">
                <a16:creationId xmlns:a16="http://schemas.microsoft.com/office/drawing/2014/main" id="{A407AE78-208D-8B44-BD56-A0E5C160A51C}"/>
              </a:ext>
            </a:extLst>
          </p:cNvPr>
          <p:cNvSpPr/>
          <p:nvPr/>
        </p:nvSpPr>
        <p:spPr>
          <a:xfrm>
            <a:off x="1352443" y="3221736"/>
            <a:ext cx="9280735" cy="912814"/>
          </a:xfrm>
          <a:prstGeom prst="rect">
            <a:avLst/>
          </a:prstGeom>
          <a:noFill/>
          <a:ln w="508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7726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596816" y="508010"/>
            <a:ext cx="7333850" cy="1193114"/>
          </a:xfrm>
        </p:spPr>
        <p:txBody>
          <a:bodyPr anchor="ctr"/>
          <a:lstStyle/>
          <a:p>
            <a:r>
              <a:rPr lang="en-US" dirty="0"/>
              <a:t>Results : Simulated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10F1CE9E-5455-B54C-9D4D-2F798EE31FC9}"/>
              </a:ext>
            </a:extLst>
          </p:cNvPr>
          <p:cNvPicPr>
            <a:picLocks noChangeAspect="1"/>
          </p:cNvPicPr>
          <p:nvPr/>
        </p:nvPicPr>
        <p:blipFill rotWithShape="1">
          <a:blip r:embed="rId4"/>
          <a:srcRect r="12448"/>
          <a:stretch/>
        </p:blipFill>
        <p:spPr>
          <a:xfrm>
            <a:off x="4479492" y="1121025"/>
            <a:ext cx="6925433" cy="5693137"/>
          </a:xfrm>
          <a:prstGeom prst="rect">
            <a:avLst/>
          </a:prstGeom>
        </p:spPr>
      </p:pic>
      <p:pic>
        <p:nvPicPr>
          <p:cNvPr id="11" name="Picture 10">
            <a:extLst>
              <a:ext uri="{FF2B5EF4-FFF2-40B4-BE49-F238E27FC236}">
                <a16:creationId xmlns:a16="http://schemas.microsoft.com/office/drawing/2014/main" id="{7EABB962-BB00-6E4A-B695-1FCB565DD730}"/>
              </a:ext>
            </a:extLst>
          </p:cNvPr>
          <p:cNvPicPr>
            <a:picLocks noChangeAspect="1"/>
          </p:cNvPicPr>
          <p:nvPr/>
        </p:nvPicPr>
        <p:blipFill>
          <a:blip r:embed="rId5"/>
          <a:stretch>
            <a:fillRect/>
          </a:stretch>
        </p:blipFill>
        <p:spPr>
          <a:xfrm>
            <a:off x="1396061" y="2072339"/>
            <a:ext cx="1549295" cy="3790507"/>
          </a:xfrm>
          <a:prstGeom prst="rect">
            <a:avLst/>
          </a:prstGeom>
        </p:spPr>
      </p:pic>
    </p:spTree>
    <p:extLst>
      <p:ext uri="{BB962C8B-B14F-4D97-AF65-F5344CB8AC3E}">
        <p14:creationId xmlns:p14="http://schemas.microsoft.com/office/powerpoint/2010/main" val="31875111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7DB47BA-126A-A34A-8AE1-5079BF802968}"/>
              </a:ext>
            </a:extLst>
          </p:cNvPr>
          <p:cNvPicPr>
            <a:picLocks noChangeAspect="1"/>
          </p:cNvPicPr>
          <p:nvPr/>
        </p:nvPicPr>
        <p:blipFill rotWithShape="1">
          <a:blip r:embed="rId3"/>
          <a:srcRect r="13131"/>
          <a:stretch/>
        </p:blipFill>
        <p:spPr>
          <a:xfrm>
            <a:off x="4479492" y="1104567"/>
            <a:ext cx="6822228" cy="5671260"/>
          </a:xfrm>
          <a:prstGeom prst="rect">
            <a:avLst/>
          </a:prstGeom>
        </p:spPr>
      </p:pic>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596816" y="508010"/>
            <a:ext cx="7333850" cy="1193114"/>
          </a:xfrm>
        </p:spPr>
        <p:txBody>
          <a:bodyPr anchor="ctr"/>
          <a:lstStyle/>
          <a:p>
            <a:r>
              <a:rPr lang="en-US" dirty="0"/>
              <a:t>Results : Simulated Experiments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8" name="Picture 7">
            <a:extLst>
              <a:ext uri="{FF2B5EF4-FFF2-40B4-BE49-F238E27FC236}">
                <a16:creationId xmlns:a16="http://schemas.microsoft.com/office/drawing/2014/main" id="{BB27773F-C7CE-0B43-A05D-56952421F670}"/>
              </a:ext>
            </a:extLst>
          </p:cNvPr>
          <p:cNvPicPr>
            <a:picLocks noChangeAspect="1"/>
          </p:cNvPicPr>
          <p:nvPr/>
        </p:nvPicPr>
        <p:blipFill>
          <a:blip r:embed="rId5"/>
          <a:stretch>
            <a:fillRect/>
          </a:stretch>
        </p:blipFill>
        <p:spPr>
          <a:xfrm>
            <a:off x="1396061" y="2072339"/>
            <a:ext cx="1549295" cy="3790507"/>
          </a:xfrm>
          <a:prstGeom prst="rect">
            <a:avLst/>
          </a:prstGeom>
        </p:spPr>
      </p:pic>
    </p:spTree>
    <p:extLst>
      <p:ext uri="{BB962C8B-B14F-4D97-AF65-F5344CB8AC3E}">
        <p14:creationId xmlns:p14="http://schemas.microsoft.com/office/powerpoint/2010/main" val="393450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Data required to build SDMs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Extent and accuracy of SDMs depend on the range and quality of the biodiversity dataset</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8" name="Picture 2">
            <a:extLst>
              <a:ext uri="{FF2B5EF4-FFF2-40B4-BE49-F238E27FC236}">
                <a16:creationId xmlns:a16="http://schemas.microsoft.com/office/drawing/2014/main" id="{6F99D828-7679-EF47-B8E7-97CFBFE761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518"/>
          <a:stretch/>
        </p:blipFill>
        <p:spPr bwMode="auto">
          <a:xfrm>
            <a:off x="3555182" y="2378447"/>
            <a:ext cx="5078459" cy="316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2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1000"/>
                                        <p:tgtEl>
                                          <p:spTgt spid="8"/>
                                        </p:tgtEl>
                                        <p:attrNameLst>
                                          <p:attrName>ppt_x</p:attrName>
                                        </p:attrNameLst>
                                      </p:cBhvr>
                                      <p:tavLst>
                                        <p:tav tm="0">
                                          <p:val>
                                            <p:strVal val="ppt_x"/>
                                          </p:val>
                                        </p:tav>
                                        <p:tav tm="100000">
                                          <p:val>
                                            <p:strVal val="ppt_x"/>
                                          </p:val>
                                        </p:tav>
                                      </p:tavLst>
                                    </p:anim>
                                    <p:anim calcmode="lin" valueType="num">
                                      <p:cBhvr additive="base">
                                        <p:cTn id="12" dur="1000"/>
                                        <p:tgtEl>
                                          <p:spTgt spid="8"/>
                                        </p:tgtEl>
                                        <p:attrNameLst>
                                          <p:attrName>ppt_y</p:attrName>
                                        </p:attrNameLst>
                                      </p:cBhvr>
                                      <p:tavLst>
                                        <p:tav tm="0">
                                          <p:val>
                                            <p:strVal val="ppt_y"/>
                                          </p:val>
                                        </p:tav>
                                        <p:tav tm="100000">
                                          <p:val>
                                            <p:strVal val="1+ppt_h/2"/>
                                          </p:val>
                                        </p:tav>
                                      </p:tavLst>
                                    </p:anim>
                                    <p:set>
                                      <p:cBhvr>
                                        <p:cTn id="13"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a:t>Evaluation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Content Placeholder 3">
            <a:extLst>
              <a:ext uri="{FF2B5EF4-FFF2-40B4-BE49-F238E27FC236}">
                <a16:creationId xmlns:a16="http://schemas.microsoft.com/office/drawing/2014/main" id="{AC16C5E7-1C84-8940-BA63-4FC1629FF04B}"/>
              </a:ext>
            </a:extLst>
          </p:cNvPr>
          <p:cNvSpPr>
            <a:spLocks noGrp="1"/>
          </p:cNvSpPr>
          <p:nvPr>
            <p:ph idx="1"/>
          </p:nvPr>
        </p:nvSpPr>
        <p:spPr>
          <a:xfrm>
            <a:off x="912977" y="1285000"/>
            <a:ext cx="10362867" cy="4558588"/>
          </a:xfrm>
        </p:spPr>
        <p:txBody>
          <a:bodyPr/>
          <a:lstStyle/>
          <a:p>
            <a:r>
              <a:rPr lang="en-US" dirty="0"/>
              <a:t>Predictive Accuracy</a:t>
            </a:r>
          </a:p>
          <a:p>
            <a:pPr lvl="1"/>
            <a:r>
              <a:rPr lang="en-US" dirty="0"/>
              <a:t>Mean squared error (MSE) of occupancy probability </a:t>
            </a:r>
          </a:p>
          <a:p>
            <a:pPr marL="457200" lvl="1" indent="0">
              <a:buNone/>
            </a:pPr>
            <a:endParaRPr lang="en-US" dirty="0"/>
          </a:p>
          <a:p>
            <a:pPr lvl="1"/>
            <a:endParaRPr lang="en-US" dirty="0"/>
          </a:p>
        </p:txBody>
      </p:sp>
      <p:sp>
        <p:nvSpPr>
          <p:cNvPr id="3" name="TextBox 2">
            <a:extLst>
              <a:ext uri="{FF2B5EF4-FFF2-40B4-BE49-F238E27FC236}">
                <a16:creationId xmlns:a16="http://schemas.microsoft.com/office/drawing/2014/main" id="{4F13B978-4691-F84C-AAC3-99137420071B}"/>
              </a:ext>
            </a:extLst>
          </p:cNvPr>
          <p:cNvSpPr txBox="1"/>
          <p:nvPr/>
        </p:nvSpPr>
        <p:spPr>
          <a:xfrm>
            <a:off x="4828032" y="25268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96101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a:t>Evaluation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Content Placeholder 3">
            <a:extLst>
              <a:ext uri="{FF2B5EF4-FFF2-40B4-BE49-F238E27FC236}">
                <a16:creationId xmlns:a16="http://schemas.microsoft.com/office/drawing/2014/main" id="{AC16C5E7-1C84-8940-BA63-4FC1629FF04B}"/>
              </a:ext>
            </a:extLst>
          </p:cNvPr>
          <p:cNvSpPr>
            <a:spLocks noGrp="1"/>
          </p:cNvSpPr>
          <p:nvPr>
            <p:ph idx="1"/>
          </p:nvPr>
        </p:nvSpPr>
        <p:spPr>
          <a:xfrm>
            <a:off x="912977" y="1285000"/>
            <a:ext cx="10362867" cy="4558588"/>
          </a:xfrm>
        </p:spPr>
        <p:txBody>
          <a:bodyPr/>
          <a:lstStyle/>
          <a:p>
            <a:r>
              <a:rPr lang="en-US" dirty="0"/>
              <a:t>Predictive Accuracy</a:t>
            </a:r>
          </a:p>
          <a:p>
            <a:pPr lvl="1"/>
            <a:r>
              <a:rPr lang="en-US" dirty="0"/>
              <a:t>Mean squared error (MSE) of occupancy probability </a:t>
            </a:r>
          </a:p>
          <a:p>
            <a:pPr marL="457200" lvl="1" indent="0">
              <a:buNone/>
            </a:pPr>
            <a:endParaRPr lang="en-US" dirty="0"/>
          </a:p>
          <a:p>
            <a:r>
              <a:rPr lang="en-US" dirty="0"/>
              <a:t>External Validation</a:t>
            </a:r>
          </a:p>
          <a:p>
            <a:pPr lvl="1"/>
            <a:r>
              <a:rPr lang="en-US" dirty="0"/>
              <a:t>Similarity to ground truth clustering</a:t>
            </a:r>
          </a:p>
          <a:p>
            <a:pPr lvl="2"/>
            <a:r>
              <a:rPr lang="en-US" dirty="0"/>
              <a:t>Adjusted Rand Index (ARI), Adjusted Mutual Information (AMI), Normalized Information Distance (NID) (Vinh et al. 2010)</a:t>
            </a:r>
          </a:p>
          <a:p>
            <a:pPr lvl="1"/>
            <a:endParaRPr lang="en-US" dirty="0"/>
          </a:p>
        </p:txBody>
      </p:sp>
    </p:spTree>
    <p:extLst>
      <p:ext uri="{BB962C8B-B14F-4D97-AF65-F5344CB8AC3E}">
        <p14:creationId xmlns:p14="http://schemas.microsoft.com/office/powerpoint/2010/main" val="29568407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a:t>Results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8" name="Picture 7">
            <a:extLst>
              <a:ext uri="{FF2B5EF4-FFF2-40B4-BE49-F238E27FC236}">
                <a16:creationId xmlns:a16="http://schemas.microsoft.com/office/drawing/2014/main" id="{47F43690-6EA2-D34E-9723-7D792463EAF4}"/>
              </a:ext>
            </a:extLst>
          </p:cNvPr>
          <p:cNvPicPr>
            <a:picLocks noChangeAspect="1"/>
          </p:cNvPicPr>
          <p:nvPr/>
        </p:nvPicPr>
        <p:blipFill>
          <a:blip r:embed="rId4"/>
          <a:stretch>
            <a:fillRect/>
          </a:stretch>
        </p:blipFill>
        <p:spPr>
          <a:xfrm>
            <a:off x="912978" y="1609725"/>
            <a:ext cx="10143836" cy="3638550"/>
          </a:xfrm>
          <a:prstGeom prst="rect">
            <a:avLst/>
          </a:prstGeom>
        </p:spPr>
      </p:pic>
      <p:sp>
        <p:nvSpPr>
          <p:cNvPr id="9" name="TextBox 8">
            <a:extLst>
              <a:ext uri="{FF2B5EF4-FFF2-40B4-BE49-F238E27FC236}">
                <a16:creationId xmlns:a16="http://schemas.microsoft.com/office/drawing/2014/main" id="{857473DA-F45B-4F4C-86A1-9356BD52CEDD}"/>
              </a:ext>
            </a:extLst>
          </p:cNvPr>
          <p:cNvSpPr txBox="1"/>
          <p:nvPr/>
        </p:nvSpPr>
        <p:spPr>
          <a:xfrm>
            <a:off x="2998953" y="5248275"/>
            <a:ext cx="8859672" cy="369332"/>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 inputs for both CC algorithms were </a:t>
            </a:r>
            <a:r>
              <a:rPr lang="en-US" i="1" dirty="0" err="1">
                <a:latin typeface="Verdana" panose="020B0604030504040204" pitchFamily="34" charset="0"/>
                <a:ea typeface="Verdana" panose="020B0604030504040204" pitchFamily="34" charset="0"/>
                <a:cs typeface="Verdana" panose="020B0604030504040204" pitchFamily="34" charset="0"/>
              </a:rPr>
              <a:t>lat</a:t>
            </a:r>
            <a:r>
              <a:rPr lang="en-US" i="1" dirty="0">
                <a:latin typeface="Verdana" panose="020B0604030504040204" pitchFamily="34" charset="0"/>
                <a:ea typeface="Verdana" panose="020B0604030504040204" pitchFamily="34" charset="0"/>
                <a:cs typeface="Verdana" panose="020B0604030504040204" pitchFamily="34" charset="0"/>
              </a:rPr>
              <a:t>-long</a:t>
            </a:r>
            <a:r>
              <a:rPr lang="en-US" dirty="0">
                <a:latin typeface="Verdana" panose="020B0604030504040204" pitchFamily="34" charset="0"/>
                <a:ea typeface="Verdana" panose="020B0604030504040204" pitchFamily="34" charset="0"/>
                <a:cs typeface="Verdana" panose="020B0604030504040204" pitchFamily="34" charset="0"/>
              </a:rPr>
              <a:t>, </a:t>
            </a:r>
            <a:r>
              <a:rPr lang="en-US" i="1" dirty="0">
                <a:latin typeface="Verdana" panose="020B0604030504040204" pitchFamily="34" charset="0"/>
                <a:ea typeface="Verdana" panose="020B0604030504040204" pitchFamily="34" charset="0"/>
                <a:cs typeface="Verdana" panose="020B0604030504040204" pitchFamily="34" charset="0"/>
              </a:rPr>
              <a:t>density-based</a:t>
            </a:r>
            <a:r>
              <a:rPr lang="en-US" dirty="0">
                <a:latin typeface="Verdana" panose="020B0604030504040204" pitchFamily="34" charset="0"/>
                <a:ea typeface="Verdana" panose="020B0604030504040204" pitchFamily="34" charset="0"/>
                <a:cs typeface="Verdana" panose="020B0604030504040204" pitchFamily="34" charset="0"/>
              </a:rPr>
              <a:t>, </a:t>
            </a:r>
            <a:r>
              <a:rPr lang="en-US" i="1" dirty="0">
                <a:latin typeface="Verdana" panose="020B0604030504040204" pitchFamily="34" charset="0"/>
                <a:ea typeface="Verdana" panose="020B0604030504040204" pitchFamily="34" charset="0"/>
                <a:cs typeface="Verdana" panose="020B0604030504040204" pitchFamily="34" charset="0"/>
              </a:rPr>
              <a:t>rounded-4</a:t>
            </a:r>
          </a:p>
        </p:txBody>
      </p:sp>
      <p:sp>
        <p:nvSpPr>
          <p:cNvPr id="3" name="Rectangle 2">
            <a:extLst>
              <a:ext uri="{FF2B5EF4-FFF2-40B4-BE49-F238E27FC236}">
                <a16:creationId xmlns:a16="http://schemas.microsoft.com/office/drawing/2014/main" id="{63D35AE4-0553-E049-AE6C-C482BA9F132A}"/>
              </a:ext>
            </a:extLst>
          </p:cNvPr>
          <p:cNvSpPr/>
          <p:nvPr/>
        </p:nvSpPr>
        <p:spPr>
          <a:xfrm>
            <a:off x="1676400" y="3108960"/>
            <a:ext cx="9296400" cy="640080"/>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B30D0D-1C75-6543-B712-BC2FAE966CD7}"/>
              </a:ext>
            </a:extLst>
          </p:cNvPr>
          <p:cNvSpPr/>
          <p:nvPr/>
        </p:nvSpPr>
        <p:spPr>
          <a:xfrm>
            <a:off x="1676400" y="4127817"/>
            <a:ext cx="9296400" cy="1059606"/>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17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10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Contributions</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a:xfrm>
            <a:off x="912980" y="2443959"/>
            <a:ext cx="6127900" cy="3682206"/>
          </a:xfrm>
        </p:spPr>
        <p:txBody>
          <a:bodyPr/>
          <a:lstStyle/>
          <a:p>
            <a:pPr marL="514350" indent="-514350">
              <a:buFont typeface="+mj-lt"/>
              <a:buAutoNum type="arabicPeriod"/>
            </a:pPr>
            <a:r>
              <a:rPr lang="en-US" sz="2400" dirty="0"/>
              <a:t>Introduced the </a:t>
            </a:r>
            <a:r>
              <a:rPr lang="en-US" sz="2400" b="1" dirty="0"/>
              <a:t>Site Clustering Problem</a:t>
            </a:r>
          </a:p>
          <a:p>
            <a:pPr marL="514350" indent="-514350">
              <a:buFont typeface="+mj-lt"/>
              <a:buAutoNum type="arabicPeriod"/>
            </a:pPr>
            <a:endParaRPr lang="en-US" sz="2400" dirty="0"/>
          </a:p>
          <a:p>
            <a:pPr marL="514350" indent="-514350">
              <a:buFont typeface="+mj-lt"/>
              <a:buAutoNum type="arabicPeriod"/>
            </a:pPr>
            <a:r>
              <a:rPr lang="en-US" sz="2400" dirty="0"/>
              <a:t>Identified solutions that outperform the existing approaches</a:t>
            </a:r>
          </a:p>
          <a:p>
            <a:pPr marL="514350" indent="-514350">
              <a:buFont typeface="+mj-lt"/>
              <a:buAutoNum type="arabicPeriod"/>
            </a:pPr>
            <a:endParaRPr lang="en-US" sz="2400" dirty="0"/>
          </a:p>
          <a:p>
            <a:pPr marL="514350" indent="-514350">
              <a:buFont typeface="+mj-lt"/>
              <a:buAutoNum type="arabicPeriod"/>
            </a:pPr>
            <a:r>
              <a:rPr lang="en-US" sz="2400" dirty="0"/>
              <a:t>Learned ways that algorithms struggle to address this challenge</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3" name="Picture 2">
            <a:extLst>
              <a:ext uri="{FF2B5EF4-FFF2-40B4-BE49-F238E27FC236}">
                <a16:creationId xmlns:a16="http://schemas.microsoft.com/office/drawing/2014/main" id="{CEEE393D-53CB-4640-AB7A-ED899F130229}"/>
              </a:ext>
            </a:extLst>
          </p:cNvPr>
          <p:cNvPicPr>
            <a:picLocks noChangeAspect="1"/>
          </p:cNvPicPr>
          <p:nvPr/>
        </p:nvPicPr>
        <p:blipFill>
          <a:blip r:embed="rId4"/>
          <a:stretch>
            <a:fillRect/>
          </a:stretch>
        </p:blipFill>
        <p:spPr>
          <a:xfrm>
            <a:off x="6792446" y="2233723"/>
            <a:ext cx="5175250" cy="2806700"/>
          </a:xfrm>
          <a:prstGeom prst="rect">
            <a:avLst/>
          </a:prstGeom>
        </p:spPr>
      </p:pic>
      <p:sp>
        <p:nvSpPr>
          <p:cNvPr id="7" name="TextBox 6">
            <a:extLst>
              <a:ext uri="{FF2B5EF4-FFF2-40B4-BE49-F238E27FC236}">
                <a16:creationId xmlns:a16="http://schemas.microsoft.com/office/drawing/2014/main" id="{66367F29-6C80-AB48-8470-CC9154B85E8E}"/>
              </a:ext>
            </a:extLst>
          </p:cNvPr>
          <p:cNvSpPr txBox="1"/>
          <p:nvPr/>
        </p:nvSpPr>
        <p:spPr>
          <a:xfrm>
            <a:off x="9748434" y="5040423"/>
            <a:ext cx="2219262" cy="369332"/>
          </a:xfrm>
          <a:prstGeom prst="rect">
            <a:avLst/>
          </a:prstGeom>
          <a:noFill/>
        </p:spPr>
        <p:txBody>
          <a:bodyPr wrap="none" rtlCol="0">
            <a:spAutoFit/>
          </a:bodyPr>
          <a:lstStyle/>
          <a:p>
            <a:r>
              <a:rPr lang="en-US" dirty="0"/>
              <a:t>Great Egret, </a:t>
            </a:r>
            <a:r>
              <a:rPr lang="en-US" dirty="0" err="1"/>
              <a:t>eBird.org</a:t>
            </a:r>
            <a:endParaRPr lang="en-US" dirty="0"/>
          </a:p>
        </p:txBody>
      </p:sp>
    </p:spTree>
    <p:extLst>
      <p:ext uri="{BB962C8B-B14F-4D97-AF65-F5344CB8AC3E}">
        <p14:creationId xmlns:p14="http://schemas.microsoft.com/office/powerpoint/2010/main" val="36399547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Impact</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pPr marL="514350" indent="-514350">
              <a:buFont typeface="+mj-lt"/>
              <a:buAutoNum type="arabicPeriod"/>
            </a:pPr>
            <a:r>
              <a:rPr lang="en-US" sz="2400" dirty="0"/>
              <a:t>Increases accuracy of (avian) SDMs built from community science data</a:t>
            </a:r>
          </a:p>
          <a:p>
            <a:pPr marL="914400" lvl="1" indent="-514350">
              <a:buFont typeface="Arial" panose="020B0604020202020204" pitchFamily="34" charset="0"/>
              <a:buChar char="•"/>
            </a:pPr>
            <a:r>
              <a:rPr lang="en-US" sz="2000" dirty="0"/>
              <a:t>Informs conservation decisions to mitigate (avian) biodiversity loss</a:t>
            </a:r>
          </a:p>
          <a:p>
            <a:pPr marL="400050" lvl="1" indent="0">
              <a:buNone/>
            </a:pPr>
            <a:endParaRPr lang="en-US" sz="20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9796476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Impact</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pPr marL="514350" indent="-514350">
              <a:buFont typeface="+mj-lt"/>
              <a:buAutoNum type="arabicPeriod"/>
            </a:pPr>
            <a:r>
              <a:rPr lang="en-US" sz="2400" dirty="0"/>
              <a:t>Increases accuracy of (avian) SDMs built from community science data</a:t>
            </a:r>
          </a:p>
          <a:p>
            <a:pPr marL="914400" lvl="1" indent="-514350">
              <a:buFont typeface="Arial" panose="020B0604020202020204" pitchFamily="34" charset="0"/>
              <a:buChar char="•"/>
            </a:pPr>
            <a:r>
              <a:rPr lang="en-US" sz="2000" dirty="0"/>
              <a:t>Informs conservation decisions to mitigate (avian) biodiversity loss</a:t>
            </a:r>
          </a:p>
          <a:p>
            <a:pPr marL="914400" lvl="1" indent="-514350">
              <a:buFont typeface="Arial" panose="020B0604020202020204" pitchFamily="34" charset="0"/>
              <a:buChar char="•"/>
            </a:pPr>
            <a:endParaRPr lang="en-US" sz="2000" dirty="0"/>
          </a:p>
          <a:p>
            <a:pPr marL="514350" indent="-514350">
              <a:buFont typeface="+mj-lt"/>
              <a:buAutoNum type="arabicPeriod"/>
            </a:pPr>
            <a:r>
              <a:rPr lang="en-US" sz="2400" dirty="0"/>
              <a:t>Introduces a framework to model species at spatial &amp; temporal scales previously unattainable</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3087334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Impact</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pPr marL="514350" indent="-514350">
              <a:buFont typeface="+mj-lt"/>
              <a:buAutoNum type="arabicPeriod"/>
            </a:pPr>
            <a:r>
              <a:rPr lang="en-US" sz="2400" dirty="0"/>
              <a:t>Increases accuracy of (avian) SDMs built from community science data</a:t>
            </a:r>
          </a:p>
          <a:p>
            <a:pPr marL="914400" lvl="1" indent="-514350">
              <a:buFont typeface="Arial" panose="020B0604020202020204" pitchFamily="34" charset="0"/>
              <a:buChar char="•"/>
            </a:pPr>
            <a:r>
              <a:rPr lang="en-US" sz="2000" dirty="0"/>
              <a:t>Informs conservation decisions to mitigate (avian) biodiversity loss</a:t>
            </a:r>
          </a:p>
          <a:p>
            <a:pPr marL="914400" lvl="1" indent="-514350">
              <a:buFont typeface="Arial" panose="020B0604020202020204" pitchFamily="34" charset="0"/>
              <a:buChar char="•"/>
            </a:pPr>
            <a:endParaRPr lang="en-US" sz="2000" dirty="0"/>
          </a:p>
          <a:p>
            <a:pPr marL="514350" indent="-514350">
              <a:buFont typeface="+mj-lt"/>
              <a:buAutoNum type="arabicPeriod"/>
            </a:pPr>
            <a:r>
              <a:rPr lang="en-US" sz="2400" dirty="0"/>
              <a:t>Introduces a framework to model species at spatial &amp; temporal scales previously unattainable</a:t>
            </a:r>
          </a:p>
          <a:p>
            <a:pPr marL="514350" indent="-514350">
              <a:buFont typeface="+mj-lt"/>
              <a:buAutoNum type="arabicPeriod"/>
            </a:pPr>
            <a:endParaRPr lang="en-US" sz="2400" dirty="0"/>
          </a:p>
          <a:p>
            <a:pPr marL="514350" indent="-514350">
              <a:buFont typeface="+mj-lt"/>
              <a:buAutoNum type="arabicPeriod"/>
            </a:pPr>
            <a:r>
              <a:rPr lang="en-US" sz="2400" dirty="0"/>
              <a:t>Builds upon existing literature that validates community science data</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1847494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Conclusions</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pPr marL="514350" indent="-514350">
              <a:buFont typeface="+mj-lt"/>
              <a:buAutoNum type="arabicPeriod"/>
            </a:pPr>
            <a:r>
              <a:rPr lang="en-US" sz="2800" dirty="0"/>
              <a:t>The existing methods are not well suited to address the Site Clustering Problem</a:t>
            </a:r>
          </a:p>
          <a:p>
            <a:pPr marL="514350" indent="-514350">
              <a:buFont typeface="+mj-lt"/>
              <a:buAutoNum type="arabicPeriod"/>
            </a:pPr>
            <a:endParaRPr lang="en-US" sz="2800" dirty="0"/>
          </a:p>
          <a:p>
            <a:pPr marL="514350" indent="-514350">
              <a:buFont typeface="+mj-lt"/>
              <a:buAutoNum type="arabicPeriod"/>
            </a:pPr>
            <a:r>
              <a:rPr lang="en-US" sz="2800" dirty="0"/>
              <a:t>We introduce spatial clustering and naïve algorithms that improve upon the results of the existing approaches</a:t>
            </a:r>
          </a:p>
          <a:p>
            <a:pPr marL="514350" indent="-514350">
              <a:buFont typeface="+mj-lt"/>
              <a:buAutoNum type="arabicPeriod"/>
            </a:pPr>
            <a:endParaRPr lang="en-US" sz="2800" dirty="0"/>
          </a:p>
          <a:p>
            <a:pPr marL="514350" indent="-514350">
              <a:buFont typeface="+mj-lt"/>
              <a:buAutoNum type="arabicPeriod"/>
            </a:pPr>
            <a:r>
              <a:rPr lang="en-US" sz="2800" dirty="0"/>
              <a:t>More research!</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494093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Future Work</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58080847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Future Work</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r>
              <a:rPr lang="en-US" dirty="0"/>
              <a:t>Further investigate consensus clustering</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450408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Data required to build SDMs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Extent and accuracy of SDMs depend on the range and quality of the biodiversity dataset</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Rectangle 3">
            <a:extLst>
              <a:ext uri="{FF2B5EF4-FFF2-40B4-BE49-F238E27FC236}">
                <a16:creationId xmlns:a16="http://schemas.microsoft.com/office/drawing/2014/main" id="{4907EA9A-71F0-7948-AF3D-30F3353F1F8C}"/>
              </a:ext>
            </a:extLst>
          </p:cNvPr>
          <p:cNvSpPr/>
          <p:nvPr/>
        </p:nvSpPr>
        <p:spPr>
          <a:xfrm>
            <a:off x="6343650" y="2957513"/>
            <a:ext cx="4171950" cy="5715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8721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9" y="175081"/>
            <a:ext cx="10362867" cy="1193114"/>
          </a:xfrm>
        </p:spPr>
        <p:txBody>
          <a:bodyPr/>
          <a:lstStyle/>
          <a:p>
            <a:r>
              <a:rPr lang="en-US" sz="4800" dirty="0"/>
              <a:t>Consensus Clustering</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3" name="Group 152">
            <a:extLst>
              <a:ext uri="{FF2B5EF4-FFF2-40B4-BE49-F238E27FC236}">
                <a16:creationId xmlns:a16="http://schemas.microsoft.com/office/drawing/2014/main" id="{2322798A-0EB7-DC42-844D-A49EC5153808}"/>
              </a:ext>
            </a:extLst>
          </p:cNvPr>
          <p:cNvGrpSpPr/>
          <p:nvPr/>
        </p:nvGrpSpPr>
        <p:grpSpPr>
          <a:xfrm>
            <a:off x="358071" y="89648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61665"/>
              </a:xfrm>
              <a:prstGeom prst="rect">
                <a:avLst/>
              </a:prstGeom>
              <a:noFill/>
            </p:spPr>
            <p:txBody>
              <a:bodyPr wrap="square" rtlCol="0">
                <a:spAutoFit/>
              </a:bodyPr>
              <a:lstStyle/>
              <a:p>
                <a:r>
                  <a:rPr lang="en-US" sz="2400" dirty="0"/>
                  <a:t>Clustering 1</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37156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9" y="175081"/>
            <a:ext cx="10362867" cy="1193114"/>
          </a:xfrm>
        </p:spPr>
        <p:txBody>
          <a:bodyPr/>
          <a:lstStyle/>
          <a:p>
            <a:r>
              <a:rPr lang="en-US" sz="4800" dirty="0"/>
              <a:t>Consensus Clustering</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4" name="Group 153">
            <a:extLst>
              <a:ext uri="{FF2B5EF4-FFF2-40B4-BE49-F238E27FC236}">
                <a16:creationId xmlns:a16="http://schemas.microsoft.com/office/drawing/2014/main" id="{AB148DBD-A931-FD4B-A0B1-A0F22189180D}"/>
              </a:ext>
            </a:extLst>
          </p:cNvPr>
          <p:cNvGrpSpPr/>
          <p:nvPr/>
        </p:nvGrpSpPr>
        <p:grpSpPr>
          <a:xfrm>
            <a:off x="3323034" y="896484"/>
            <a:ext cx="2590279" cy="2968726"/>
            <a:chOff x="3651990" y="896484"/>
            <a:chExt cx="2570867" cy="3152918"/>
          </a:xfrm>
        </p:grpSpPr>
        <p:pic>
          <p:nvPicPr>
            <p:cNvPr id="114" name="Picture Placeholder 13" descr="Map&#10;&#10;Description automatically generated">
              <a:extLst>
                <a:ext uri="{FF2B5EF4-FFF2-40B4-BE49-F238E27FC236}">
                  <a16:creationId xmlns:a16="http://schemas.microsoft.com/office/drawing/2014/main" id="{397FAB68-3801-B747-A79F-ED1EBA15BFF6}"/>
                </a:ext>
              </a:extLst>
            </p:cNvPr>
            <p:cNvPicPr>
              <a:picLocks noChangeAspect="1"/>
            </p:cNvPicPr>
            <p:nvPr/>
          </p:nvPicPr>
          <p:blipFill>
            <a:blip r:embed="rId4"/>
            <a:srcRect l="3408" r="3408"/>
            <a:stretch>
              <a:fillRect/>
            </a:stretch>
          </p:blipFill>
          <p:spPr>
            <a:xfrm>
              <a:off x="3688627" y="1358149"/>
              <a:ext cx="2534230" cy="2691253"/>
            </a:xfrm>
            <a:prstGeom prst="rect">
              <a:avLst/>
            </a:prstGeom>
            <a:ln w="50800">
              <a:solidFill>
                <a:srgbClr val="FF0000"/>
              </a:solidFill>
            </a:ln>
          </p:spPr>
        </p:pic>
        <p:sp>
          <p:nvSpPr>
            <p:cNvPr id="115" name="Oval 114">
              <a:extLst>
                <a:ext uri="{FF2B5EF4-FFF2-40B4-BE49-F238E27FC236}">
                  <a16:creationId xmlns:a16="http://schemas.microsoft.com/office/drawing/2014/main" id="{3DB52F8E-9342-7748-BEF4-E4679166977C}"/>
                </a:ext>
              </a:extLst>
            </p:cNvPr>
            <p:cNvSpPr/>
            <p:nvPr/>
          </p:nvSpPr>
          <p:spPr>
            <a:xfrm>
              <a:off x="3651990" y="1890401"/>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9DC1046-3DB1-C34A-8585-986D6EDB2713}"/>
                </a:ext>
              </a:extLst>
            </p:cNvPr>
            <p:cNvSpPr/>
            <p:nvPr/>
          </p:nvSpPr>
          <p:spPr>
            <a:xfrm>
              <a:off x="5634556" y="1358149"/>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767A060-D6FF-A841-9ECB-3FE2067A029D}"/>
                </a:ext>
              </a:extLst>
            </p:cNvPr>
            <p:cNvSpPr/>
            <p:nvPr/>
          </p:nvSpPr>
          <p:spPr>
            <a:xfrm>
              <a:off x="3928795" y="2732346"/>
              <a:ext cx="1092739" cy="43432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48E4D22-1DBD-E14C-A58D-EA5C7356D7D9}"/>
                </a:ext>
              </a:extLst>
            </p:cNvPr>
            <p:cNvSpPr/>
            <p:nvPr/>
          </p:nvSpPr>
          <p:spPr>
            <a:xfrm>
              <a:off x="5306105" y="2126351"/>
              <a:ext cx="833156"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1153197-890E-8C47-AF74-207DD2046372}"/>
                </a:ext>
              </a:extLst>
            </p:cNvPr>
            <p:cNvSpPr/>
            <p:nvPr/>
          </p:nvSpPr>
          <p:spPr>
            <a:xfrm>
              <a:off x="5402567" y="2839180"/>
              <a:ext cx="736694" cy="111023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645EF30-48FE-0A45-BA12-85E0216B0AE0}"/>
                </a:ext>
              </a:extLst>
            </p:cNvPr>
            <p:cNvSpPr/>
            <p:nvPr/>
          </p:nvSpPr>
          <p:spPr>
            <a:xfrm>
              <a:off x="4541314" y="3336573"/>
              <a:ext cx="764790"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F44DD76-70F1-3645-A027-5A6C9F278C38}"/>
                </a:ext>
              </a:extLst>
            </p:cNvPr>
            <p:cNvSpPr txBox="1"/>
            <p:nvPr/>
          </p:nvSpPr>
          <p:spPr>
            <a:xfrm>
              <a:off x="3690323" y="896484"/>
              <a:ext cx="1692395" cy="461665"/>
            </a:xfrm>
            <a:prstGeom prst="rect">
              <a:avLst/>
            </a:prstGeom>
            <a:noFill/>
          </p:spPr>
          <p:txBody>
            <a:bodyPr wrap="square" rtlCol="0">
              <a:spAutoFit/>
            </a:bodyPr>
            <a:lstStyle/>
            <a:p>
              <a:r>
                <a:rPr lang="en-US" sz="2400" dirty="0"/>
                <a:t>Clustering 2</a:t>
              </a:r>
            </a:p>
          </p:txBody>
        </p:sp>
      </p:grpSp>
      <p:grpSp>
        <p:nvGrpSpPr>
          <p:cNvPr id="153" name="Group 152">
            <a:extLst>
              <a:ext uri="{FF2B5EF4-FFF2-40B4-BE49-F238E27FC236}">
                <a16:creationId xmlns:a16="http://schemas.microsoft.com/office/drawing/2014/main" id="{2322798A-0EB7-DC42-844D-A49EC5153808}"/>
              </a:ext>
            </a:extLst>
          </p:cNvPr>
          <p:cNvGrpSpPr/>
          <p:nvPr/>
        </p:nvGrpSpPr>
        <p:grpSpPr>
          <a:xfrm>
            <a:off x="358071" y="89648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61665"/>
              </a:xfrm>
              <a:prstGeom prst="rect">
                <a:avLst/>
              </a:prstGeom>
              <a:noFill/>
            </p:spPr>
            <p:txBody>
              <a:bodyPr wrap="square" rtlCol="0">
                <a:spAutoFit/>
              </a:bodyPr>
              <a:lstStyle/>
              <a:p>
                <a:r>
                  <a:rPr lang="en-US" sz="2400" dirty="0"/>
                  <a:t>Clustering 1</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23437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9" y="175081"/>
            <a:ext cx="10362867" cy="1193114"/>
          </a:xfrm>
        </p:spPr>
        <p:txBody>
          <a:bodyPr/>
          <a:lstStyle/>
          <a:p>
            <a:r>
              <a:rPr lang="en-US" sz="4800" dirty="0"/>
              <a:t>Consensus Clustering</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4" name="Group 153">
            <a:extLst>
              <a:ext uri="{FF2B5EF4-FFF2-40B4-BE49-F238E27FC236}">
                <a16:creationId xmlns:a16="http://schemas.microsoft.com/office/drawing/2014/main" id="{AB148DBD-A931-FD4B-A0B1-A0F22189180D}"/>
              </a:ext>
            </a:extLst>
          </p:cNvPr>
          <p:cNvGrpSpPr/>
          <p:nvPr/>
        </p:nvGrpSpPr>
        <p:grpSpPr>
          <a:xfrm>
            <a:off x="3323034" y="896484"/>
            <a:ext cx="2590279" cy="2968726"/>
            <a:chOff x="3651990" y="896484"/>
            <a:chExt cx="2570867" cy="3152918"/>
          </a:xfrm>
        </p:grpSpPr>
        <p:pic>
          <p:nvPicPr>
            <p:cNvPr id="114" name="Picture Placeholder 13" descr="Map&#10;&#10;Description automatically generated">
              <a:extLst>
                <a:ext uri="{FF2B5EF4-FFF2-40B4-BE49-F238E27FC236}">
                  <a16:creationId xmlns:a16="http://schemas.microsoft.com/office/drawing/2014/main" id="{397FAB68-3801-B747-A79F-ED1EBA15BFF6}"/>
                </a:ext>
              </a:extLst>
            </p:cNvPr>
            <p:cNvPicPr>
              <a:picLocks noChangeAspect="1"/>
            </p:cNvPicPr>
            <p:nvPr/>
          </p:nvPicPr>
          <p:blipFill>
            <a:blip r:embed="rId4"/>
            <a:srcRect l="3408" r="3408"/>
            <a:stretch>
              <a:fillRect/>
            </a:stretch>
          </p:blipFill>
          <p:spPr>
            <a:xfrm>
              <a:off x="3688627" y="1358149"/>
              <a:ext cx="2534230" cy="2691253"/>
            </a:xfrm>
            <a:prstGeom prst="rect">
              <a:avLst/>
            </a:prstGeom>
            <a:ln w="50800">
              <a:solidFill>
                <a:srgbClr val="FF0000"/>
              </a:solidFill>
            </a:ln>
          </p:spPr>
        </p:pic>
        <p:sp>
          <p:nvSpPr>
            <p:cNvPr id="115" name="Oval 114">
              <a:extLst>
                <a:ext uri="{FF2B5EF4-FFF2-40B4-BE49-F238E27FC236}">
                  <a16:creationId xmlns:a16="http://schemas.microsoft.com/office/drawing/2014/main" id="{3DB52F8E-9342-7748-BEF4-E4679166977C}"/>
                </a:ext>
              </a:extLst>
            </p:cNvPr>
            <p:cNvSpPr/>
            <p:nvPr/>
          </p:nvSpPr>
          <p:spPr>
            <a:xfrm>
              <a:off x="3651990" y="1890401"/>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9DC1046-3DB1-C34A-8585-986D6EDB2713}"/>
                </a:ext>
              </a:extLst>
            </p:cNvPr>
            <p:cNvSpPr/>
            <p:nvPr/>
          </p:nvSpPr>
          <p:spPr>
            <a:xfrm>
              <a:off x="5634556" y="1358149"/>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767A060-D6FF-A841-9ECB-3FE2067A029D}"/>
                </a:ext>
              </a:extLst>
            </p:cNvPr>
            <p:cNvSpPr/>
            <p:nvPr/>
          </p:nvSpPr>
          <p:spPr>
            <a:xfrm>
              <a:off x="3928795" y="2732346"/>
              <a:ext cx="1092739" cy="43432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48E4D22-1DBD-E14C-A58D-EA5C7356D7D9}"/>
                </a:ext>
              </a:extLst>
            </p:cNvPr>
            <p:cNvSpPr/>
            <p:nvPr/>
          </p:nvSpPr>
          <p:spPr>
            <a:xfrm>
              <a:off x="5306105" y="2126351"/>
              <a:ext cx="833156"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1153197-890E-8C47-AF74-207DD2046372}"/>
                </a:ext>
              </a:extLst>
            </p:cNvPr>
            <p:cNvSpPr/>
            <p:nvPr/>
          </p:nvSpPr>
          <p:spPr>
            <a:xfrm>
              <a:off x="5402567" y="2839180"/>
              <a:ext cx="736694" cy="111023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645EF30-48FE-0A45-BA12-85E0216B0AE0}"/>
                </a:ext>
              </a:extLst>
            </p:cNvPr>
            <p:cNvSpPr/>
            <p:nvPr/>
          </p:nvSpPr>
          <p:spPr>
            <a:xfrm>
              <a:off x="4541314" y="3336573"/>
              <a:ext cx="764790"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F44DD76-70F1-3645-A027-5A6C9F278C38}"/>
                </a:ext>
              </a:extLst>
            </p:cNvPr>
            <p:cNvSpPr txBox="1"/>
            <p:nvPr/>
          </p:nvSpPr>
          <p:spPr>
            <a:xfrm>
              <a:off x="3690323" y="896484"/>
              <a:ext cx="1692395" cy="461665"/>
            </a:xfrm>
            <a:prstGeom prst="rect">
              <a:avLst/>
            </a:prstGeom>
            <a:noFill/>
          </p:spPr>
          <p:txBody>
            <a:bodyPr wrap="square" rtlCol="0">
              <a:spAutoFit/>
            </a:bodyPr>
            <a:lstStyle/>
            <a:p>
              <a:r>
                <a:rPr lang="en-US" sz="2400" dirty="0"/>
                <a:t>Clustering 2</a:t>
              </a:r>
            </a:p>
          </p:txBody>
        </p:sp>
      </p:grpSp>
      <p:grpSp>
        <p:nvGrpSpPr>
          <p:cNvPr id="153" name="Group 152">
            <a:extLst>
              <a:ext uri="{FF2B5EF4-FFF2-40B4-BE49-F238E27FC236}">
                <a16:creationId xmlns:a16="http://schemas.microsoft.com/office/drawing/2014/main" id="{2322798A-0EB7-DC42-844D-A49EC5153808}"/>
              </a:ext>
            </a:extLst>
          </p:cNvPr>
          <p:cNvGrpSpPr/>
          <p:nvPr/>
        </p:nvGrpSpPr>
        <p:grpSpPr>
          <a:xfrm>
            <a:off x="358071" y="89648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61665"/>
              </a:xfrm>
              <a:prstGeom prst="rect">
                <a:avLst/>
              </a:prstGeom>
              <a:noFill/>
            </p:spPr>
            <p:txBody>
              <a:bodyPr wrap="square" rtlCol="0">
                <a:spAutoFit/>
              </a:bodyPr>
              <a:lstStyle/>
              <a:p>
                <a:r>
                  <a:rPr lang="en-US" sz="2400" dirty="0"/>
                  <a:t>Clustering 1</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F700EED2-15B1-5A4A-8C29-409A3B95F461}"/>
              </a:ext>
            </a:extLst>
          </p:cNvPr>
          <p:cNvGrpSpPr/>
          <p:nvPr/>
        </p:nvGrpSpPr>
        <p:grpSpPr>
          <a:xfrm>
            <a:off x="1875665" y="4146811"/>
            <a:ext cx="4380311" cy="2633535"/>
            <a:chOff x="8984469" y="1368195"/>
            <a:chExt cx="4378156" cy="2691253"/>
          </a:xfrm>
        </p:grpSpPr>
        <p:pic>
          <p:nvPicPr>
            <p:cNvPr id="125" name="Picture Placeholder 13" descr="Map&#10;&#10;Description automatically generated">
              <a:extLst>
                <a:ext uri="{FF2B5EF4-FFF2-40B4-BE49-F238E27FC236}">
                  <a16:creationId xmlns:a16="http://schemas.microsoft.com/office/drawing/2014/main" id="{85C23D85-D4A4-034E-BC0A-CEF770F090FF}"/>
                </a:ext>
              </a:extLst>
            </p:cNvPr>
            <p:cNvPicPr>
              <a:picLocks noChangeAspect="1"/>
            </p:cNvPicPr>
            <p:nvPr/>
          </p:nvPicPr>
          <p:blipFill>
            <a:blip r:embed="rId4"/>
            <a:srcRect l="3408" r="3408"/>
            <a:stretch>
              <a:fillRect/>
            </a:stretch>
          </p:blipFill>
          <p:spPr>
            <a:xfrm>
              <a:off x="9021106" y="1368195"/>
              <a:ext cx="2534230" cy="2691253"/>
            </a:xfrm>
            <a:prstGeom prst="rect">
              <a:avLst/>
            </a:prstGeom>
            <a:ln w="50800">
              <a:solidFill>
                <a:srgbClr val="8337BE"/>
              </a:solidFill>
            </a:ln>
          </p:spPr>
        </p:pic>
        <p:sp>
          <p:nvSpPr>
            <p:cNvPr id="126" name="Oval 125">
              <a:extLst>
                <a:ext uri="{FF2B5EF4-FFF2-40B4-BE49-F238E27FC236}">
                  <a16:creationId xmlns:a16="http://schemas.microsoft.com/office/drawing/2014/main" id="{C513C6F3-3BC8-AD4A-8AA7-E7999A1E765A}"/>
                </a:ext>
              </a:extLst>
            </p:cNvPr>
            <p:cNvSpPr/>
            <p:nvPr/>
          </p:nvSpPr>
          <p:spPr>
            <a:xfrm>
              <a:off x="8984469" y="1900447"/>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61896C0-7481-DF46-8264-BD573D5B4644}"/>
                </a:ext>
              </a:extLst>
            </p:cNvPr>
            <p:cNvSpPr/>
            <p:nvPr/>
          </p:nvSpPr>
          <p:spPr>
            <a:xfrm>
              <a:off x="10967035" y="1368195"/>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7BFE8CE-C7EA-5A47-A7BB-8BFE804FCFCE}"/>
                </a:ext>
              </a:extLst>
            </p:cNvPr>
            <p:cNvSpPr/>
            <p:nvPr/>
          </p:nvSpPr>
          <p:spPr>
            <a:xfrm>
              <a:off x="9325722" y="277987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B07F121-6FE5-524E-85A8-CC1624D3901E}"/>
                </a:ext>
              </a:extLst>
            </p:cNvPr>
            <p:cNvSpPr/>
            <p:nvPr/>
          </p:nvSpPr>
          <p:spPr>
            <a:xfrm>
              <a:off x="10638583" y="2316674"/>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AB29925-06FA-CF49-A544-403B4B6A544E}"/>
                </a:ext>
              </a:extLst>
            </p:cNvPr>
            <p:cNvSpPr/>
            <p:nvPr/>
          </p:nvSpPr>
          <p:spPr>
            <a:xfrm>
              <a:off x="11133726" y="2197823"/>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FC76DE3-708D-9B45-9651-7624F40488DA}"/>
                </a:ext>
              </a:extLst>
            </p:cNvPr>
            <p:cNvSpPr/>
            <p:nvPr/>
          </p:nvSpPr>
          <p:spPr>
            <a:xfrm>
              <a:off x="10827402" y="2808598"/>
              <a:ext cx="727934" cy="696538"/>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35BB73F-1739-E543-9C2C-3429720A7203}"/>
                </a:ext>
              </a:extLst>
            </p:cNvPr>
            <p:cNvSpPr/>
            <p:nvPr/>
          </p:nvSpPr>
          <p:spPr>
            <a:xfrm>
              <a:off x="10939837" y="368799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7E48B45-9449-974D-9BF5-E480537B512D}"/>
                </a:ext>
              </a:extLst>
            </p:cNvPr>
            <p:cNvSpPr txBox="1"/>
            <p:nvPr/>
          </p:nvSpPr>
          <p:spPr>
            <a:xfrm>
              <a:off x="11670230" y="3545315"/>
              <a:ext cx="1692395" cy="471783"/>
            </a:xfrm>
            <a:prstGeom prst="rect">
              <a:avLst/>
            </a:prstGeom>
            <a:noFill/>
          </p:spPr>
          <p:txBody>
            <a:bodyPr wrap="square" rtlCol="0">
              <a:spAutoFit/>
            </a:bodyPr>
            <a:lstStyle/>
            <a:p>
              <a:r>
                <a:rPr lang="en-US" sz="2400" dirty="0"/>
                <a:t>Clustering i</a:t>
              </a:r>
            </a:p>
          </p:txBody>
        </p:sp>
        <p:sp>
          <p:nvSpPr>
            <p:cNvPr id="136" name="Oval 135">
              <a:extLst>
                <a:ext uri="{FF2B5EF4-FFF2-40B4-BE49-F238E27FC236}">
                  <a16:creationId xmlns:a16="http://schemas.microsoft.com/office/drawing/2014/main" id="{76FECD92-71F7-CE41-8550-A649BDE39E4F}"/>
                </a:ext>
              </a:extLst>
            </p:cNvPr>
            <p:cNvSpPr/>
            <p:nvPr/>
          </p:nvSpPr>
          <p:spPr>
            <a:xfrm>
              <a:off x="9930204" y="340649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DEC8B56-BCBC-B348-8BE8-4AFE1EBC4156}"/>
                </a:ext>
              </a:extLst>
            </p:cNvPr>
            <p:cNvSpPr/>
            <p:nvPr/>
          </p:nvSpPr>
          <p:spPr>
            <a:xfrm>
              <a:off x="10303472" y="340649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49DB017-CDAD-A04F-A720-EE3F787C6AAC}"/>
                </a:ext>
              </a:extLst>
            </p:cNvPr>
            <p:cNvSpPr/>
            <p:nvPr/>
          </p:nvSpPr>
          <p:spPr>
            <a:xfrm>
              <a:off x="10138833" y="362212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2880620-AB5F-0A4B-A1E7-D0201532F2EE}"/>
                </a:ext>
              </a:extLst>
            </p:cNvPr>
            <p:cNvSpPr/>
            <p:nvPr/>
          </p:nvSpPr>
          <p:spPr>
            <a:xfrm>
              <a:off x="9879389" y="277987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56B5D5C-BE70-2C4F-ABF7-CF3B3B751F44}"/>
                </a:ext>
              </a:extLst>
            </p:cNvPr>
            <p:cNvSpPr/>
            <p:nvPr/>
          </p:nvSpPr>
          <p:spPr>
            <a:xfrm>
              <a:off x="10076590" y="287419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25980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9" y="175081"/>
            <a:ext cx="10362867" cy="1193114"/>
          </a:xfrm>
        </p:spPr>
        <p:txBody>
          <a:bodyPr/>
          <a:lstStyle/>
          <a:p>
            <a:r>
              <a:rPr lang="en-US" sz="4800" dirty="0"/>
              <a:t>Consensus Clustering</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4" name="Group 153">
            <a:extLst>
              <a:ext uri="{FF2B5EF4-FFF2-40B4-BE49-F238E27FC236}">
                <a16:creationId xmlns:a16="http://schemas.microsoft.com/office/drawing/2014/main" id="{AB148DBD-A931-FD4B-A0B1-A0F22189180D}"/>
              </a:ext>
            </a:extLst>
          </p:cNvPr>
          <p:cNvGrpSpPr/>
          <p:nvPr/>
        </p:nvGrpSpPr>
        <p:grpSpPr>
          <a:xfrm>
            <a:off x="3323034" y="896484"/>
            <a:ext cx="2590279" cy="2968726"/>
            <a:chOff x="3651990" y="896484"/>
            <a:chExt cx="2570867" cy="3152918"/>
          </a:xfrm>
        </p:grpSpPr>
        <p:pic>
          <p:nvPicPr>
            <p:cNvPr id="114" name="Picture Placeholder 13" descr="Map&#10;&#10;Description automatically generated">
              <a:extLst>
                <a:ext uri="{FF2B5EF4-FFF2-40B4-BE49-F238E27FC236}">
                  <a16:creationId xmlns:a16="http://schemas.microsoft.com/office/drawing/2014/main" id="{397FAB68-3801-B747-A79F-ED1EBA15BFF6}"/>
                </a:ext>
              </a:extLst>
            </p:cNvPr>
            <p:cNvPicPr>
              <a:picLocks noChangeAspect="1"/>
            </p:cNvPicPr>
            <p:nvPr/>
          </p:nvPicPr>
          <p:blipFill>
            <a:blip r:embed="rId4"/>
            <a:srcRect l="3408" r="3408"/>
            <a:stretch>
              <a:fillRect/>
            </a:stretch>
          </p:blipFill>
          <p:spPr>
            <a:xfrm>
              <a:off x="3688627" y="1358149"/>
              <a:ext cx="2534230" cy="2691253"/>
            </a:xfrm>
            <a:prstGeom prst="rect">
              <a:avLst/>
            </a:prstGeom>
            <a:ln w="50800">
              <a:solidFill>
                <a:srgbClr val="FF0000"/>
              </a:solidFill>
            </a:ln>
          </p:spPr>
        </p:pic>
        <p:sp>
          <p:nvSpPr>
            <p:cNvPr id="115" name="Oval 114">
              <a:extLst>
                <a:ext uri="{FF2B5EF4-FFF2-40B4-BE49-F238E27FC236}">
                  <a16:creationId xmlns:a16="http://schemas.microsoft.com/office/drawing/2014/main" id="{3DB52F8E-9342-7748-BEF4-E4679166977C}"/>
                </a:ext>
              </a:extLst>
            </p:cNvPr>
            <p:cNvSpPr/>
            <p:nvPr/>
          </p:nvSpPr>
          <p:spPr>
            <a:xfrm>
              <a:off x="3651990" y="1890401"/>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9DC1046-3DB1-C34A-8585-986D6EDB2713}"/>
                </a:ext>
              </a:extLst>
            </p:cNvPr>
            <p:cNvSpPr/>
            <p:nvPr/>
          </p:nvSpPr>
          <p:spPr>
            <a:xfrm>
              <a:off x="5634556" y="1358149"/>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767A060-D6FF-A841-9ECB-3FE2067A029D}"/>
                </a:ext>
              </a:extLst>
            </p:cNvPr>
            <p:cNvSpPr/>
            <p:nvPr/>
          </p:nvSpPr>
          <p:spPr>
            <a:xfrm>
              <a:off x="3928795" y="2732346"/>
              <a:ext cx="1092739" cy="43432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48E4D22-1DBD-E14C-A58D-EA5C7356D7D9}"/>
                </a:ext>
              </a:extLst>
            </p:cNvPr>
            <p:cNvSpPr/>
            <p:nvPr/>
          </p:nvSpPr>
          <p:spPr>
            <a:xfrm>
              <a:off x="5306105" y="2126351"/>
              <a:ext cx="833156"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1153197-890E-8C47-AF74-207DD2046372}"/>
                </a:ext>
              </a:extLst>
            </p:cNvPr>
            <p:cNvSpPr/>
            <p:nvPr/>
          </p:nvSpPr>
          <p:spPr>
            <a:xfrm>
              <a:off x="5402567" y="2839180"/>
              <a:ext cx="736694" cy="111023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645EF30-48FE-0A45-BA12-85E0216B0AE0}"/>
                </a:ext>
              </a:extLst>
            </p:cNvPr>
            <p:cNvSpPr/>
            <p:nvPr/>
          </p:nvSpPr>
          <p:spPr>
            <a:xfrm>
              <a:off x="4541314" y="3336573"/>
              <a:ext cx="764790"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F44DD76-70F1-3645-A027-5A6C9F278C38}"/>
                </a:ext>
              </a:extLst>
            </p:cNvPr>
            <p:cNvSpPr txBox="1"/>
            <p:nvPr/>
          </p:nvSpPr>
          <p:spPr>
            <a:xfrm>
              <a:off x="3690323" y="896484"/>
              <a:ext cx="1692395" cy="461665"/>
            </a:xfrm>
            <a:prstGeom prst="rect">
              <a:avLst/>
            </a:prstGeom>
            <a:noFill/>
          </p:spPr>
          <p:txBody>
            <a:bodyPr wrap="square" rtlCol="0">
              <a:spAutoFit/>
            </a:bodyPr>
            <a:lstStyle/>
            <a:p>
              <a:r>
                <a:rPr lang="en-US" sz="2400" dirty="0"/>
                <a:t>Clustering 2</a:t>
              </a:r>
            </a:p>
          </p:txBody>
        </p:sp>
      </p:grpSp>
      <p:grpSp>
        <p:nvGrpSpPr>
          <p:cNvPr id="153" name="Group 152">
            <a:extLst>
              <a:ext uri="{FF2B5EF4-FFF2-40B4-BE49-F238E27FC236}">
                <a16:creationId xmlns:a16="http://schemas.microsoft.com/office/drawing/2014/main" id="{2322798A-0EB7-DC42-844D-A49EC5153808}"/>
              </a:ext>
            </a:extLst>
          </p:cNvPr>
          <p:cNvGrpSpPr/>
          <p:nvPr/>
        </p:nvGrpSpPr>
        <p:grpSpPr>
          <a:xfrm>
            <a:off x="358071" y="89648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61665"/>
              </a:xfrm>
              <a:prstGeom prst="rect">
                <a:avLst/>
              </a:prstGeom>
              <a:noFill/>
            </p:spPr>
            <p:txBody>
              <a:bodyPr wrap="square" rtlCol="0">
                <a:spAutoFit/>
              </a:bodyPr>
              <a:lstStyle/>
              <a:p>
                <a:r>
                  <a:rPr lang="en-US" sz="2400" dirty="0"/>
                  <a:t>Clustering 1</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F700EED2-15B1-5A4A-8C29-409A3B95F461}"/>
              </a:ext>
            </a:extLst>
          </p:cNvPr>
          <p:cNvGrpSpPr/>
          <p:nvPr/>
        </p:nvGrpSpPr>
        <p:grpSpPr>
          <a:xfrm>
            <a:off x="1875665" y="4146811"/>
            <a:ext cx="4380311" cy="2633535"/>
            <a:chOff x="8984469" y="1368195"/>
            <a:chExt cx="4378156" cy="2691253"/>
          </a:xfrm>
        </p:grpSpPr>
        <p:pic>
          <p:nvPicPr>
            <p:cNvPr id="125" name="Picture Placeholder 13" descr="Map&#10;&#10;Description automatically generated">
              <a:extLst>
                <a:ext uri="{FF2B5EF4-FFF2-40B4-BE49-F238E27FC236}">
                  <a16:creationId xmlns:a16="http://schemas.microsoft.com/office/drawing/2014/main" id="{85C23D85-D4A4-034E-BC0A-CEF770F090FF}"/>
                </a:ext>
              </a:extLst>
            </p:cNvPr>
            <p:cNvPicPr>
              <a:picLocks noChangeAspect="1"/>
            </p:cNvPicPr>
            <p:nvPr/>
          </p:nvPicPr>
          <p:blipFill>
            <a:blip r:embed="rId4"/>
            <a:srcRect l="3408" r="3408"/>
            <a:stretch>
              <a:fillRect/>
            </a:stretch>
          </p:blipFill>
          <p:spPr>
            <a:xfrm>
              <a:off x="9021106" y="1368195"/>
              <a:ext cx="2534230" cy="2691253"/>
            </a:xfrm>
            <a:prstGeom prst="rect">
              <a:avLst/>
            </a:prstGeom>
            <a:ln w="50800">
              <a:solidFill>
                <a:srgbClr val="8337BE"/>
              </a:solidFill>
            </a:ln>
          </p:spPr>
        </p:pic>
        <p:sp>
          <p:nvSpPr>
            <p:cNvPr id="126" name="Oval 125">
              <a:extLst>
                <a:ext uri="{FF2B5EF4-FFF2-40B4-BE49-F238E27FC236}">
                  <a16:creationId xmlns:a16="http://schemas.microsoft.com/office/drawing/2014/main" id="{C513C6F3-3BC8-AD4A-8AA7-E7999A1E765A}"/>
                </a:ext>
              </a:extLst>
            </p:cNvPr>
            <p:cNvSpPr/>
            <p:nvPr/>
          </p:nvSpPr>
          <p:spPr>
            <a:xfrm>
              <a:off x="8984469" y="1900447"/>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61896C0-7481-DF46-8264-BD573D5B4644}"/>
                </a:ext>
              </a:extLst>
            </p:cNvPr>
            <p:cNvSpPr/>
            <p:nvPr/>
          </p:nvSpPr>
          <p:spPr>
            <a:xfrm>
              <a:off x="10967035" y="1368195"/>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7BFE8CE-C7EA-5A47-A7BB-8BFE804FCFCE}"/>
                </a:ext>
              </a:extLst>
            </p:cNvPr>
            <p:cNvSpPr/>
            <p:nvPr/>
          </p:nvSpPr>
          <p:spPr>
            <a:xfrm>
              <a:off x="9325722" y="277987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B07F121-6FE5-524E-85A8-CC1624D3901E}"/>
                </a:ext>
              </a:extLst>
            </p:cNvPr>
            <p:cNvSpPr/>
            <p:nvPr/>
          </p:nvSpPr>
          <p:spPr>
            <a:xfrm>
              <a:off x="10638583" y="2316674"/>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AB29925-06FA-CF49-A544-403B4B6A544E}"/>
                </a:ext>
              </a:extLst>
            </p:cNvPr>
            <p:cNvSpPr/>
            <p:nvPr/>
          </p:nvSpPr>
          <p:spPr>
            <a:xfrm>
              <a:off x="11133726" y="2197823"/>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FC76DE3-708D-9B45-9651-7624F40488DA}"/>
                </a:ext>
              </a:extLst>
            </p:cNvPr>
            <p:cNvSpPr/>
            <p:nvPr/>
          </p:nvSpPr>
          <p:spPr>
            <a:xfrm>
              <a:off x="10827402" y="2808598"/>
              <a:ext cx="727934" cy="696538"/>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35BB73F-1739-E543-9C2C-3429720A7203}"/>
                </a:ext>
              </a:extLst>
            </p:cNvPr>
            <p:cNvSpPr/>
            <p:nvPr/>
          </p:nvSpPr>
          <p:spPr>
            <a:xfrm>
              <a:off x="10939837" y="368799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7E48B45-9449-974D-9BF5-E480537B512D}"/>
                </a:ext>
              </a:extLst>
            </p:cNvPr>
            <p:cNvSpPr txBox="1"/>
            <p:nvPr/>
          </p:nvSpPr>
          <p:spPr>
            <a:xfrm>
              <a:off x="11670230" y="3545315"/>
              <a:ext cx="1692395" cy="471783"/>
            </a:xfrm>
            <a:prstGeom prst="rect">
              <a:avLst/>
            </a:prstGeom>
            <a:noFill/>
          </p:spPr>
          <p:txBody>
            <a:bodyPr wrap="square" rtlCol="0">
              <a:spAutoFit/>
            </a:bodyPr>
            <a:lstStyle/>
            <a:p>
              <a:r>
                <a:rPr lang="en-US" sz="2400" dirty="0"/>
                <a:t>Clustering i</a:t>
              </a:r>
            </a:p>
          </p:txBody>
        </p:sp>
        <p:sp>
          <p:nvSpPr>
            <p:cNvPr id="136" name="Oval 135">
              <a:extLst>
                <a:ext uri="{FF2B5EF4-FFF2-40B4-BE49-F238E27FC236}">
                  <a16:creationId xmlns:a16="http://schemas.microsoft.com/office/drawing/2014/main" id="{76FECD92-71F7-CE41-8550-A649BDE39E4F}"/>
                </a:ext>
              </a:extLst>
            </p:cNvPr>
            <p:cNvSpPr/>
            <p:nvPr/>
          </p:nvSpPr>
          <p:spPr>
            <a:xfrm>
              <a:off x="9930204" y="340649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DEC8B56-BCBC-B348-8BE8-4AFE1EBC4156}"/>
                </a:ext>
              </a:extLst>
            </p:cNvPr>
            <p:cNvSpPr/>
            <p:nvPr/>
          </p:nvSpPr>
          <p:spPr>
            <a:xfrm>
              <a:off x="10303472" y="340649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49DB017-CDAD-A04F-A720-EE3F787C6AAC}"/>
                </a:ext>
              </a:extLst>
            </p:cNvPr>
            <p:cNvSpPr/>
            <p:nvPr/>
          </p:nvSpPr>
          <p:spPr>
            <a:xfrm>
              <a:off x="10138833" y="362212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2880620-AB5F-0A4B-A1E7-D0201532F2EE}"/>
                </a:ext>
              </a:extLst>
            </p:cNvPr>
            <p:cNvSpPr/>
            <p:nvPr/>
          </p:nvSpPr>
          <p:spPr>
            <a:xfrm>
              <a:off x="9879389" y="277987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56B5D5C-BE70-2C4F-ABF7-CF3B3B751F44}"/>
                </a:ext>
              </a:extLst>
            </p:cNvPr>
            <p:cNvSpPr/>
            <p:nvPr/>
          </p:nvSpPr>
          <p:spPr>
            <a:xfrm>
              <a:off x="10076590" y="287419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ube 8">
            <a:extLst>
              <a:ext uri="{FF2B5EF4-FFF2-40B4-BE49-F238E27FC236}">
                <a16:creationId xmlns:a16="http://schemas.microsoft.com/office/drawing/2014/main" id="{1198508F-6817-464D-9D52-33E763D9D5CF}"/>
              </a:ext>
            </a:extLst>
          </p:cNvPr>
          <p:cNvSpPr/>
          <p:nvPr/>
        </p:nvSpPr>
        <p:spPr>
          <a:xfrm>
            <a:off x="2662400" y="3543711"/>
            <a:ext cx="951611" cy="868740"/>
          </a:xfrm>
          <a:prstGeom prst="cube">
            <a:avLst/>
          </a:prstGeom>
          <a:solidFill>
            <a:schemeClr val="tx1"/>
          </a:solidFill>
          <a:ln>
            <a:solidFill>
              <a:srgbClr val="43E5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0D8A8F60-CD4C-0A4A-8D02-E787E563EB29}"/>
              </a:ext>
            </a:extLst>
          </p:cNvPr>
          <p:cNvSpPr/>
          <p:nvPr/>
        </p:nvSpPr>
        <p:spPr>
          <a:xfrm rot="2626464">
            <a:off x="3364059" y="3130182"/>
            <a:ext cx="634531" cy="802778"/>
          </a:xfrm>
          <a:prstGeom prst="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Down Arrow 65">
            <a:extLst>
              <a:ext uri="{FF2B5EF4-FFF2-40B4-BE49-F238E27FC236}">
                <a16:creationId xmlns:a16="http://schemas.microsoft.com/office/drawing/2014/main" id="{35E6A0A4-D95B-1740-969C-29DA416148F1}"/>
              </a:ext>
            </a:extLst>
          </p:cNvPr>
          <p:cNvSpPr/>
          <p:nvPr/>
        </p:nvSpPr>
        <p:spPr>
          <a:xfrm rot="19065861">
            <a:off x="2214706" y="3123178"/>
            <a:ext cx="634531" cy="796791"/>
          </a:xfrm>
          <a:prstGeom prst="down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Down Arrow 66">
            <a:extLst>
              <a:ext uri="{FF2B5EF4-FFF2-40B4-BE49-F238E27FC236}">
                <a16:creationId xmlns:a16="http://schemas.microsoft.com/office/drawing/2014/main" id="{73F329F7-9F7B-2F48-B2E4-400D7A13A881}"/>
              </a:ext>
            </a:extLst>
          </p:cNvPr>
          <p:cNvSpPr/>
          <p:nvPr/>
        </p:nvSpPr>
        <p:spPr>
          <a:xfrm rot="10800000">
            <a:off x="2756704" y="4158926"/>
            <a:ext cx="634531" cy="805792"/>
          </a:xfrm>
          <a:prstGeom prst="downArrow">
            <a:avLst/>
          </a:prstGeom>
          <a:solidFill>
            <a:srgbClr val="8337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2702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9" y="175081"/>
            <a:ext cx="10362867" cy="1193114"/>
          </a:xfrm>
        </p:spPr>
        <p:txBody>
          <a:bodyPr/>
          <a:lstStyle/>
          <a:p>
            <a:r>
              <a:rPr lang="en-US" sz="4800" dirty="0"/>
              <a:t>Consensus Clustering</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4" name="Group 153">
            <a:extLst>
              <a:ext uri="{FF2B5EF4-FFF2-40B4-BE49-F238E27FC236}">
                <a16:creationId xmlns:a16="http://schemas.microsoft.com/office/drawing/2014/main" id="{AB148DBD-A931-FD4B-A0B1-A0F22189180D}"/>
              </a:ext>
            </a:extLst>
          </p:cNvPr>
          <p:cNvGrpSpPr/>
          <p:nvPr/>
        </p:nvGrpSpPr>
        <p:grpSpPr>
          <a:xfrm>
            <a:off x="3323034" y="896484"/>
            <a:ext cx="2590279" cy="2968726"/>
            <a:chOff x="3651990" y="896484"/>
            <a:chExt cx="2570867" cy="3152918"/>
          </a:xfrm>
        </p:grpSpPr>
        <p:pic>
          <p:nvPicPr>
            <p:cNvPr id="114" name="Picture Placeholder 13" descr="Map&#10;&#10;Description automatically generated">
              <a:extLst>
                <a:ext uri="{FF2B5EF4-FFF2-40B4-BE49-F238E27FC236}">
                  <a16:creationId xmlns:a16="http://schemas.microsoft.com/office/drawing/2014/main" id="{397FAB68-3801-B747-A79F-ED1EBA15BFF6}"/>
                </a:ext>
              </a:extLst>
            </p:cNvPr>
            <p:cNvPicPr>
              <a:picLocks noChangeAspect="1"/>
            </p:cNvPicPr>
            <p:nvPr/>
          </p:nvPicPr>
          <p:blipFill>
            <a:blip r:embed="rId4"/>
            <a:srcRect l="3408" r="3408"/>
            <a:stretch>
              <a:fillRect/>
            </a:stretch>
          </p:blipFill>
          <p:spPr>
            <a:xfrm>
              <a:off x="3688627" y="1358149"/>
              <a:ext cx="2534230" cy="2691253"/>
            </a:xfrm>
            <a:prstGeom prst="rect">
              <a:avLst/>
            </a:prstGeom>
            <a:ln w="50800">
              <a:solidFill>
                <a:srgbClr val="FF0000"/>
              </a:solidFill>
            </a:ln>
          </p:spPr>
        </p:pic>
        <p:sp>
          <p:nvSpPr>
            <p:cNvPr id="115" name="Oval 114">
              <a:extLst>
                <a:ext uri="{FF2B5EF4-FFF2-40B4-BE49-F238E27FC236}">
                  <a16:creationId xmlns:a16="http://schemas.microsoft.com/office/drawing/2014/main" id="{3DB52F8E-9342-7748-BEF4-E4679166977C}"/>
                </a:ext>
              </a:extLst>
            </p:cNvPr>
            <p:cNvSpPr/>
            <p:nvPr/>
          </p:nvSpPr>
          <p:spPr>
            <a:xfrm>
              <a:off x="3651990" y="1890401"/>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9DC1046-3DB1-C34A-8585-986D6EDB2713}"/>
                </a:ext>
              </a:extLst>
            </p:cNvPr>
            <p:cNvSpPr/>
            <p:nvPr/>
          </p:nvSpPr>
          <p:spPr>
            <a:xfrm>
              <a:off x="5634556" y="1358149"/>
              <a:ext cx="276805" cy="271462"/>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767A060-D6FF-A841-9ECB-3FE2067A029D}"/>
                </a:ext>
              </a:extLst>
            </p:cNvPr>
            <p:cNvSpPr/>
            <p:nvPr/>
          </p:nvSpPr>
          <p:spPr>
            <a:xfrm>
              <a:off x="3928795" y="2732346"/>
              <a:ext cx="1092739" cy="434323"/>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48E4D22-1DBD-E14C-A58D-EA5C7356D7D9}"/>
                </a:ext>
              </a:extLst>
            </p:cNvPr>
            <p:cNvSpPr/>
            <p:nvPr/>
          </p:nvSpPr>
          <p:spPr>
            <a:xfrm>
              <a:off x="5306105" y="2126351"/>
              <a:ext cx="833156"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1153197-890E-8C47-AF74-207DD2046372}"/>
                </a:ext>
              </a:extLst>
            </p:cNvPr>
            <p:cNvSpPr/>
            <p:nvPr/>
          </p:nvSpPr>
          <p:spPr>
            <a:xfrm>
              <a:off x="5402567" y="2839180"/>
              <a:ext cx="736694" cy="111023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645EF30-48FE-0A45-BA12-85E0216B0AE0}"/>
                </a:ext>
              </a:extLst>
            </p:cNvPr>
            <p:cNvSpPr/>
            <p:nvPr/>
          </p:nvSpPr>
          <p:spPr>
            <a:xfrm>
              <a:off x="4541314" y="3336573"/>
              <a:ext cx="764790" cy="538384"/>
            </a:xfrm>
            <a:prstGeom prst="ellipse">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EF44DD76-70F1-3645-A027-5A6C9F278C38}"/>
                </a:ext>
              </a:extLst>
            </p:cNvPr>
            <p:cNvSpPr txBox="1"/>
            <p:nvPr/>
          </p:nvSpPr>
          <p:spPr>
            <a:xfrm>
              <a:off x="3690323" y="896484"/>
              <a:ext cx="1692395" cy="461665"/>
            </a:xfrm>
            <a:prstGeom prst="rect">
              <a:avLst/>
            </a:prstGeom>
            <a:noFill/>
          </p:spPr>
          <p:txBody>
            <a:bodyPr wrap="square" rtlCol="0">
              <a:spAutoFit/>
            </a:bodyPr>
            <a:lstStyle/>
            <a:p>
              <a:r>
                <a:rPr lang="en-US" sz="2400" dirty="0"/>
                <a:t>Clustering 2</a:t>
              </a:r>
            </a:p>
          </p:txBody>
        </p:sp>
      </p:grpSp>
      <p:grpSp>
        <p:nvGrpSpPr>
          <p:cNvPr id="153" name="Group 152">
            <a:extLst>
              <a:ext uri="{FF2B5EF4-FFF2-40B4-BE49-F238E27FC236}">
                <a16:creationId xmlns:a16="http://schemas.microsoft.com/office/drawing/2014/main" id="{2322798A-0EB7-DC42-844D-A49EC5153808}"/>
              </a:ext>
            </a:extLst>
          </p:cNvPr>
          <p:cNvGrpSpPr/>
          <p:nvPr/>
        </p:nvGrpSpPr>
        <p:grpSpPr>
          <a:xfrm>
            <a:off x="358071" y="89648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61665"/>
              </a:xfrm>
              <a:prstGeom prst="rect">
                <a:avLst/>
              </a:prstGeom>
              <a:noFill/>
            </p:spPr>
            <p:txBody>
              <a:bodyPr wrap="square" rtlCol="0">
                <a:spAutoFit/>
              </a:bodyPr>
              <a:lstStyle/>
              <a:p>
                <a:r>
                  <a:rPr lang="en-US" sz="2400" dirty="0"/>
                  <a:t>Clustering 1</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F700EED2-15B1-5A4A-8C29-409A3B95F461}"/>
              </a:ext>
            </a:extLst>
          </p:cNvPr>
          <p:cNvGrpSpPr/>
          <p:nvPr/>
        </p:nvGrpSpPr>
        <p:grpSpPr>
          <a:xfrm>
            <a:off x="1875665" y="4146811"/>
            <a:ext cx="4380311" cy="2633535"/>
            <a:chOff x="8984469" y="1368195"/>
            <a:chExt cx="4378156" cy="2691253"/>
          </a:xfrm>
        </p:grpSpPr>
        <p:pic>
          <p:nvPicPr>
            <p:cNvPr id="125" name="Picture Placeholder 13" descr="Map&#10;&#10;Description automatically generated">
              <a:extLst>
                <a:ext uri="{FF2B5EF4-FFF2-40B4-BE49-F238E27FC236}">
                  <a16:creationId xmlns:a16="http://schemas.microsoft.com/office/drawing/2014/main" id="{85C23D85-D4A4-034E-BC0A-CEF770F090FF}"/>
                </a:ext>
              </a:extLst>
            </p:cNvPr>
            <p:cNvPicPr>
              <a:picLocks noChangeAspect="1"/>
            </p:cNvPicPr>
            <p:nvPr/>
          </p:nvPicPr>
          <p:blipFill>
            <a:blip r:embed="rId4"/>
            <a:srcRect l="3408" r="3408"/>
            <a:stretch>
              <a:fillRect/>
            </a:stretch>
          </p:blipFill>
          <p:spPr>
            <a:xfrm>
              <a:off x="9021106" y="1368195"/>
              <a:ext cx="2534230" cy="2691253"/>
            </a:xfrm>
            <a:prstGeom prst="rect">
              <a:avLst/>
            </a:prstGeom>
            <a:ln w="50800">
              <a:solidFill>
                <a:srgbClr val="8337BE"/>
              </a:solidFill>
            </a:ln>
          </p:spPr>
        </p:pic>
        <p:sp>
          <p:nvSpPr>
            <p:cNvPr id="126" name="Oval 125">
              <a:extLst>
                <a:ext uri="{FF2B5EF4-FFF2-40B4-BE49-F238E27FC236}">
                  <a16:creationId xmlns:a16="http://schemas.microsoft.com/office/drawing/2014/main" id="{C513C6F3-3BC8-AD4A-8AA7-E7999A1E765A}"/>
                </a:ext>
              </a:extLst>
            </p:cNvPr>
            <p:cNvSpPr/>
            <p:nvPr/>
          </p:nvSpPr>
          <p:spPr>
            <a:xfrm>
              <a:off x="8984469" y="1900447"/>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61896C0-7481-DF46-8264-BD573D5B4644}"/>
                </a:ext>
              </a:extLst>
            </p:cNvPr>
            <p:cNvSpPr/>
            <p:nvPr/>
          </p:nvSpPr>
          <p:spPr>
            <a:xfrm>
              <a:off x="10967035" y="1368195"/>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7BFE8CE-C7EA-5A47-A7BB-8BFE804FCFCE}"/>
                </a:ext>
              </a:extLst>
            </p:cNvPr>
            <p:cNvSpPr/>
            <p:nvPr/>
          </p:nvSpPr>
          <p:spPr>
            <a:xfrm>
              <a:off x="9325722" y="277987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B07F121-6FE5-524E-85A8-CC1624D3901E}"/>
                </a:ext>
              </a:extLst>
            </p:cNvPr>
            <p:cNvSpPr/>
            <p:nvPr/>
          </p:nvSpPr>
          <p:spPr>
            <a:xfrm>
              <a:off x="10638583" y="2316674"/>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7AB29925-06FA-CF49-A544-403B4B6A544E}"/>
                </a:ext>
              </a:extLst>
            </p:cNvPr>
            <p:cNvSpPr/>
            <p:nvPr/>
          </p:nvSpPr>
          <p:spPr>
            <a:xfrm>
              <a:off x="11133726" y="2197823"/>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FC76DE3-708D-9B45-9651-7624F40488DA}"/>
                </a:ext>
              </a:extLst>
            </p:cNvPr>
            <p:cNvSpPr/>
            <p:nvPr/>
          </p:nvSpPr>
          <p:spPr>
            <a:xfrm>
              <a:off x="10827402" y="2808598"/>
              <a:ext cx="727934" cy="696538"/>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035BB73F-1739-E543-9C2C-3429720A7203}"/>
                </a:ext>
              </a:extLst>
            </p:cNvPr>
            <p:cNvSpPr/>
            <p:nvPr/>
          </p:nvSpPr>
          <p:spPr>
            <a:xfrm>
              <a:off x="10939837" y="368799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7E48B45-9449-974D-9BF5-E480537B512D}"/>
                </a:ext>
              </a:extLst>
            </p:cNvPr>
            <p:cNvSpPr txBox="1"/>
            <p:nvPr/>
          </p:nvSpPr>
          <p:spPr>
            <a:xfrm>
              <a:off x="11670230" y="3545315"/>
              <a:ext cx="1692395" cy="471783"/>
            </a:xfrm>
            <a:prstGeom prst="rect">
              <a:avLst/>
            </a:prstGeom>
            <a:noFill/>
          </p:spPr>
          <p:txBody>
            <a:bodyPr wrap="square" rtlCol="0">
              <a:spAutoFit/>
            </a:bodyPr>
            <a:lstStyle/>
            <a:p>
              <a:r>
                <a:rPr lang="en-US" sz="2400" dirty="0"/>
                <a:t>Clustering i</a:t>
              </a:r>
            </a:p>
          </p:txBody>
        </p:sp>
        <p:sp>
          <p:nvSpPr>
            <p:cNvPr id="136" name="Oval 135">
              <a:extLst>
                <a:ext uri="{FF2B5EF4-FFF2-40B4-BE49-F238E27FC236}">
                  <a16:creationId xmlns:a16="http://schemas.microsoft.com/office/drawing/2014/main" id="{76FECD92-71F7-CE41-8550-A649BDE39E4F}"/>
                </a:ext>
              </a:extLst>
            </p:cNvPr>
            <p:cNvSpPr/>
            <p:nvPr/>
          </p:nvSpPr>
          <p:spPr>
            <a:xfrm>
              <a:off x="9930204" y="340649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DEC8B56-BCBC-B348-8BE8-4AFE1EBC4156}"/>
                </a:ext>
              </a:extLst>
            </p:cNvPr>
            <p:cNvSpPr/>
            <p:nvPr/>
          </p:nvSpPr>
          <p:spPr>
            <a:xfrm>
              <a:off x="10303472" y="340649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49DB017-CDAD-A04F-A720-EE3F787C6AAC}"/>
                </a:ext>
              </a:extLst>
            </p:cNvPr>
            <p:cNvSpPr/>
            <p:nvPr/>
          </p:nvSpPr>
          <p:spPr>
            <a:xfrm>
              <a:off x="10138833" y="362212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2880620-AB5F-0A4B-A1E7-D0201532F2EE}"/>
                </a:ext>
              </a:extLst>
            </p:cNvPr>
            <p:cNvSpPr/>
            <p:nvPr/>
          </p:nvSpPr>
          <p:spPr>
            <a:xfrm>
              <a:off x="9879389" y="2779870"/>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56B5D5C-BE70-2C4F-ABF7-CF3B3B751F44}"/>
                </a:ext>
              </a:extLst>
            </p:cNvPr>
            <p:cNvSpPr/>
            <p:nvPr/>
          </p:nvSpPr>
          <p:spPr>
            <a:xfrm>
              <a:off x="10076590" y="2874198"/>
              <a:ext cx="276805" cy="271462"/>
            </a:xfrm>
            <a:prstGeom prst="ellipse">
              <a:avLst/>
            </a:prstGeom>
            <a:noFill/>
            <a:ln w="19050">
              <a:solidFill>
                <a:srgbClr val="8337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74575671-0D24-3C4F-904B-B775E4B4F653}"/>
              </a:ext>
            </a:extLst>
          </p:cNvPr>
          <p:cNvGrpSpPr/>
          <p:nvPr/>
        </p:nvGrpSpPr>
        <p:grpSpPr>
          <a:xfrm>
            <a:off x="8179673" y="2725689"/>
            <a:ext cx="2653971" cy="3885689"/>
            <a:chOff x="358071" y="1358149"/>
            <a:chExt cx="2570867" cy="4113268"/>
          </a:xfrm>
        </p:grpSpPr>
        <p:grpSp>
          <p:nvGrpSpPr>
            <p:cNvPr id="157" name="Group 156">
              <a:extLst>
                <a:ext uri="{FF2B5EF4-FFF2-40B4-BE49-F238E27FC236}">
                  <a16:creationId xmlns:a16="http://schemas.microsoft.com/office/drawing/2014/main" id="{1263848B-742C-E247-AF60-2A2D7F7BE9FF}"/>
                </a:ext>
              </a:extLst>
            </p:cNvPr>
            <p:cNvGrpSpPr/>
            <p:nvPr/>
          </p:nvGrpSpPr>
          <p:grpSpPr>
            <a:xfrm>
              <a:off x="394708" y="1358149"/>
              <a:ext cx="2534230" cy="4113268"/>
              <a:chOff x="394708" y="1358149"/>
              <a:chExt cx="2534230" cy="4113268"/>
            </a:xfrm>
          </p:grpSpPr>
          <p:pic>
            <p:nvPicPr>
              <p:cNvPr id="168" name="Picture Placeholder 13" descr="Map&#10;&#10;Description automatically generated">
                <a:extLst>
                  <a:ext uri="{FF2B5EF4-FFF2-40B4-BE49-F238E27FC236}">
                    <a16:creationId xmlns:a16="http://schemas.microsoft.com/office/drawing/2014/main" id="{03549004-DB02-DB44-94EA-E9BACCBB59AF}"/>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43E5FF"/>
                </a:solidFill>
              </a:ln>
            </p:spPr>
          </p:pic>
          <p:sp>
            <p:nvSpPr>
              <p:cNvPr id="169" name="TextBox 168">
                <a:extLst>
                  <a:ext uri="{FF2B5EF4-FFF2-40B4-BE49-F238E27FC236}">
                    <a16:creationId xmlns:a16="http://schemas.microsoft.com/office/drawing/2014/main" id="{F19C6357-550A-5A44-98FE-B6CE0CAAC0B8}"/>
                  </a:ext>
                </a:extLst>
              </p:cNvPr>
              <p:cNvSpPr txBox="1"/>
              <p:nvPr/>
            </p:nvSpPr>
            <p:spPr>
              <a:xfrm>
                <a:off x="881417" y="4200786"/>
                <a:ext cx="1692395" cy="1270631"/>
              </a:xfrm>
              <a:prstGeom prst="rect">
                <a:avLst/>
              </a:prstGeom>
              <a:noFill/>
            </p:spPr>
            <p:txBody>
              <a:bodyPr wrap="square" rtlCol="0">
                <a:spAutoFit/>
              </a:bodyPr>
              <a:lstStyle/>
              <a:p>
                <a:pPr algn="ctr"/>
                <a:r>
                  <a:rPr lang="en-US" sz="2400" dirty="0"/>
                  <a:t>Consensus Clustering Result</a:t>
                </a:r>
              </a:p>
            </p:txBody>
          </p:sp>
        </p:grpSp>
        <p:sp>
          <p:nvSpPr>
            <p:cNvPr id="158" name="Oval 157">
              <a:extLst>
                <a:ext uri="{FF2B5EF4-FFF2-40B4-BE49-F238E27FC236}">
                  <a16:creationId xmlns:a16="http://schemas.microsoft.com/office/drawing/2014/main" id="{5664D731-2A01-994E-ABA0-3B00CA5DCCBE}"/>
                </a:ext>
              </a:extLst>
            </p:cNvPr>
            <p:cNvSpPr/>
            <p:nvPr/>
          </p:nvSpPr>
          <p:spPr>
            <a:xfrm>
              <a:off x="358071" y="1890401"/>
              <a:ext cx="276805" cy="271462"/>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D95F1ED8-D493-FA4C-9242-AF75FCC0DCB4}"/>
                </a:ext>
              </a:extLst>
            </p:cNvPr>
            <p:cNvSpPr/>
            <p:nvPr/>
          </p:nvSpPr>
          <p:spPr>
            <a:xfrm>
              <a:off x="2340637" y="1358149"/>
              <a:ext cx="276805" cy="271462"/>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54149228-E63F-8B44-B579-DDE581380693}"/>
                </a:ext>
              </a:extLst>
            </p:cNvPr>
            <p:cNvSpPr/>
            <p:nvPr/>
          </p:nvSpPr>
          <p:spPr>
            <a:xfrm>
              <a:off x="1233410" y="2732346"/>
              <a:ext cx="494205" cy="434323"/>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7B93D395-684C-784D-970A-9BEB7821F9B8}"/>
                </a:ext>
              </a:extLst>
            </p:cNvPr>
            <p:cNvSpPr/>
            <p:nvPr/>
          </p:nvSpPr>
          <p:spPr>
            <a:xfrm>
              <a:off x="699324" y="2769824"/>
              <a:ext cx="276805" cy="271462"/>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ACC558F6-C745-8A42-814B-870C3B4AB075}"/>
                </a:ext>
              </a:extLst>
            </p:cNvPr>
            <p:cNvSpPr/>
            <p:nvPr/>
          </p:nvSpPr>
          <p:spPr>
            <a:xfrm>
              <a:off x="2012185" y="2306628"/>
              <a:ext cx="276805" cy="271462"/>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C80D216F-09E9-BA4C-B7F4-85A2A67B8554}"/>
                </a:ext>
              </a:extLst>
            </p:cNvPr>
            <p:cNvSpPr/>
            <p:nvPr/>
          </p:nvSpPr>
          <p:spPr>
            <a:xfrm>
              <a:off x="2507328" y="2187777"/>
              <a:ext cx="276805" cy="271462"/>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4F5AC23-CC99-4649-A75F-4BEA55CE4761}"/>
                </a:ext>
              </a:extLst>
            </p:cNvPr>
            <p:cNvSpPr/>
            <p:nvPr/>
          </p:nvSpPr>
          <p:spPr>
            <a:xfrm>
              <a:off x="2260031" y="2769824"/>
              <a:ext cx="604842" cy="756744"/>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0A90380A-987B-3A43-B3E4-D84F3ACA1EF3}"/>
                </a:ext>
              </a:extLst>
            </p:cNvPr>
            <p:cNvSpPr/>
            <p:nvPr/>
          </p:nvSpPr>
          <p:spPr>
            <a:xfrm>
              <a:off x="2313439" y="3677952"/>
              <a:ext cx="276805" cy="271462"/>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A88477E-813B-D548-B39F-8C25C7A43151}"/>
                </a:ext>
              </a:extLst>
            </p:cNvPr>
            <p:cNvSpPr/>
            <p:nvPr/>
          </p:nvSpPr>
          <p:spPr>
            <a:xfrm>
              <a:off x="1247395" y="3336573"/>
              <a:ext cx="764790" cy="538384"/>
            </a:xfrm>
            <a:prstGeom prst="ellipse">
              <a:avLst/>
            </a:prstGeom>
            <a:noFill/>
            <a:ln w="19050">
              <a:solidFill>
                <a:srgbClr val="43E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Cube 8">
            <a:extLst>
              <a:ext uri="{FF2B5EF4-FFF2-40B4-BE49-F238E27FC236}">
                <a16:creationId xmlns:a16="http://schemas.microsoft.com/office/drawing/2014/main" id="{1198508F-6817-464D-9D52-33E763D9D5CF}"/>
              </a:ext>
            </a:extLst>
          </p:cNvPr>
          <p:cNvSpPr/>
          <p:nvPr/>
        </p:nvSpPr>
        <p:spPr>
          <a:xfrm>
            <a:off x="2662400" y="3543711"/>
            <a:ext cx="951611" cy="868740"/>
          </a:xfrm>
          <a:prstGeom prst="cube">
            <a:avLst/>
          </a:prstGeom>
          <a:solidFill>
            <a:schemeClr val="tx1"/>
          </a:solidFill>
          <a:ln>
            <a:solidFill>
              <a:srgbClr val="43E5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0D8A8F60-CD4C-0A4A-8D02-E787E563EB29}"/>
              </a:ext>
            </a:extLst>
          </p:cNvPr>
          <p:cNvSpPr/>
          <p:nvPr/>
        </p:nvSpPr>
        <p:spPr>
          <a:xfrm rot="2626464">
            <a:off x="3364059" y="3130182"/>
            <a:ext cx="634531" cy="802778"/>
          </a:xfrm>
          <a:prstGeom prst="downArrow">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Down Arrow 65">
            <a:extLst>
              <a:ext uri="{FF2B5EF4-FFF2-40B4-BE49-F238E27FC236}">
                <a16:creationId xmlns:a16="http://schemas.microsoft.com/office/drawing/2014/main" id="{35E6A0A4-D95B-1740-969C-29DA416148F1}"/>
              </a:ext>
            </a:extLst>
          </p:cNvPr>
          <p:cNvSpPr/>
          <p:nvPr/>
        </p:nvSpPr>
        <p:spPr>
          <a:xfrm rot="19065861">
            <a:off x="2214706" y="3123178"/>
            <a:ext cx="634531" cy="796791"/>
          </a:xfrm>
          <a:prstGeom prst="downArrow">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7" name="Down Arrow 66">
            <a:extLst>
              <a:ext uri="{FF2B5EF4-FFF2-40B4-BE49-F238E27FC236}">
                <a16:creationId xmlns:a16="http://schemas.microsoft.com/office/drawing/2014/main" id="{73F329F7-9F7B-2F48-B2E4-400D7A13A881}"/>
              </a:ext>
            </a:extLst>
          </p:cNvPr>
          <p:cNvSpPr/>
          <p:nvPr/>
        </p:nvSpPr>
        <p:spPr>
          <a:xfrm rot="10800000">
            <a:off x="2756704" y="4158926"/>
            <a:ext cx="634531" cy="805792"/>
          </a:xfrm>
          <a:prstGeom prst="downArrow">
            <a:avLst/>
          </a:prstGeom>
          <a:solidFill>
            <a:srgbClr val="8337BE"/>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Down Arrow 68">
            <a:extLst>
              <a:ext uri="{FF2B5EF4-FFF2-40B4-BE49-F238E27FC236}">
                <a16:creationId xmlns:a16="http://schemas.microsoft.com/office/drawing/2014/main" id="{E54FEC0F-BCA4-6F4E-90DC-AA5888127A1F}"/>
              </a:ext>
            </a:extLst>
          </p:cNvPr>
          <p:cNvSpPr/>
          <p:nvPr/>
        </p:nvSpPr>
        <p:spPr>
          <a:xfrm rot="16200000">
            <a:off x="5557354" y="1879470"/>
            <a:ext cx="461666" cy="4515187"/>
          </a:xfrm>
          <a:prstGeom prst="downArrow">
            <a:avLst/>
          </a:prstGeom>
          <a:solidFill>
            <a:srgbClr val="43E5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38380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Future Work</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r>
              <a:rPr lang="en-US" dirty="0"/>
              <a:t>Further investigate consensus clustering</a:t>
            </a:r>
          </a:p>
          <a:p>
            <a:r>
              <a:rPr lang="en-US" dirty="0"/>
              <a:t>Domain-informed spatial clustering algorithm</a:t>
            </a:r>
          </a:p>
          <a:p>
            <a:pPr lvl="1"/>
            <a:r>
              <a:rPr lang="en-US" sz="2400" dirty="0"/>
              <a:t>Home range</a:t>
            </a:r>
          </a:p>
          <a:p>
            <a:pPr lvl="1"/>
            <a:r>
              <a:rPr lang="en-US" sz="2400" dirty="0"/>
              <a:t>Bird call strength (aka, maximum detection distance)</a:t>
            </a:r>
          </a:p>
          <a:p>
            <a:pPr lvl="1"/>
            <a:endParaRPr lang="en-US" dirty="0"/>
          </a:p>
          <a:p>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4043049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Inputs for a Domain-informed algorithm</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Content Placeholder 2">
            <a:extLst>
              <a:ext uri="{FF2B5EF4-FFF2-40B4-BE49-F238E27FC236}">
                <a16:creationId xmlns:a16="http://schemas.microsoft.com/office/drawing/2014/main" id="{B6C9D6E3-9528-C94D-9683-D5CB7F8D98FC}"/>
              </a:ext>
            </a:extLst>
          </p:cNvPr>
          <p:cNvSpPr>
            <a:spLocks noGrp="1"/>
          </p:cNvSpPr>
          <p:nvPr>
            <p:ph idx="1"/>
          </p:nvPr>
        </p:nvSpPr>
        <p:spPr>
          <a:xfrm>
            <a:off x="912979" y="2443959"/>
            <a:ext cx="10362867" cy="3682206"/>
          </a:xfrm>
        </p:spPr>
        <p:txBody>
          <a:bodyPr/>
          <a:lstStyle/>
          <a:p>
            <a:r>
              <a:rPr lang="en-US" dirty="0"/>
              <a:t>Home range</a:t>
            </a:r>
          </a:p>
          <a:p>
            <a:r>
              <a:rPr lang="en-US" dirty="0"/>
              <a:t>Bird call strength (aka, maximum detection distance)</a:t>
            </a:r>
          </a:p>
          <a:p>
            <a:endParaRPr lang="en-US" dirty="0"/>
          </a:p>
        </p:txBody>
      </p:sp>
    </p:spTree>
    <p:extLst>
      <p:ext uri="{BB962C8B-B14F-4D97-AF65-F5344CB8AC3E}">
        <p14:creationId xmlns:p14="http://schemas.microsoft.com/office/powerpoint/2010/main" val="15550888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Future Work</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r>
              <a:rPr lang="en-US" dirty="0"/>
              <a:t>Further investigate consensus clustering</a:t>
            </a:r>
          </a:p>
          <a:p>
            <a:r>
              <a:rPr lang="en-US" dirty="0"/>
              <a:t>Domain-informed spatial clustering algorithm</a:t>
            </a:r>
          </a:p>
          <a:p>
            <a:pPr lvl="1"/>
            <a:r>
              <a:rPr lang="en-US" sz="2400" dirty="0"/>
              <a:t>Home range</a:t>
            </a:r>
          </a:p>
          <a:p>
            <a:pPr lvl="1"/>
            <a:r>
              <a:rPr lang="en-US" sz="2400" dirty="0"/>
              <a:t>Bird call strength (aka, maximum detection distance)</a:t>
            </a:r>
            <a:endParaRPr lang="en-US" dirty="0"/>
          </a:p>
          <a:p>
            <a:r>
              <a:rPr lang="en-US" dirty="0"/>
              <a:t>Extend solutions to be </a:t>
            </a:r>
            <a:r>
              <a:rPr lang="en-US" dirty="0" err="1"/>
              <a:t>spatio</a:t>
            </a:r>
            <a:r>
              <a:rPr lang="en-US" dirty="0"/>
              <a:t>-temporal</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3024831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Future Work</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p:txBody>
          <a:bodyPr/>
          <a:lstStyle/>
          <a:p>
            <a:r>
              <a:rPr lang="en-US" dirty="0"/>
              <a:t>Further investigate consensus clustering</a:t>
            </a:r>
          </a:p>
          <a:p>
            <a:r>
              <a:rPr lang="en-US" dirty="0"/>
              <a:t>Domain-informed spatial clustering algorithm</a:t>
            </a:r>
          </a:p>
          <a:p>
            <a:pPr lvl="1"/>
            <a:r>
              <a:rPr lang="en-US" sz="2400" dirty="0"/>
              <a:t>Home range</a:t>
            </a:r>
          </a:p>
          <a:p>
            <a:pPr lvl="1"/>
            <a:r>
              <a:rPr lang="en-US" sz="2400" dirty="0"/>
              <a:t>Bird call strength (aka, maximum detection distance)</a:t>
            </a:r>
            <a:endParaRPr lang="en-US" sz="2000" dirty="0"/>
          </a:p>
          <a:p>
            <a:r>
              <a:rPr lang="en-US" dirty="0"/>
              <a:t>Extend solutions to be </a:t>
            </a:r>
            <a:r>
              <a:rPr lang="en-US" dirty="0" err="1"/>
              <a:t>spatio</a:t>
            </a:r>
            <a:r>
              <a:rPr lang="en-US" dirty="0"/>
              <a:t>-temporal</a:t>
            </a:r>
          </a:p>
          <a:p>
            <a:r>
              <a:rPr lang="en-US" dirty="0"/>
              <a:t>Transfer learnings to similar settings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1937745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75D0-9257-3942-B22C-8A50BF908D7D}"/>
              </a:ext>
            </a:extLst>
          </p:cNvPr>
          <p:cNvSpPr>
            <a:spLocks noGrp="1"/>
          </p:cNvSpPr>
          <p:nvPr>
            <p:ph type="title"/>
          </p:nvPr>
        </p:nvSpPr>
        <p:spPr>
          <a:xfrm>
            <a:off x="857311" y="395286"/>
            <a:ext cx="10362867" cy="1193114"/>
          </a:xfrm>
        </p:spPr>
        <p:txBody>
          <a:bodyPr/>
          <a:lstStyle/>
          <a:p>
            <a:r>
              <a:rPr lang="en-US" dirty="0"/>
              <a:t>References</a:t>
            </a:r>
          </a:p>
        </p:txBody>
      </p:sp>
      <p:sp>
        <p:nvSpPr>
          <p:cNvPr id="3" name="Content Placeholder 2">
            <a:extLst>
              <a:ext uri="{FF2B5EF4-FFF2-40B4-BE49-F238E27FC236}">
                <a16:creationId xmlns:a16="http://schemas.microsoft.com/office/drawing/2014/main" id="{4808527F-ABE1-B04F-B035-76D03BD0306A}"/>
              </a:ext>
            </a:extLst>
          </p:cNvPr>
          <p:cNvSpPr>
            <a:spLocks noGrp="1"/>
          </p:cNvSpPr>
          <p:nvPr>
            <p:ph idx="1"/>
          </p:nvPr>
        </p:nvSpPr>
        <p:spPr>
          <a:xfrm>
            <a:off x="355601" y="1175429"/>
            <a:ext cx="5738811" cy="5394331"/>
          </a:xfrm>
        </p:spPr>
        <p:txBody>
          <a:bodyPr/>
          <a:lstStyle/>
          <a:p>
            <a:pPr marL="0" indent="0">
              <a:buNone/>
            </a:pPr>
            <a:r>
              <a:rPr lang="en-US" sz="1200" dirty="0" err="1"/>
              <a:t>Assunção</a:t>
            </a:r>
            <a:r>
              <a:rPr lang="en-US" sz="1200" dirty="0"/>
              <a:t>, R. M., Neves, M. C., </a:t>
            </a:r>
            <a:r>
              <a:rPr lang="en-US" sz="1200" dirty="0" err="1"/>
              <a:t>Câmara</a:t>
            </a:r>
            <a:r>
              <a:rPr lang="en-US" sz="1200" dirty="0"/>
              <a:t>, G., and Freitas,</a:t>
            </a:r>
          </a:p>
          <a:p>
            <a:pPr marL="0" indent="0">
              <a:buNone/>
            </a:pPr>
            <a:r>
              <a:rPr lang="en-US" sz="1200" dirty="0"/>
              <a:t>	C. D. C. Efficient regionalization techniques for socioeconomic</a:t>
            </a:r>
          </a:p>
          <a:p>
            <a:pPr marL="0" indent="0">
              <a:buNone/>
            </a:pPr>
            <a:r>
              <a:rPr lang="en-US" sz="1200" dirty="0"/>
              <a:t>	geographical units using minimum spanning</a:t>
            </a:r>
          </a:p>
          <a:p>
            <a:pPr marL="0" indent="0">
              <a:buNone/>
            </a:pPr>
            <a:r>
              <a:rPr lang="en-US" sz="1200" dirty="0"/>
              <a:t>	trees. International Journal of Geographical Information</a:t>
            </a:r>
          </a:p>
          <a:p>
            <a:pPr marL="0" indent="0">
              <a:buNone/>
            </a:pPr>
            <a:r>
              <a:rPr lang="en-US" sz="1200" dirty="0"/>
              <a:t>	Science, 20(7):797–811, 2006.</a:t>
            </a:r>
          </a:p>
          <a:p>
            <a:pPr marL="0" indent="0">
              <a:buNone/>
            </a:pPr>
            <a:endParaRPr lang="en-US" sz="1200" dirty="0"/>
          </a:p>
          <a:p>
            <a:pPr marL="0" indent="0">
              <a:buNone/>
            </a:pPr>
            <a:r>
              <a:rPr lang="en-US" sz="1200" dirty="0" err="1"/>
              <a:t>Chavent</a:t>
            </a:r>
            <a:r>
              <a:rPr lang="en-US" sz="1200" dirty="0"/>
              <a:t>, M., </a:t>
            </a:r>
            <a:r>
              <a:rPr lang="en-US" sz="1200" dirty="0" err="1"/>
              <a:t>Kuentz-Simonet</a:t>
            </a:r>
            <a:r>
              <a:rPr lang="en-US" sz="1200" dirty="0"/>
              <a:t>, V., </a:t>
            </a:r>
            <a:r>
              <a:rPr lang="en-US" sz="1200" dirty="0" err="1"/>
              <a:t>Labenne</a:t>
            </a:r>
            <a:r>
              <a:rPr lang="en-US" sz="1200" dirty="0"/>
              <a:t>, A., and </a:t>
            </a:r>
            <a:r>
              <a:rPr lang="en-US" sz="1200" dirty="0" err="1"/>
              <a:t>Saracco</a:t>
            </a:r>
            <a:r>
              <a:rPr lang="en-US" sz="1200" dirty="0"/>
              <a:t>,</a:t>
            </a:r>
          </a:p>
          <a:p>
            <a:pPr marL="0" indent="0">
              <a:buNone/>
            </a:pPr>
            <a:r>
              <a:rPr lang="en-US" sz="1200" dirty="0"/>
              <a:t>	J. </a:t>
            </a:r>
            <a:r>
              <a:rPr lang="en-US" sz="1200" dirty="0" err="1"/>
              <a:t>Clustgeo</a:t>
            </a:r>
            <a:r>
              <a:rPr lang="en-US" sz="1200" dirty="0"/>
              <a:t>: an r package for hierarchical clustering</a:t>
            </a:r>
          </a:p>
          <a:p>
            <a:pPr marL="0" indent="0">
              <a:buNone/>
            </a:pPr>
            <a:r>
              <a:rPr lang="en-US" sz="1200" dirty="0"/>
              <a:t>	with spatial constraints. Computational Statistics, 33(4):</a:t>
            </a:r>
          </a:p>
          <a:p>
            <a:pPr marL="0" indent="0">
              <a:buNone/>
            </a:pPr>
            <a:r>
              <a:rPr lang="en-US" sz="1200" dirty="0"/>
              <a:t>	1799–1822, Jan 2018.</a:t>
            </a:r>
          </a:p>
          <a:p>
            <a:pPr marL="0" indent="0">
              <a:buNone/>
            </a:pPr>
            <a:endParaRPr lang="en-US" sz="1200" dirty="0"/>
          </a:p>
          <a:p>
            <a:pPr marL="0" indent="0">
              <a:buNone/>
            </a:pPr>
            <a:r>
              <a:rPr lang="en-US" sz="1200" dirty="0"/>
              <a:t>Ester, M., </a:t>
            </a:r>
            <a:r>
              <a:rPr lang="en-US" sz="1200" dirty="0" err="1"/>
              <a:t>Kriegel</a:t>
            </a:r>
            <a:r>
              <a:rPr lang="en-US" sz="1200" dirty="0"/>
              <a:t>, H.-P., Sander, J., and Xu, X. A </a:t>
            </a:r>
            <a:r>
              <a:rPr lang="en-US" sz="1200" dirty="0" err="1"/>
              <a:t>densitybased</a:t>
            </a:r>
            <a:endParaRPr lang="en-US" sz="1200" dirty="0"/>
          </a:p>
          <a:p>
            <a:pPr marL="0" indent="0">
              <a:buNone/>
            </a:pPr>
            <a:r>
              <a:rPr lang="en-US" sz="1200" dirty="0"/>
              <a:t>	algorithm for discovering clusters in large spatial</a:t>
            </a:r>
          </a:p>
          <a:p>
            <a:pPr marL="0" indent="0">
              <a:buNone/>
            </a:pPr>
            <a:r>
              <a:rPr lang="en-US" sz="1200" dirty="0"/>
              <a:t>	databases with noise. pp. 226–231, 1996.</a:t>
            </a:r>
          </a:p>
          <a:p>
            <a:pPr marL="0" indent="0">
              <a:buNone/>
            </a:pPr>
            <a:endParaRPr lang="en-US" sz="1200" dirty="0"/>
          </a:p>
          <a:p>
            <a:pPr marL="0" indent="0">
              <a:buNone/>
            </a:pPr>
            <a:r>
              <a:rPr lang="en-US" sz="1200" dirty="0" err="1"/>
              <a:t>Gionis</a:t>
            </a:r>
            <a:r>
              <a:rPr lang="en-US" sz="1200" dirty="0"/>
              <a:t>, A., </a:t>
            </a:r>
            <a:r>
              <a:rPr lang="en-US" sz="1200" dirty="0" err="1"/>
              <a:t>Mannila</a:t>
            </a:r>
            <a:r>
              <a:rPr lang="en-US" sz="1200" dirty="0"/>
              <a:t>, H., and </a:t>
            </a:r>
            <a:r>
              <a:rPr lang="en-US" sz="1200" dirty="0" err="1"/>
              <a:t>Tsaparas</a:t>
            </a:r>
            <a:r>
              <a:rPr lang="en-US" sz="1200" dirty="0"/>
              <a:t>, P. Clustering aggregation.</a:t>
            </a:r>
          </a:p>
          <a:p>
            <a:pPr marL="0" indent="0">
              <a:buNone/>
            </a:pPr>
            <a:r>
              <a:rPr lang="en-US" sz="1200" dirty="0"/>
              <a:t>	ACM Trans. </a:t>
            </a:r>
            <a:r>
              <a:rPr lang="en-US" sz="1200" dirty="0" err="1"/>
              <a:t>Knowl</a:t>
            </a:r>
            <a:r>
              <a:rPr lang="en-US" sz="1200" dirty="0"/>
              <a:t>. </a:t>
            </a:r>
            <a:r>
              <a:rPr lang="en-US" sz="1200" dirty="0" err="1"/>
              <a:t>Discov</a:t>
            </a:r>
            <a:r>
              <a:rPr lang="en-US" sz="1200" dirty="0"/>
              <a:t>. Data, 1(1):4–es,</a:t>
            </a:r>
          </a:p>
          <a:p>
            <a:pPr marL="0" indent="0">
              <a:buNone/>
            </a:pPr>
            <a:r>
              <a:rPr lang="en-US" sz="1200" dirty="0"/>
              <a:t>	March 2007. ISSN 1556-4681.</a:t>
            </a:r>
          </a:p>
          <a:p>
            <a:pPr marL="0" indent="0">
              <a:buNone/>
            </a:pPr>
            <a:endParaRPr lang="en-US" sz="1200" dirty="0"/>
          </a:p>
          <a:p>
            <a:pPr marL="0" indent="0">
              <a:buNone/>
            </a:pPr>
            <a:r>
              <a:rPr lang="en-US" sz="1200" dirty="0" err="1"/>
              <a:t>Guillera-Arroita</a:t>
            </a:r>
            <a:r>
              <a:rPr lang="en-US" sz="1200" dirty="0"/>
              <a:t>, G., </a:t>
            </a:r>
            <a:r>
              <a:rPr lang="en-US" sz="1200" dirty="0" err="1"/>
              <a:t>Lahoz-Monfort</a:t>
            </a:r>
            <a:r>
              <a:rPr lang="en-US" sz="1200" dirty="0"/>
              <a:t>, J., </a:t>
            </a:r>
            <a:r>
              <a:rPr lang="en-US" sz="1200" dirty="0" err="1"/>
              <a:t>MacKenzie</a:t>
            </a:r>
            <a:r>
              <a:rPr lang="en-US" sz="1200" dirty="0"/>
              <a:t>, D. I.,</a:t>
            </a:r>
          </a:p>
          <a:p>
            <a:pPr marL="0" indent="0">
              <a:buNone/>
            </a:pPr>
            <a:r>
              <a:rPr lang="en-US" sz="1200" dirty="0"/>
              <a:t>	</a:t>
            </a:r>
            <a:r>
              <a:rPr lang="en-US" sz="1200" dirty="0" err="1"/>
              <a:t>Wintle</a:t>
            </a:r>
            <a:r>
              <a:rPr lang="en-US" sz="1200" dirty="0"/>
              <a:t>, B. A., and McCarthy, M. A. Ignoring imperfect</a:t>
            </a:r>
          </a:p>
          <a:p>
            <a:pPr marL="0" indent="0">
              <a:buNone/>
            </a:pPr>
            <a:r>
              <a:rPr lang="en-US" sz="1200" dirty="0"/>
              <a:t>	detection in biological surveys is dangerous: a response</a:t>
            </a:r>
          </a:p>
          <a:p>
            <a:pPr marL="0" indent="0">
              <a:buNone/>
            </a:pPr>
            <a:r>
              <a:rPr lang="en-US" sz="1200" dirty="0"/>
              <a:t>	to ’fitting and interpreting occupancy models’. </a:t>
            </a:r>
            <a:r>
              <a:rPr lang="en-US" sz="1200" dirty="0" err="1"/>
              <a:t>PloS</a:t>
            </a:r>
            <a:r>
              <a:rPr lang="en-US" sz="1200" dirty="0"/>
              <a:t> one,</a:t>
            </a:r>
          </a:p>
          <a:p>
            <a:pPr marL="0" indent="0">
              <a:buNone/>
            </a:pPr>
            <a:r>
              <a:rPr lang="en-US" sz="1200" dirty="0"/>
              <a:t>	9(7):e99571–e99571, 07 2014.</a:t>
            </a:r>
          </a:p>
          <a:p>
            <a:pPr marL="0" indent="0">
              <a:buNone/>
            </a:pPr>
            <a:endParaRPr lang="en-US" sz="1200" dirty="0"/>
          </a:p>
          <a:p>
            <a:pPr marL="0" indent="0">
              <a:buNone/>
            </a:pPr>
            <a:endParaRPr lang="en-US" sz="1200" dirty="0"/>
          </a:p>
        </p:txBody>
      </p:sp>
      <p:sp>
        <p:nvSpPr>
          <p:cNvPr id="4" name="Rectangle 3">
            <a:extLst>
              <a:ext uri="{FF2B5EF4-FFF2-40B4-BE49-F238E27FC236}">
                <a16:creationId xmlns:a16="http://schemas.microsoft.com/office/drawing/2014/main" id="{E100FF4A-578C-D84C-96EF-7D015821B87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E9D2EC-3FE9-4248-B4CB-C2BC5E1EFD6A}"/>
              </a:ext>
            </a:extLst>
          </p:cNvPr>
          <p:cNvPicPr>
            <a:picLocks noChangeAspect="1"/>
          </p:cNvPicPr>
          <p:nvPr/>
        </p:nvPicPr>
        <p:blipFill>
          <a:blip r:embed="rId2"/>
          <a:stretch>
            <a:fillRect/>
          </a:stretch>
        </p:blipFill>
        <p:spPr>
          <a:xfrm>
            <a:off x="8678333" y="268285"/>
            <a:ext cx="2921000" cy="927100"/>
          </a:xfrm>
          <a:prstGeom prst="rect">
            <a:avLst/>
          </a:prstGeom>
        </p:spPr>
      </p:pic>
      <p:sp>
        <p:nvSpPr>
          <p:cNvPr id="6" name="Content Placeholder 2">
            <a:extLst>
              <a:ext uri="{FF2B5EF4-FFF2-40B4-BE49-F238E27FC236}">
                <a16:creationId xmlns:a16="http://schemas.microsoft.com/office/drawing/2014/main" id="{9C0ADC84-B8EE-2241-8A83-FDA9755C4CD7}"/>
              </a:ext>
            </a:extLst>
          </p:cNvPr>
          <p:cNvSpPr txBox="1">
            <a:spLocks/>
          </p:cNvSpPr>
          <p:nvPr/>
        </p:nvSpPr>
        <p:spPr>
          <a:xfrm>
            <a:off x="6094411" y="1162132"/>
            <a:ext cx="5738811" cy="539433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200" dirty="0"/>
              <a:t>Guo, D. Regionalization with dynamically constrained agglomerative</a:t>
            </a:r>
          </a:p>
          <a:p>
            <a:pPr marL="0" indent="0">
              <a:buFont typeface="Arial"/>
              <a:buNone/>
            </a:pPr>
            <a:r>
              <a:rPr lang="en-US" sz="1200" dirty="0"/>
              <a:t>	clustering and partitioning (redcap). International</a:t>
            </a:r>
          </a:p>
          <a:p>
            <a:pPr marL="0" indent="0">
              <a:buFont typeface="Arial"/>
              <a:buNone/>
            </a:pPr>
            <a:r>
              <a:rPr lang="en-US" sz="1200" dirty="0"/>
              <a:t>	Journal of Geographical Information Science, 22</a:t>
            </a:r>
          </a:p>
          <a:p>
            <a:pPr marL="0" indent="0">
              <a:buFont typeface="Arial"/>
              <a:buNone/>
            </a:pPr>
            <a:r>
              <a:rPr lang="en-US" sz="1200" dirty="0"/>
              <a:t>	(7):801–823, 2008.</a:t>
            </a:r>
          </a:p>
          <a:p>
            <a:pPr marL="0" indent="0">
              <a:buFont typeface="Arial"/>
              <a:buNone/>
            </a:pPr>
            <a:endParaRPr lang="en-US" sz="1200" dirty="0"/>
          </a:p>
          <a:p>
            <a:pPr marL="0" indent="0">
              <a:buFont typeface="Arial"/>
              <a:buNone/>
            </a:pPr>
            <a:r>
              <a:rPr lang="en-US" sz="1200" dirty="0"/>
              <a:t>Johnston, Alison, et al. "Analytical guidelines to increase the value of 	community science data: An example using </a:t>
            </a:r>
            <a:r>
              <a:rPr lang="en-US" sz="1200" dirty="0" err="1"/>
              <a:t>eBird</a:t>
            </a:r>
            <a:r>
              <a:rPr lang="en-US" sz="1200" dirty="0"/>
              <a:t> data to 	estimate species distributions." Diversity and Distributions 	(2021).</a:t>
            </a:r>
          </a:p>
          <a:p>
            <a:pPr marL="0" indent="0">
              <a:buFont typeface="Arial"/>
              <a:buNone/>
            </a:pPr>
            <a:endParaRPr lang="en-US" sz="1200" dirty="0"/>
          </a:p>
          <a:p>
            <a:pPr marL="0" indent="0">
              <a:buFont typeface="Arial"/>
              <a:buNone/>
            </a:pPr>
            <a:r>
              <a:rPr lang="en-US" sz="1200" dirty="0"/>
              <a:t>Liu, Q., Deng, M., Shi, Y., and Wang, J. A density-based</a:t>
            </a:r>
          </a:p>
          <a:p>
            <a:pPr marL="0" indent="0">
              <a:buFont typeface="Arial"/>
              <a:buNone/>
            </a:pPr>
            <a:r>
              <a:rPr lang="en-US" sz="1200" dirty="0"/>
              <a:t>	spatial clustering algorithm considering both spatial proximity</a:t>
            </a:r>
          </a:p>
          <a:p>
            <a:pPr marL="0" indent="0">
              <a:buFont typeface="Arial"/>
              <a:buNone/>
            </a:pPr>
            <a:r>
              <a:rPr lang="en-US" sz="1200" dirty="0"/>
              <a:t>	and attribute similarity. Computers Geosciences,</a:t>
            </a:r>
          </a:p>
          <a:p>
            <a:pPr marL="0" indent="0">
              <a:buFont typeface="Arial"/>
              <a:buNone/>
            </a:pPr>
            <a:r>
              <a:rPr lang="en-US" sz="1200" dirty="0"/>
              <a:t>	46:296–309, 2012.</a:t>
            </a:r>
          </a:p>
          <a:p>
            <a:pPr marL="0" indent="0">
              <a:buFont typeface="Arial"/>
              <a:buNone/>
            </a:pPr>
            <a:endParaRPr lang="en-US" sz="1200" dirty="0"/>
          </a:p>
          <a:p>
            <a:pPr marL="0" indent="0">
              <a:buFont typeface="Arial"/>
              <a:buNone/>
            </a:pPr>
            <a:r>
              <a:rPr lang="en-US" sz="1200" dirty="0"/>
              <a:t>Lloyd, Stuart P. "Least squares quantization in PCM." Information 	Theory, IEEE Transactions on 28.2 (1982): 129-137.</a:t>
            </a:r>
          </a:p>
          <a:p>
            <a:pPr marL="0" indent="0">
              <a:buFont typeface="Arial"/>
              <a:buNone/>
            </a:pPr>
            <a:endParaRPr lang="en-US" sz="1200" dirty="0"/>
          </a:p>
          <a:p>
            <a:pPr marL="0" indent="0">
              <a:buFont typeface="Arial"/>
              <a:buNone/>
            </a:pPr>
            <a:r>
              <a:rPr lang="en-US" sz="1200" dirty="0"/>
              <a:t>Ng, R. and Han, J. </a:t>
            </a:r>
            <a:r>
              <a:rPr lang="en-US" sz="1200" dirty="0" err="1"/>
              <a:t>Clarans</a:t>
            </a:r>
            <a:r>
              <a:rPr lang="en-US" sz="1200" dirty="0"/>
              <a:t>: a method for clustering objects</a:t>
            </a:r>
          </a:p>
          <a:p>
            <a:pPr marL="0" indent="0">
              <a:buFont typeface="Arial"/>
              <a:buNone/>
            </a:pPr>
            <a:r>
              <a:rPr lang="en-US" sz="1200" dirty="0"/>
              <a:t>	for spatial data mining. IEEE Transactions on Knowledge</a:t>
            </a:r>
          </a:p>
          <a:p>
            <a:pPr marL="0" indent="0">
              <a:buFont typeface="Arial"/>
              <a:buNone/>
            </a:pPr>
            <a:r>
              <a:rPr lang="en-US" sz="1200" dirty="0"/>
              <a:t>	and Data Engineering, 14(5):1003–1016, 2002.</a:t>
            </a:r>
          </a:p>
          <a:p>
            <a:pPr marL="0" indent="0">
              <a:buFont typeface="Arial"/>
              <a:buNone/>
            </a:pPr>
            <a:endParaRPr lang="en-US" sz="1200" dirty="0"/>
          </a:p>
          <a:p>
            <a:pPr marL="0" indent="0">
              <a:buFont typeface="Arial"/>
              <a:buNone/>
            </a:pPr>
            <a:r>
              <a:rPr lang="en-US" sz="1200" dirty="0"/>
              <a:t>Vinh, N. X., Epps, J., and Bailey, J. Information theoretic</a:t>
            </a:r>
          </a:p>
          <a:p>
            <a:pPr marL="0" indent="0">
              <a:buFont typeface="Arial"/>
              <a:buNone/>
            </a:pPr>
            <a:r>
              <a:rPr lang="en-US" sz="1200" dirty="0"/>
              <a:t>	measures for </a:t>
            </a:r>
            <a:r>
              <a:rPr lang="en-US" sz="1200" dirty="0" err="1"/>
              <a:t>clusterings</a:t>
            </a:r>
            <a:r>
              <a:rPr lang="en-US" sz="1200" dirty="0"/>
              <a:t> comparison: Variants, properties,</a:t>
            </a:r>
          </a:p>
          <a:p>
            <a:pPr marL="0" indent="0">
              <a:buFont typeface="Arial"/>
              <a:buNone/>
            </a:pPr>
            <a:r>
              <a:rPr lang="en-US" sz="1200" dirty="0"/>
              <a:t>	normalization and correction for chance. J. Mach. Learn.</a:t>
            </a:r>
          </a:p>
          <a:p>
            <a:pPr marL="0" indent="0">
              <a:buFont typeface="Arial"/>
              <a:buNone/>
            </a:pPr>
            <a:r>
              <a:rPr lang="en-US" sz="1200" dirty="0"/>
              <a:t>	Res., 11:2837–2854, December 2010. ISSN 1532-4435.</a:t>
            </a:r>
          </a:p>
        </p:txBody>
      </p:sp>
      <p:cxnSp>
        <p:nvCxnSpPr>
          <p:cNvPr id="8" name="Straight Connector 7">
            <a:extLst>
              <a:ext uri="{FF2B5EF4-FFF2-40B4-BE49-F238E27FC236}">
                <a16:creationId xmlns:a16="http://schemas.microsoft.com/office/drawing/2014/main" id="{7854B244-A300-F34D-A285-F294EAFAA0E2}"/>
              </a:ext>
            </a:extLst>
          </p:cNvPr>
          <p:cNvCxnSpPr>
            <a:cxnSpLocks/>
          </p:cNvCxnSpPr>
          <p:nvPr/>
        </p:nvCxnSpPr>
        <p:spPr>
          <a:xfrm>
            <a:off x="5856668" y="1212005"/>
            <a:ext cx="0" cy="4971333"/>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2588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Data required to build SDMs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Extent and accuracy of SDMs depend on the range and quality of the biodiversity dataset</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Rectangle 3">
            <a:extLst>
              <a:ext uri="{FF2B5EF4-FFF2-40B4-BE49-F238E27FC236}">
                <a16:creationId xmlns:a16="http://schemas.microsoft.com/office/drawing/2014/main" id="{4907EA9A-71F0-7948-AF3D-30F3353F1F8C}"/>
              </a:ext>
            </a:extLst>
          </p:cNvPr>
          <p:cNvSpPr/>
          <p:nvPr/>
        </p:nvSpPr>
        <p:spPr>
          <a:xfrm>
            <a:off x="6343650" y="2957513"/>
            <a:ext cx="4171950" cy="5715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B0656AF0-B231-4247-970E-A2787498723C}"/>
              </a:ext>
            </a:extLst>
          </p:cNvPr>
          <p:cNvCxnSpPr>
            <a:cxnSpLocks/>
            <a:stCxn id="4" idx="2"/>
          </p:cNvCxnSpPr>
          <p:nvPr/>
        </p:nvCxnSpPr>
        <p:spPr>
          <a:xfrm flipH="1">
            <a:off x="6490447" y="3529013"/>
            <a:ext cx="1939178" cy="7381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8FD9C03-D36B-A94D-AF23-9CEDA7F8CE88}"/>
              </a:ext>
            </a:extLst>
          </p:cNvPr>
          <p:cNvCxnSpPr>
            <a:cxnSpLocks/>
            <a:stCxn id="4" idx="2"/>
          </p:cNvCxnSpPr>
          <p:nvPr/>
        </p:nvCxnSpPr>
        <p:spPr>
          <a:xfrm>
            <a:off x="8429625" y="3529013"/>
            <a:ext cx="0" cy="7381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885EB41-A15A-3044-A717-E6951B5EBA73}"/>
              </a:ext>
            </a:extLst>
          </p:cNvPr>
          <p:cNvCxnSpPr>
            <a:cxnSpLocks/>
            <a:stCxn id="4" idx="2"/>
          </p:cNvCxnSpPr>
          <p:nvPr/>
        </p:nvCxnSpPr>
        <p:spPr>
          <a:xfrm>
            <a:off x="8429625" y="3529013"/>
            <a:ext cx="1939178" cy="7560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C9E1F0-BBA6-CF4F-8BB7-88E4AB6C3A13}"/>
              </a:ext>
            </a:extLst>
          </p:cNvPr>
          <p:cNvSpPr txBox="1"/>
          <p:nvPr/>
        </p:nvSpPr>
        <p:spPr>
          <a:xfrm>
            <a:off x="7479365" y="4370657"/>
            <a:ext cx="1900520" cy="646331"/>
          </a:xfrm>
          <a:prstGeom prst="rect">
            <a:avLst/>
          </a:prstGeom>
          <a:noFill/>
        </p:spPr>
        <p:txBody>
          <a:bodyPr wrap="none" rtlCol="0">
            <a:spAutoFit/>
          </a:bodyPr>
          <a:lstStyle/>
          <a:p>
            <a:r>
              <a:rPr lang="en-US" dirty="0"/>
              <a:t>Presence-Absence</a:t>
            </a:r>
          </a:p>
          <a:p>
            <a:pPr algn="ctr"/>
            <a:r>
              <a:rPr lang="en-US" b="1" dirty="0"/>
              <a:t>PA</a:t>
            </a:r>
          </a:p>
        </p:txBody>
      </p:sp>
      <p:sp>
        <p:nvSpPr>
          <p:cNvPr id="25" name="TextBox 24">
            <a:extLst>
              <a:ext uri="{FF2B5EF4-FFF2-40B4-BE49-F238E27FC236}">
                <a16:creationId xmlns:a16="http://schemas.microsoft.com/office/drawing/2014/main" id="{F46E31A6-629E-D54D-9381-60A1F440B792}"/>
              </a:ext>
            </a:extLst>
          </p:cNvPr>
          <p:cNvSpPr txBox="1"/>
          <p:nvPr/>
        </p:nvSpPr>
        <p:spPr>
          <a:xfrm>
            <a:off x="5213517" y="4370657"/>
            <a:ext cx="2216953" cy="646331"/>
          </a:xfrm>
          <a:prstGeom prst="rect">
            <a:avLst/>
          </a:prstGeom>
          <a:noFill/>
        </p:spPr>
        <p:txBody>
          <a:bodyPr wrap="none" rtlCol="0">
            <a:spAutoFit/>
          </a:bodyPr>
          <a:lstStyle/>
          <a:p>
            <a:pPr algn="ctr"/>
            <a:r>
              <a:rPr lang="en-US" dirty="0"/>
              <a:t>Presence-Background</a:t>
            </a:r>
          </a:p>
          <a:p>
            <a:pPr algn="ctr"/>
            <a:r>
              <a:rPr lang="en-US" b="1" dirty="0"/>
              <a:t>PB</a:t>
            </a:r>
          </a:p>
        </p:txBody>
      </p:sp>
      <p:sp>
        <p:nvSpPr>
          <p:cNvPr id="26" name="TextBox 25">
            <a:extLst>
              <a:ext uri="{FF2B5EF4-FFF2-40B4-BE49-F238E27FC236}">
                <a16:creationId xmlns:a16="http://schemas.microsoft.com/office/drawing/2014/main" id="{16955100-BCFE-434D-A328-CB4136D65334}"/>
              </a:ext>
            </a:extLst>
          </p:cNvPr>
          <p:cNvSpPr txBox="1"/>
          <p:nvPr/>
        </p:nvSpPr>
        <p:spPr>
          <a:xfrm>
            <a:off x="9428780" y="4384467"/>
            <a:ext cx="2194063" cy="646331"/>
          </a:xfrm>
          <a:prstGeom prst="rect">
            <a:avLst/>
          </a:prstGeom>
          <a:noFill/>
        </p:spPr>
        <p:txBody>
          <a:bodyPr wrap="none" rtlCol="0">
            <a:spAutoFit/>
          </a:bodyPr>
          <a:lstStyle/>
          <a:p>
            <a:pPr algn="ctr"/>
            <a:r>
              <a:rPr lang="en-US" dirty="0"/>
              <a:t>Occupancy-Detection</a:t>
            </a:r>
          </a:p>
          <a:p>
            <a:pPr algn="ctr"/>
            <a:r>
              <a:rPr lang="en-US" b="1" dirty="0"/>
              <a:t>DET</a:t>
            </a:r>
          </a:p>
        </p:txBody>
      </p:sp>
    </p:spTree>
    <p:extLst>
      <p:ext uri="{BB962C8B-B14F-4D97-AF65-F5344CB8AC3E}">
        <p14:creationId xmlns:p14="http://schemas.microsoft.com/office/powerpoint/2010/main" val="948801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75D0-9257-3942-B22C-8A50BF908D7D}"/>
              </a:ext>
            </a:extLst>
          </p:cNvPr>
          <p:cNvSpPr>
            <a:spLocks noGrp="1"/>
          </p:cNvSpPr>
          <p:nvPr>
            <p:ph type="title"/>
          </p:nvPr>
        </p:nvSpPr>
        <p:spPr/>
        <p:txBody>
          <a:bodyPr/>
          <a:lstStyle/>
          <a:p>
            <a:r>
              <a:rPr lang="en-US" sz="6000" dirty="0"/>
              <a:t>Thank You!</a:t>
            </a:r>
          </a:p>
        </p:txBody>
      </p:sp>
      <p:sp>
        <p:nvSpPr>
          <p:cNvPr id="3" name="Content Placeholder 2">
            <a:extLst>
              <a:ext uri="{FF2B5EF4-FFF2-40B4-BE49-F238E27FC236}">
                <a16:creationId xmlns:a16="http://schemas.microsoft.com/office/drawing/2014/main" id="{4808527F-ABE1-B04F-B035-76D03BD0306A}"/>
              </a:ext>
            </a:extLst>
          </p:cNvPr>
          <p:cNvSpPr>
            <a:spLocks noGrp="1"/>
          </p:cNvSpPr>
          <p:nvPr>
            <p:ph idx="1"/>
          </p:nvPr>
        </p:nvSpPr>
        <p:spPr>
          <a:xfrm>
            <a:off x="355601" y="2443959"/>
            <a:ext cx="11582400" cy="3682206"/>
          </a:xfrm>
        </p:spPr>
        <p:txBody>
          <a:bodyPr/>
          <a:lstStyle/>
          <a:p>
            <a:pPr lvl="1"/>
            <a:r>
              <a:rPr lang="en-US" sz="2000" dirty="0"/>
              <a:t>To my advisor: Dr. Rebecca Hutchinson</a:t>
            </a:r>
          </a:p>
          <a:p>
            <a:pPr lvl="1"/>
            <a:endParaRPr lang="en-US" sz="2000" dirty="0"/>
          </a:p>
          <a:p>
            <a:pPr lvl="1"/>
            <a:r>
              <a:rPr lang="en-US" sz="2000" dirty="0"/>
              <a:t>To my committee: Dr. William Douglas Robinson, Dr. Weng-Keen Wong</a:t>
            </a:r>
          </a:p>
          <a:p>
            <a:pPr lvl="1"/>
            <a:endParaRPr lang="en-US" sz="2000" dirty="0"/>
          </a:p>
          <a:p>
            <a:pPr lvl="1"/>
            <a:r>
              <a:rPr lang="en-US" sz="2000" dirty="0"/>
              <a:t>To collaborators: Dr. Tyler Hallman, Jack </a:t>
            </a:r>
            <a:r>
              <a:rPr lang="en-US" sz="2000" dirty="0" err="1"/>
              <a:t>Kilbride</a:t>
            </a:r>
            <a:endParaRPr lang="en-US" sz="2000" dirty="0"/>
          </a:p>
          <a:p>
            <a:pPr lvl="1"/>
            <a:endParaRPr lang="en-US" sz="2000" dirty="0"/>
          </a:p>
          <a:p>
            <a:pPr lvl="1"/>
            <a:r>
              <a:rPr lang="en-US" sz="2000" dirty="0"/>
              <a:t>To my research group: Dr. Eugene </a:t>
            </a:r>
            <a:r>
              <a:rPr lang="en-US" sz="2000" dirty="0" err="1"/>
              <a:t>Seo</a:t>
            </a:r>
            <a:r>
              <a:rPr lang="en-US" sz="2000" dirty="0"/>
              <a:t>, Laurel Hopkins, Jing Wang, Vishnu </a:t>
            </a:r>
            <a:r>
              <a:rPr lang="en-US" sz="2000" dirty="0" err="1"/>
              <a:t>Reghunathan</a:t>
            </a:r>
            <a:r>
              <a:rPr lang="en-US" sz="2000" dirty="0"/>
              <a:t>, </a:t>
            </a:r>
            <a:r>
              <a:rPr lang="en-US" sz="2000" dirty="0" err="1"/>
              <a:t>Nahian</a:t>
            </a:r>
            <a:r>
              <a:rPr lang="en-US" sz="2000" dirty="0"/>
              <a:t> Ahmed, Andrew </a:t>
            </a:r>
            <a:r>
              <a:rPr lang="en-US" sz="2000" dirty="0" err="1"/>
              <a:t>Droubay</a:t>
            </a:r>
            <a:r>
              <a:rPr lang="en-US" sz="2000" dirty="0"/>
              <a:t>, Chelsea Li, Nate Butler, Demetrius Hernandez, </a:t>
            </a:r>
            <a:r>
              <a:rPr lang="en-US" sz="2000" dirty="0" err="1"/>
              <a:t>AnaPatricia</a:t>
            </a:r>
            <a:r>
              <a:rPr lang="en-US" sz="2000" dirty="0"/>
              <a:t> Medina</a:t>
            </a:r>
          </a:p>
          <a:p>
            <a:pPr lvl="1"/>
            <a:endParaRPr lang="en-US" sz="2000" dirty="0"/>
          </a:p>
          <a:p>
            <a:pPr lvl="1"/>
            <a:r>
              <a:rPr lang="en-US" sz="2000" dirty="0"/>
              <a:t>To my family, friends, and extended support network</a:t>
            </a:r>
          </a:p>
        </p:txBody>
      </p:sp>
      <p:sp>
        <p:nvSpPr>
          <p:cNvPr id="4" name="Rectangle 3">
            <a:extLst>
              <a:ext uri="{FF2B5EF4-FFF2-40B4-BE49-F238E27FC236}">
                <a16:creationId xmlns:a16="http://schemas.microsoft.com/office/drawing/2014/main" id="{E100FF4A-578C-D84C-96EF-7D015821B87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E9D2EC-3FE9-4248-B4CB-C2BC5E1EFD6A}"/>
              </a:ext>
            </a:extLst>
          </p:cNvPr>
          <p:cNvPicPr>
            <a:picLocks noChangeAspect="1"/>
          </p:cNvPicPr>
          <p:nvPr/>
        </p:nvPicPr>
        <p:blipFill>
          <a:blip r:embed="rId2"/>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40138895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275D0-9257-3942-B22C-8A50BF908D7D}"/>
              </a:ext>
            </a:extLst>
          </p:cNvPr>
          <p:cNvSpPr>
            <a:spLocks noGrp="1"/>
          </p:cNvSpPr>
          <p:nvPr>
            <p:ph type="title"/>
          </p:nvPr>
        </p:nvSpPr>
        <p:spPr/>
        <p:txBody>
          <a:bodyPr/>
          <a:lstStyle/>
          <a:p>
            <a:r>
              <a:rPr lang="en-US" sz="6000" dirty="0"/>
              <a:t>Questions?</a:t>
            </a:r>
          </a:p>
        </p:txBody>
      </p:sp>
      <p:sp>
        <p:nvSpPr>
          <p:cNvPr id="3" name="Content Placeholder 2">
            <a:extLst>
              <a:ext uri="{FF2B5EF4-FFF2-40B4-BE49-F238E27FC236}">
                <a16:creationId xmlns:a16="http://schemas.microsoft.com/office/drawing/2014/main" id="{4808527F-ABE1-B04F-B035-76D03BD0306A}"/>
              </a:ext>
            </a:extLst>
          </p:cNvPr>
          <p:cNvSpPr>
            <a:spLocks noGrp="1"/>
          </p:cNvSpPr>
          <p:nvPr>
            <p:ph idx="1"/>
          </p:nvPr>
        </p:nvSpPr>
        <p:spPr>
          <a:xfrm>
            <a:off x="355601" y="2443959"/>
            <a:ext cx="11582400" cy="3682206"/>
          </a:xfrm>
        </p:spPr>
        <p:txBody>
          <a:bodyPr/>
          <a:lstStyle/>
          <a:p>
            <a:pPr marL="457200" lvl="1" indent="0">
              <a:buNone/>
            </a:pPr>
            <a:endParaRPr lang="en-US" sz="2000" dirty="0"/>
          </a:p>
        </p:txBody>
      </p:sp>
      <p:sp>
        <p:nvSpPr>
          <p:cNvPr id="4" name="Rectangle 3">
            <a:extLst>
              <a:ext uri="{FF2B5EF4-FFF2-40B4-BE49-F238E27FC236}">
                <a16:creationId xmlns:a16="http://schemas.microsoft.com/office/drawing/2014/main" id="{E100FF4A-578C-D84C-96EF-7D015821B87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E9D2EC-3FE9-4248-B4CB-C2BC5E1EFD6A}"/>
              </a:ext>
            </a:extLst>
          </p:cNvPr>
          <p:cNvPicPr>
            <a:picLocks noChangeAspect="1"/>
          </p:cNvPicPr>
          <p:nvPr/>
        </p:nvPicPr>
        <p:blipFill>
          <a:blip r:embed="rId2"/>
          <a:stretch>
            <a:fillRect/>
          </a:stretch>
        </p:blipFill>
        <p:spPr>
          <a:xfrm>
            <a:off x="8678333" y="268285"/>
            <a:ext cx="2921000" cy="927100"/>
          </a:xfrm>
          <a:prstGeom prst="rect">
            <a:avLst/>
          </a:prstGeom>
        </p:spPr>
      </p:pic>
      <p:pic>
        <p:nvPicPr>
          <p:cNvPr id="1026" name="Picture 2">
            <a:extLst>
              <a:ext uri="{FF2B5EF4-FFF2-40B4-BE49-F238E27FC236}">
                <a16:creationId xmlns:a16="http://schemas.microsoft.com/office/drawing/2014/main" id="{AAEC11D1-DA8D-9048-B428-E6B0FB72D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461" y="2296047"/>
            <a:ext cx="4537901" cy="39780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4015EC-1FD8-3C47-92B7-4D4EBD7116FD}"/>
              </a:ext>
            </a:extLst>
          </p:cNvPr>
          <p:cNvSpPr txBox="1"/>
          <p:nvPr/>
        </p:nvSpPr>
        <p:spPr>
          <a:xfrm>
            <a:off x="3992233" y="6281209"/>
            <a:ext cx="4204356" cy="523220"/>
          </a:xfrm>
          <a:prstGeom prst="rect">
            <a:avLst/>
          </a:prstGeom>
          <a:noFill/>
        </p:spPr>
        <p:txBody>
          <a:bodyPr wrap="none" rtlCol="0">
            <a:spAutoFit/>
          </a:bodyPr>
          <a:lstStyle/>
          <a:p>
            <a:r>
              <a:rPr lang="en-US" sz="1400" i="1" dirty="0">
                <a:hlinkClick r:id="rId4"/>
              </a:rPr>
              <a:t>https://i.pinimg.com/736x/57/4f/92/574f92c2442ee</a:t>
            </a:r>
          </a:p>
          <a:p>
            <a:r>
              <a:rPr lang="en-US" sz="1400" i="1" dirty="0">
                <a:hlinkClick r:id="rId4"/>
              </a:rPr>
              <a:t>bd20a158fd4e2c013d9--human-emotions-owl-eyes.jpg</a:t>
            </a:r>
            <a:endParaRPr lang="en-US" sz="1400" i="1" dirty="0"/>
          </a:p>
        </p:txBody>
      </p:sp>
    </p:spTree>
    <p:extLst>
      <p:ext uri="{BB962C8B-B14F-4D97-AF65-F5344CB8AC3E}">
        <p14:creationId xmlns:p14="http://schemas.microsoft.com/office/powerpoint/2010/main" val="17710202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912978" y="234945"/>
            <a:ext cx="10362867" cy="1193114"/>
          </a:xfrm>
        </p:spPr>
        <p:txBody>
          <a:bodyPr anchor="ctr"/>
          <a:lstStyle/>
          <a:p>
            <a:r>
              <a:rPr lang="en-US" dirty="0" err="1"/>
              <a:t>clustGeo</a:t>
            </a:r>
            <a:r>
              <a:rPr lang="en-US" dirty="0"/>
              <a:t>: # of sites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C051BC0A-822F-C846-BAD7-844FB06C9768}"/>
              </a:ext>
            </a:extLst>
          </p:cNvPr>
          <p:cNvPicPr>
            <a:picLocks noChangeAspect="1"/>
          </p:cNvPicPr>
          <p:nvPr/>
        </p:nvPicPr>
        <p:blipFill>
          <a:blip r:embed="rId4"/>
          <a:stretch>
            <a:fillRect/>
          </a:stretch>
        </p:blipFill>
        <p:spPr>
          <a:xfrm>
            <a:off x="2326016" y="1185333"/>
            <a:ext cx="7536790" cy="5662615"/>
          </a:xfrm>
          <a:prstGeom prst="rect">
            <a:avLst/>
          </a:prstGeom>
        </p:spPr>
      </p:pic>
    </p:spTree>
    <p:extLst>
      <p:ext uri="{BB962C8B-B14F-4D97-AF65-F5344CB8AC3E}">
        <p14:creationId xmlns:p14="http://schemas.microsoft.com/office/powerpoint/2010/main" val="8278284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figure">
            <a:extLst>
              <a:ext uri="{FF2B5EF4-FFF2-40B4-BE49-F238E27FC236}">
                <a16:creationId xmlns:a16="http://schemas.microsoft.com/office/drawing/2014/main" id="{BB1CA3B4-A6F8-874F-8723-3399E0BF6B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915"/>
          <a:stretch/>
        </p:blipFill>
        <p:spPr bwMode="auto">
          <a:xfrm>
            <a:off x="1515409" y="686102"/>
            <a:ext cx="6660402" cy="548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825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Data required to build SDMs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Extent and accuracy of SDMs depend on the range and quality of the biodiversity dataset</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Rectangle 3">
            <a:extLst>
              <a:ext uri="{FF2B5EF4-FFF2-40B4-BE49-F238E27FC236}">
                <a16:creationId xmlns:a16="http://schemas.microsoft.com/office/drawing/2014/main" id="{4907EA9A-71F0-7948-AF3D-30F3353F1F8C}"/>
              </a:ext>
            </a:extLst>
          </p:cNvPr>
          <p:cNvSpPr/>
          <p:nvPr/>
        </p:nvSpPr>
        <p:spPr>
          <a:xfrm>
            <a:off x="6343650" y="2957513"/>
            <a:ext cx="4171950" cy="5715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B0656AF0-B231-4247-970E-A2787498723C}"/>
              </a:ext>
            </a:extLst>
          </p:cNvPr>
          <p:cNvCxnSpPr>
            <a:cxnSpLocks/>
            <a:stCxn id="4" idx="2"/>
          </p:cNvCxnSpPr>
          <p:nvPr/>
        </p:nvCxnSpPr>
        <p:spPr>
          <a:xfrm flipH="1">
            <a:off x="6490447" y="3529013"/>
            <a:ext cx="1939178" cy="7381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8FD9C03-D36B-A94D-AF23-9CEDA7F8CE88}"/>
              </a:ext>
            </a:extLst>
          </p:cNvPr>
          <p:cNvCxnSpPr>
            <a:cxnSpLocks/>
            <a:stCxn id="4" idx="2"/>
          </p:cNvCxnSpPr>
          <p:nvPr/>
        </p:nvCxnSpPr>
        <p:spPr>
          <a:xfrm>
            <a:off x="8429625" y="3529013"/>
            <a:ext cx="0" cy="7381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885EB41-A15A-3044-A717-E6951B5EBA73}"/>
              </a:ext>
            </a:extLst>
          </p:cNvPr>
          <p:cNvCxnSpPr>
            <a:cxnSpLocks/>
            <a:stCxn id="4" idx="2"/>
          </p:cNvCxnSpPr>
          <p:nvPr/>
        </p:nvCxnSpPr>
        <p:spPr>
          <a:xfrm>
            <a:off x="8429625" y="3529013"/>
            <a:ext cx="1939178" cy="7560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C9E1F0-BBA6-CF4F-8BB7-88E4AB6C3A13}"/>
              </a:ext>
            </a:extLst>
          </p:cNvPr>
          <p:cNvSpPr txBox="1"/>
          <p:nvPr/>
        </p:nvSpPr>
        <p:spPr>
          <a:xfrm>
            <a:off x="7479365" y="4370657"/>
            <a:ext cx="1900520" cy="646331"/>
          </a:xfrm>
          <a:prstGeom prst="rect">
            <a:avLst/>
          </a:prstGeom>
          <a:noFill/>
        </p:spPr>
        <p:txBody>
          <a:bodyPr wrap="none" rtlCol="0">
            <a:spAutoFit/>
          </a:bodyPr>
          <a:lstStyle/>
          <a:p>
            <a:r>
              <a:rPr lang="en-US" dirty="0"/>
              <a:t>Presence-Absence</a:t>
            </a:r>
          </a:p>
          <a:p>
            <a:pPr algn="ctr"/>
            <a:r>
              <a:rPr lang="en-US" b="1" dirty="0"/>
              <a:t>PA</a:t>
            </a:r>
          </a:p>
        </p:txBody>
      </p:sp>
      <p:sp>
        <p:nvSpPr>
          <p:cNvPr id="25" name="TextBox 24">
            <a:extLst>
              <a:ext uri="{FF2B5EF4-FFF2-40B4-BE49-F238E27FC236}">
                <a16:creationId xmlns:a16="http://schemas.microsoft.com/office/drawing/2014/main" id="{F46E31A6-629E-D54D-9381-60A1F440B792}"/>
              </a:ext>
            </a:extLst>
          </p:cNvPr>
          <p:cNvSpPr txBox="1"/>
          <p:nvPr/>
        </p:nvSpPr>
        <p:spPr>
          <a:xfrm>
            <a:off x="5213517" y="4370657"/>
            <a:ext cx="2216953" cy="646331"/>
          </a:xfrm>
          <a:prstGeom prst="rect">
            <a:avLst/>
          </a:prstGeom>
          <a:noFill/>
        </p:spPr>
        <p:txBody>
          <a:bodyPr wrap="none" rtlCol="0">
            <a:spAutoFit/>
          </a:bodyPr>
          <a:lstStyle/>
          <a:p>
            <a:pPr algn="ctr"/>
            <a:r>
              <a:rPr lang="en-US" dirty="0"/>
              <a:t>Presence-Background</a:t>
            </a:r>
          </a:p>
          <a:p>
            <a:pPr algn="ctr"/>
            <a:r>
              <a:rPr lang="en-US" b="1" dirty="0"/>
              <a:t>PB</a:t>
            </a:r>
          </a:p>
        </p:txBody>
      </p:sp>
      <p:sp>
        <p:nvSpPr>
          <p:cNvPr id="26" name="TextBox 25">
            <a:extLst>
              <a:ext uri="{FF2B5EF4-FFF2-40B4-BE49-F238E27FC236}">
                <a16:creationId xmlns:a16="http://schemas.microsoft.com/office/drawing/2014/main" id="{16955100-BCFE-434D-A328-CB4136D65334}"/>
              </a:ext>
            </a:extLst>
          </p:cNvPr>
          <p:cNvSpPr txBox="1"/>
          <p:nvPr/>
        </p:nvSpPr>
        <p:spPr>
          <a:xfrm>
            <a:off x="9428780" y="4384467"/>
            <a:ext cx="2194063" cy="646331"/>
          </a:xfrm>
          <a:prstGeom prst="rect">
            <a:avLst/>
          </a:prstGeom>
          <a:noFill/>
        </p:spPr>
        <p:txBody>
          <a:bodyPr wrap="none" rtlCol="0">
            <a:spAutoFit/>
          </a:bodyPr>
          <a:lstStyle/>
          <a:p>
            <a:pPr algn="ctr"/>
            <a:r>
              <a:rPr lang="en-US" dirty="0"/>
              <a:t>Occupancy-Detection</a:t>
            </a:r>
          </a:p>
          <a:p>
            <a:pPr algn="ctr"/>
            <a:r>
              <a:rPr lang="en-US" b="1" dirty="0"/>
              <a:t>DET</a:t>
            </a:r>
          </a:p>
        </p:txBody>
      </p:sp>
      <p:cxnSp>
        <p:nvCxnSpPr>
          <p:cNvPr id="10" name="Straight Arrow Connector 9">
            <a:extLst>
              <a:ext uri="{FF2B5EF4-FFF2-40B4-BE49-F238E27FC236}">
                <a16:creationId xmlns:a16="http://schemas.microsoft.com/office/drawing/2014/main" id="{347F46B7-F766-CF40-BAD8-500B8C736910}"/>
              </a:ext>
            </a:extLst>
          </p:cNvPr>
          <p:cNvCxnSpPr>
            <a:cxnSpLocks/>
          </p:cNvCxnSpPr>
          <p:nvPr/>
        </p:nvCxnSpPr>
        <p:spPr>
          <a:xfrm>
            <a:off x="5342965" y="5504329"/>
            <a:ext cx="4952789" cy="0"/>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6BC7E16-B152-7243-B3A6-13D6F5CEE183}"/>
              </a:ext>
            </a:extLst>
          </p:cNvPr>
          <p:cNvSpPr txBox="1"/>
          <p:nvPr/>
        </p:nvSpPr>
        <p:spPr>
          <a:xfrm>
            <a:off x="6353066" y="5630581"/>
            <a:ext cx="3075714" cy="369332"/>
          </a:xfrm>
          <a:prstGeom prst="rect">
            <a:avLst/>
          </a:prstGeom>
          <a:noFill/>
        </p:spPr>
        <p:txBody>
          <a:bodyPr wrap="none" rtlCol="0">
            <a:spAutoFit/>
          </a:bodyPr>
          <a:lstStyle/>
          <a:p>
            <a:r>
              <a:rPr lang="en-US" dirty="0"/>
              <a:t>increasing information content</a:t>
            </a:r>
          </a:p>
        </p:txBody>
      </p:sp>
    </p:spTree>
    <p:extLst>
      <p:ext uri="{BB962C8B-B14F-4D97-AF65-F5344CB8AC3E}">
        <p14:creationId xmlns:p14="http://schemas.microsoft.com/office/powerpoint/2010/main" val="1393628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Data required to build SDMs</a:t>
            </a: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Extent and accuracy of SDMs depend on the range and quality of the biodiversity dataset</a:t>
            </a:r>
          </a:p>
        </p:txBody>
      </p:sp>
      <p:sp>
        <p:nvSpPr>
          <p:cNvPr id="6" name="Rectangle 5">
            <a:extLst>
              <a:ext uri="{FF2B5EF4-FFF2-40B4-BE49-F238E27FC236}">
                <a16:creationId xmlns:a16="http://schemas.microsoft.com/office/drawing/2014/main" id="{7617A676-668E-DD4E-B940-0952CC023D30}"/>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D43213F-FF05-4741-AEF4-3CADB4C8B7C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Rectangle 3">
            <a:extLst>
              <a:ext uri="{FF2B5EF4-FFF2-40B4-BE49-F238E27FC236}">
                <a16:creationId xmlns:a16="http://schemas.microsoft.com/office/drawing/2014/main" id="{4907EA9A-71F0-7948-AF3D-30F3353F1F8C}"/>
              </a:ext>
            </a:extLst>
          </p:cNvPr>
          <p:cNvSpPr/>
          <p:nvPr/>
        </p:nvSpPr>
        <p:spPr>
          <a:xfrm>
            <a:off x="6343650" y="2957513"/>
            <a:ext cx="4171950" cy="57150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B0656AF0-B231-4247-970E-A2787498723C}"/>
              </a:ext>
            </a:extLst>
          </p:cNvPr>
          <p:cNvCxnSpPr>
            <a:cxnSpLocks/>
            <a:stCxn id="4" idx="2"/>
          </p:cNvCxnSpPr>
          <p:nvPr/>
        </p:nvCxnSpPr>
        <p:spPr>
          <a:xfrm flipH="1">
            <a:off x="6490447" y="3529013"/>
            <a:ext cx="1939178" cy="7381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8FD9C03-D36B-A94D-AF23-9CEDA7F8CE88}"/>
              </a:ext>
            </a:extLst>
          </p:cNvPr>
          <p:cNvCxnSpPr>
            <a:cxnSpLocks/>
            <a:stCxn id="4" idx="2"/>
          </p:cNvCxnSpPr>
          <p:nvPr/>
        </p:nvCxnSpPr>
        <p:spPr>
          <a:xfrm>
            <a:off x="8429625" y="3529013"/>
            <a:ext cx="0" cy="73818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C885EB41-A15A-3044-A717-E6951B5EBA73}"/>
              </a:ext>
            </a:extLst>
          </p:cNvPr>
          <p:cNvCxnSpPr>
            <a:cxnSpLocks/>
            <a:stCxn id="4" idx="2"/>
          </p:cNvCxnSpPr>
          <p:nvPr/>
        </p:nvCxnSpPr>
        <p:spPr>
          <a:xfrm>
            <a:off x="8429625" y="3529013"/>
            <a:ext cx="1939178" cy="75604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FC9E1F0-BBA6-CF4F-8BB7-88E4AB6C3A13}"/>
              </a:ext>
            </a:extLst>
          </p:cNvPr>
          <p:cNvSpPr txBox="1"/>
          <p:nvPr/>
        </p:nvSpPr>
        <p:spPr>
          <a:xfrm>
            <a:off x="7479365" y="4370657"/>
            <a:ext cx="1900520" cy="646331"/>
          </a:xfrm>
          <a:prstGeom prst="rect">
            <a:avLst/>
          </a:prstGeom>
          <a:noFill/>
        </p:spPr>
        <p:txBody>
          <a:bodyPr wrap="none" rtlCol="0">
            <a:spAutoFit/>
          </a:bodyPr>
          <a:lstStyle/>
          <a:p>
            <a:r>
              <a:rPr lang="en-US" dirty="0"/>
              <a:t>Presence-Absence</a:t>
            </a:r>
          </a:p>
          <a:p>
            <a:pPr algn="ctr"/>
            <a:r>
              <a:rPr lang="en-US" b="1" dirty="0"/>
              <a:t>PA</a:t>
            </a:r>
          </a:p>
        </p:txBody>
      </p:sp>
      <p:sp>
        <p:nvSpPr>
          <p:cNvPr id="25" name="TextBox 24">
            <a:extLst>
              <a:ext uri="{FF2B5EF4-FFF2-40B4-BE49-F238E27FC236}">
                <a16:creationId xmlns:a16="http://schemas.microsoft.com/office/drawing/2014/main" id="{F46E31A6-629E-D54D-9381-60A1F440B792}"/>
              </a:ext>
            </a:extLst>
          </p:cNvPr>
          <p:cNvSpPr txBox="1"/>
          <p:nvPr/>
        </p:nvSpPr>
        <p:spPr>
          <a:xfrm>
            <a:off x="5213517" y="4370657"/>
            <a:ext cx="2216953" cy="646331"/>
          </a:xfrm>
          <a:prstGeom prst="rect">
            <a:avLst/>
          </a:prstGeom>
          <a:noFill/>
        </p:spPr>
        <p:txBody>
          <a:bodyPr wrap="none" rtlCol="0">
            <a:spAutoFit/>
          </a:bodyPr>
          <a:lstStyle/>
          <a:p>
            <a:pPr algn="ctr"/>
            <a:r>
              <a:rPr lang="en-US" dirty="0"/>
              <a:t>Presence-Background</a:t>
            </a:r>
          </a:p>
          <a:p>
            <a:pPr algn="ctr"/>
            <a:r>
              <a:rPr lang="en-US" b="1" dirty="0"/>
              <a:t>PB</a:t>
            </a:r>
          </a:p>
        </p:txBody>
      </p:sp>
      <p:sp>
        <p:nvSpPr>
          <p:cNvPr id="26" name="TextBox 25">
            <a:extLst>
              <a:ext uri="{FF2B5EF4-FFF2-40B4-BE49-F238E27FC236}">
                <a16:creationId xmlns:a16="http://schemas.microsoft.com/office/drawing/2014/main" id="{16955100-BCFE-434D-A328-CB4136D65334}"/>
              </a:ext>
            </a:extLst>
          </p:cNvPr>
          <p:cNvSpPr txBox="1"/>
          <p:nvPr/>
        </p:nvSpPr>
        <p:spPr>
          <a:xfrm>
            <a:off x="9428780" y="4384467"/>
            <a:ext cx="2194063" cy="646331"/>
          </a:xfrm>
          <a:prstGeom prst="rect">
            <a:avLst/>
          </a:prstGeom>
          <a:noFill/>
        </p:spPr>
        <p:txBody>
          <a:bodyPr wrap="none" rtlCol="0">
            <a:spAutoFit/>
          </a:bodyPr>
          <a:lstStyle/>
          <a:p>
            <a:pPr algn="ctr"/>
            <a:r>
              <a:rPr lang="en-US" dirty="0"/>
              <a:t>Occupancy-Detection</a:t>
            </a:r>
          </a:p>
          <a:p>
            <a:pPr algn="ctr"/>
            <a:r>
              <a:rPr lang="en-US" b="1" dirty="0"/>
              <a:t>DET</a:t>
            </a:r>
          </a:p>
        </p:txBody>
      </p:sp>
      <p:cxnSp>
        <p:nvCxnSpPr>
          <p:cNvPr id="10" name="Straight Arrow Connector 9">
            <a:extLst>
              <a:ext uri="{FF2B5EF4-FFF2-40B4-BE49-F238E27FC236}">
                <a16:creationId xmlns:a16="http://schemas.microsoft.com/office/drawing/2014/main" id="{347F46B7-F766-CF40-BAD8-500B8C736910}"/>
              </a:ext>
            </a:extLst>
          </p:cNvPr>
          <p:cNvCxnSpPr>
            <a:cxnSpLocks/>
          </p:cNvCxnSpPr>
          <p:nvPr/>
        </p:nvCxnSpPr>
        <p:spPr>
          <a:xfrm>
            <a:off x="5342965" y="5504329"/>
            <a:ext cx="4952789" cy="0"/>
          </a:xfrm>
          <a:prstGeom prst="straightConnector1">
            <a:avLst/>
          </a:prstGeom>
          <a:ln w="317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6BC7E16-B152-7243-B3A6-13D6F5CEE183}"/>
              </a:ext>
            </a:extLst>
          </p:cNvPr>
          <p:cNvSpPr txBox="1"/>
          <p:nvPr/>
        </p:nvSpPr>
        <p:spPr>
          <a:xfrm>
            <a:off x="6353066" y="5630581"/>
            <a:ext cx="3075714" cy="369332"/>
          </a:xfrm>
          <a:prstGeom prst="rect">
            <a:avLst/>
          </a:prstGeom>
          <a:noFill/>
        </p:spPr>
        <p:txBody>
          <a:bodyPr wrap="none" rtlCol="0">
            <a:spAutoFit/>
          </a:bodyPr>
          <a:lstStyle/>
          <a:p>
            <a:r>
              <a:rPr lang="en-US" dirty="0"/>
              <a:t>increasing information content</a:t>
            </a:r>
          </a:p>
        </p:txBody>
      </p:sp>
      <p:sp>
        <p:nvSpPr>
          <p:cNvPr id="13" name="Rectangle 12">
            <a:extLst>
              <a:ext uri="{FF2B5EF4-FFF2-40B4-BE49-F238E27FC236}">
                <a16:creationId xmlns:a16="http://schemas.microsoft.com/office/drawing/2014/main" id="{A2E2A69B-42DC-714E-9221-694FDC72AC3C}"/>
              </a:ext>
            </a:extLst>
          </p:cNvPr>
          <p:cNvSpPr/>
          <p:nvPr/>
        </p:nvSpPr>
        <p:spPr>
          <a:xfrm>
            <a:off x="10530019" y="5051119"/>
            <a:ext cx="1491653" cy="90169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Occupancy Probability!</a:t>
            </a:r>
          </a:p>
        </p:txBody>
      </p:sp>
      <p:sp>
        <p:nvSpPr>
          <p:cNvPr id="15" name="5-Point Star 14">
            <a:extLst>
              <a:ext uri="{FF2B5EF4-FFF2-40B4-BE49-F238E27FC236}">
                <a16:creationId xmlns:a16="http://schemas.microsoft.com/office/drawing/2014/main" id="{8FEFDE29-0FF4-CB49-AE62-46E3F5949537}"/>
              </a:ext>
            </a:extLst>
          </p:cNvPr>
          <p:cNvSpPr/>
          <p:nvPr/>
        </p:nvSpPr>
        <p:spPr>
          <a:xfrm>
            <a:off x="10368803" y="4889218"/>
            <a:ext cx="331694" cy="343906"/>
          </a:xfrm>
          <a:prstGeom prst="star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5-Point Star 19">
            <a:extLst>
              <a:ext uri="{FF2B5EF4-FFF2-40B4-BE49-F238E27FC236}">
                <a16:creationId xmlns:a16="http://schemas.microsoft.com/office/drawing/2014/main" id="{D5A1BE3F-1558-294C-9212-2CB01A37ECDB}"/>
              </a:ext>
            </a:extLst>
          </p:cNvPr>
          <p:cNvSpPr/>
          <p:nvPr/>
        </p:nvSpPr>
        <p:spPr>
          <a:xfrm>
            <a:off x="11812162" y="4889345"/>
            <a:ext cx="331694" cy="343906"/>
          </a:xfrm>
          <a:prstGeom prst="star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7424D4DE-59D9-2C47-AFB8-0490AFC413D4}"/>
              </a:ext>
            </a:extLst>
          </p:cNvPr>
          <p:cNvSpPr/>
          <p:nvPr/>
        </p:nvSpPr>
        <p:spPr>
          <a:xfrm>
            <a:off x="10368803" y="5737875"/>
            <a:ext cx="331694" cy="343906"/>
          </a:xfrm>
          <a:prstGeom prst="star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5-Point Star 21">
            <a:extLst>
              <a:ext uri="{FF2B5EF4-FFF2-40B4-BE49-F238E27FC236}">
                <a16:creationId xmlns:a16="http://schemas.microsoft.com/office/drawing/2014/main" id="{41361D08-8334-AE46-BCF3-3F915D72EBA4}"/>
              </a:ext>
            </a:extLst>
          </p:cNvPr>
          <p:cNvSpPr/>
          <p:nvPr/>
        </p:nvSpPr>
        <p:spPr>
          <a:xfrm>
            <a:off x="11812162" y="5737875"/>
            <a:ext cx="331694" cy="343906"/>
          </a:xfrm>
          <a:prstGeom prst="star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243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Community Science </a:t>
            </a:r>
            <a:r>
              <a:rPr lang="en-US" sz="2800" dirty="0"/>
              <a:t>(also known as citizen science)</a:t>
            </a:r>
            <a:endParaRPr lang="en-US" sz="4800" dirty="0">
              <a:solidFill>
                <a:schemeClr val="accent6">
                  <a:lumMod val="75000"/>
                </a:schemeClr>
              </a:solidFill>
            </a:endParaRP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Voluntary crowdsourced data collection</a:t>
            </a:r>
          </a:p>
        </p:txBody>
      </p:sp>
      <p:sp>
        <p:nvSpPr>
          <p:cNvPr id="6" name="Rectangle 5">
            <a:extLst>
              <a:ext uri="{FF2B5EF4-FFF2-40B4-BE49-F238E27FC236}">
                <a16:creationId xmlns:a16="http://schemas.microsoft.com/office/drawing/2014/main" id="{E803D41A-FF5C-4540-A0F4-4C0AFE7D74D7}"/>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CD4A9FB-E525-B24E-B44E-ADA2C0D03D0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325083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Voluntary crowdsourced data collection</a:t>
            </a:r>
          </a:p>
          <a:p>
            <a:r>
              <a:rPr lang="en-US" dirty="0"/>
              <a:t>Low barriers to contribute</a:t>
            </a:r>
          </a:p>
        </p:txBody>
      </p:sp>
      <p:sp>
        <p:nvSpPr>
          <p:cNvPr id="6" name="Rectangle 5">
            <a:extLst>
              <a:ext uri="{FF2B5EF4-FFF2-40B4-BE49-F238E27FC236}">
                <a16:creationId xmlns:a16="http://schemas.microsoft.com/office/drawing/2014/main" id="{5E2189C2-0646-8843-8FC2-C3C6B2909893}"/>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95D2DA-412C-DC49-ABE7-10AE15FD374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8" name="Title 1">
            <a:extLst>
              <a:ext uri="{FF2B5EF4-FFF2-40B4-BE49-F238E27FC236}">
                <a16:creationId xmlns:a16="http://schemas.microsoft.com/office/drawing/2014/main" id="{00BCB8D1-CA28-774C-B5F2-BC77DC0647E9}"/>
              </a:ext>
            </a:extLst>
          </p:cNvPr>
          <p:cNvSpPr>
            <a:spLocks noGrp="1"/>
          </p:cNvSpPr>
          <p:nvPr>
            <p:ph type="title"/>
          </p:nvPr>
        </p:nvSpPr>
        <p:spPr>
          <a:xfrm>
            <a:off x="912979" y="1250845"/>
            <a:ext cx="10362867" cy="1193114"/>
          </a:xfrm>
        </p:spPr>
        <p:txBody>
          <a:bodyPr/>
          <a:lstStyle/>
          <a:p>
            <a:r>
              <a:rPr lang="en-US" sz="4800" dirty="0"/>
              <a:t>Community Science </a:t>
            </a:r>
            <a:r>
              <a:rPr lang="en-US" sz="2800" dirty="0"/>
              <a:t>(also known as citizen science)</a:t>
            </a:r>
            <a:endParaRPr lang="en-US" sz="4800" dirty="0">
              <a:solidFill>
                <a:schemeClr val="accent6">
                  <a:lumMod val="75000"/>
                </a:schemeClr>
              </a:solidFill>
            </a:endParaRPr>
          </a:p>
        </p:txBody>
      </p:sp>
    </p:spTree>
    <p:extLst>
      <p:ext uri="{BB962C8B-B14F-4D97-AF65-F5344CB8AC3E}">
        <p14:creationId xmlns:p14="http://schemas.microsoft.com/office/powerpoint/2010/main" val="3793704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161" y="1939488"/>
            <a:ext cx="10360501" cy="1909395"/>
          </a:xfrm>
        </p:spPr>
        <p:txBody>
          <a:bodyPr>
            <a:noAutofit/>
          </a:bodyPr>
          <a:lstStyle/>
          <a:p>
            <a:r>
              <a:rPr lang="en-US" sz="4000" dirty="0"/>
              <a:t>On the Role of Spatial Clustering Algorithms in Building Species Distribution Models from Community Science Data</a:t>
            </a:r>
          </a:p>
        </p:txBody>
      </p:sp>
      <p:sp>
        <p:nvSpPr>
          <p:cNvPr id="3" name="Subtitle 2"/>
          <p:cNvSpPr>
            <a:spLocks noGrp="1"/>
          </p:cNvSpPr>
          <p:nvPr>
            <p:ph type="subTitle" idx="1"/>
          </p:nvPr>
        </p:nvSpPr>
        <p:spPr>
          <a:xfrm>
            <a:off x="1828324" y="4207767"/>
            <a:ext cx="8532178" cy="1327821"/>
          </a:xfrm>
        </p:spPr>
        <p:txBody>
          <a:bodyPr>
            <a:normAutofit/>
          </a:bodyPr>
          <a:lstStyle/>
          <a:p>
            <a:r>
              <a:rPr lang="en-US" sz="2400" dirty="0"/>
              <a:t>Mark Roth</a:t>
            </a:r>
            <a:r>
              <a:rPr lang="en-US" sz="2400" baseline="30000" dirty="0"/>
              <a:t>1</a:t>
            </a:r>
            <a:r>
              <a:rPr lang="en-US" sz="2400" dirty="0"/>
              <a:t>, Dr. Tyler Hallman</a:t>
            </a:r>
            <a:r>
              <a:rPr lang="en-US" sz="2400" baseline="30000" dirty="0"/>
              <a:t>2</a:t>
            </a:r>
            <a:r>
              <a:rPr lang="en-US" sz="2400" dirty="0"/>
              <a:t>, </a:t>
            </a:r>
          </a:p>
          <a:p>
            <a:r>
              <a:rPr lang="en-US" sz="2400" dirty="0"/>
              <a:t>Dr. W. Douglas Robinson</a:t>
            </a:r>
            <a:r>
              <a:rPr lang="en-US" sz="2400" baseline="30000" dirty="0"/>
              <a:t>3</a:t>
            </a:r>
            <a:r>
              <a:rPr lang="en-US" sz="2400" dirty="0"/>
              <a:t>, Dr. Rebecca Hutchinson</a:t>
            </a:r>
            <a:r>
              <a:rPr lang="en-US" sz="2400" baseline="30000" dirty="0"/>
              <a:t>1,3</a:t>
            </a:r>
            <a:endParaRPr lang="en-US" sz="2400" dirty="0"/>
          </a:p>
        </p:txBody>
      </p:sp>
      <p:sp>
        <p:nvSpPr>
          <p:cNvPr id="4" name="Rectangle 3">
            <a:extLst>
              <a:ext uri="{FF2B5EF4-FFF2-40B4-BE49-F238E27FC236}">
                <a16:creationId xmlns:a16="http://schemas.microsoft.com/office/drawing/2014/main" id="{D9FFCC69-05FC-A441-B1D7-D130AB616B24}"/>
              </a:ext>
            </a:extLst>
          </p:cNvPr>
          <p:cNvSpPr/>
          <p:nvPr/>
        </p:nvSpPr>
        <p:spPr>
          <a:xfrm>
            <a:off x="8329613" y="328613"/>
            <a:ext cx="3200400" cy="642937"/>
          </a:xfrm>
          <a:prstGeom prst="rect">
            <a:avLst/>
          </a:prstGeom>
          <a:solidFill>
            <a:srgbClr val="DD44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EAE625E-2398-9B45-9334-26903EA6D029}"/>
              </a:ext>
            </a:extLst>
          </p:cNvPr>
          <p:cNvSpPr/>
          <p:nvPr/>
        </p:nvSpPr>
        <p:spPr>
          <a:xfrm>
            <a:off x="658812" y="142611"/>
            <a:ext cx="3200400" cy="828939"/>
          </a:xfrm>
          <a:prstGeom prst="rect">
            <a:avLst/>
          </a:prstGeom>
          <a:solidFill>
            <a:srgbClr val="DD44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C6F3C0D-5FCB-294F-B642-05124327E062}"/>
              </a:ext>
            </a:extLst>
          </p:cNvPr>
          <p:cNvPicPr>
            <a:picLocks noChangeAspect="1"/>
          </p:cNvPicPr>
          <p:nvPr/>
        </p:nvPicPr>
        <p:blipFill>
          <a:blip r:embed="rId3"/>
          <a:stretch>
            <a:fillRect/>
          </a:stretch>
        </p:blipFill>
        <p:spPr>
          <a:xfrm>
            <a:off x="658812" y="93530"/>
            <a:ext cx="2959100" cy="927100"/>
          </a:xfrm>
          <a:prstGeom prst="rect">
            <a:avLst/>
          </a:prstGeom>
        </p:spPr>
      </p:pic>
      <p:pic>
        <p:nvPicPr>
          <p:cNvPr id="6" name="Picture 5">
            <a:extLst>
              <a:ext uri="{FF2B5EF4-FFF2-40B4-BE49-F238E27FC236}">
                <a16:creationId xmlns:a16="http://schemas.microsoft.com/office/drawing/2014/main" id="{94E98852-5AFE-D041-970D-9F87EDB985DF}"/>
              </a:ext>
            </a:extLst>
          </p:cNvPr>
          <p:cNvPicPr>
            <a:picLocks noChangeAspect="1"/>
          </p:cNvPicPr>
          <p:nvPr/>
        </p:nvPicPr>
        <p:blipFill>
          <a:blip r:embed="rId4"/>
          <a:stretch>
            <a:fillRect/>
          </a:stretch>
        </p:blipFill>
        <p:spPr>
          <a:xfrm>
            <a:off x="8800677" y="402431"/>
            <a:ext cx="2908300" cy="495300"/>
          </a:xfrm>
          <a:prstGeom prst="rect">
            <a:avLst/>
          </a:prstGeom>
        </p:spPr>
      </p:pic>
      <p:pic>
        <p:nvPicPr>
          <p:cNvPr id="7" name="Picture 6">
            <a:extLst>
              <a:ext uri="{FF2B5EF4-FFF2-40B4-BE49-F238E27FC236}">
                <a16:creationId xmlns:a16="http://schemas.microsoft.com/office/drawing/2014/main" id="{181857E4-7DA5-B443-A8DC-8881FF565AE3}"/>
              </a:ext>
            </a:extLst>
          </p:cNvPr>
          <p:cNvPicPr>
            <a:picLocks noChangeAspect="1"/>
          </p:cNvPicPr>
          <p:nvPr/>
        </p:nvPicPr>
        <p:blipFill>
          <a:blip r:embed="rId5"/>
          <a:stretch>
            <a:fillRect/>
          </a:stretch>
        </p:blipFill>
        <p:spPr>
          <a:xfrm>
            <a:off x="4426850" y="5410184"/>
            <a:ext cx="1679319" cy="1397516"/>
          </a:xfrm>
          <a:prstGeom prst="rect">
            <a:avLst/>
          </a:prstGeom>
        </p:spPr>
      </p:pic>
      <p:pic>
        <p:nvPicPr>
          <p:cNvPr id="9" name="Picture 8">
            <a:extLst>
              <a:ext uri="{FF2B5EF4-FFF2-40B4-BE49-F238E27FC236}">
                <a16:creationId xmlns:a16="http://schemas.microsoft.com/office/drawing/2014/main" id="{030DA36E-00FB-F64C-AF15-C12F1ABC47B3}"/>
              </a:ext>
            </a:extLst>
          </p:cNvPr>
          <p:cNvPicPr>
            <a:picLocks noChangeAspect="1"/>
          </p:cNvPicPr>
          <p:nvPr/>
        </p:nvPicPr>
        <p:blipFill rotWithShape="1">
          <a:blip r:embed="rId6"/>
          <a:srcRect l="13876" t="21129"/>
          <a:stretch/>
        </p:blipFill>
        <p:spPr>
          <a:xfrm>
            <a:off x="3257396" y="5414183"/>
            <a:ext cx="1144536" cy="1397517"/>
          </a:xfrm>
          <a:prstGeom prst="ellipse">
            <a:avLst/>
          </a:prstGeom>
        </p:spPr>
      </p:pic>
      <p:pic>
        <p:nvPicPr>
          <p:cNvPr id="1026" name="Picture 2" descr="Rebecca Hutchinson">
            <a:extLst>
              <a:ext uri="{FF2B5EF4-FFF2-40B4-BE49-F238E27FC236}">
                <a16:creationId xmlns:a16="http://schemas.microsoft.com/office/drawing/2014/main" id="{7ACBAAD4-A215-3A4D-AF81-8C89D071B4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587" y="5424597"/>
            <a:ext cx="1368690" cy="136869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996A154-EB00-354A-B616-4FF50144E8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95096" y="5331951"/>
            <a:ext cx="1144537" cy="1526049"/>
          </a:xfrm>
          <a:prstGeom prst="ellipse">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57154F0-C75D-694A-A2E0-2DCBEFE3946B}"/>
              </a:ext>
            </a:extLst>
          </p:cNvPr>
          <p:cNvSpPr txBox="1"/>
          <p:nvPr/>
        </p:nvSpPr>
        <p:spPr>
          <a:xfrm>
            <a:off x="9141370" y="5331951"/>
            <a:ext cx="2908300" cy="1384995"/>
          </a:xfrm>
          <a:prstGeom prst="rect">
            <a:avLst/>
          </a:prstGeom>
          <a:noFill/>
        </p:spPr>
        <p:txBody>
          <a:bodyPr wrap="square" rtlCol="0">
            <a:spAutoFit/>
          </a:bodyPr>
          <a:lstStyle/>
          <a:p>
            <a:r>
              <a:rPr lang="en-US" sz="1200" dirty="0"/>
              <a:t>1: Department of Electrical Engineering &amp; Computer Science, Oregon State University</a:t>
            </a:r>
          </a:p>
          <a:p>
            <a:r>
              <a:rPr lang="en-US" sz="1200" dirty="0"/>
              <a:t>2: Swiss Ornithological Institute, </a:t>
            </a:r>
            <a:r>
              <a:rPr lang="en-US" sz="1200" dirty="0" err="1"/>
              <a:t>Sempach</a:t>
            </a:r>
            <a:r>
              <a:rPr lang="en-US" sz="1200" dirty="0"/>
              <a:t>, Switzerland</a:t>
            </a:r>
          </a:p>
          <a:p>
            <a:r>
              <a:rPr lang="en-US" sz="1200" dirty="0"/>
              <a:t>3: Department of Fisheries, Wildlife, &amp; Conservation Sciences, Oregon State University</a:t>
            </a:r>
          </a:p>
        </p:txBody>
      </p:sp>
    </p:spTree>
    <p:extLst>
      <p:ext uri="{BB962C8B-B14F-4D97-AF65-F5344CB8AC3E}">
        <p14:creationId xmlns:p14="http://schemas.microsoft.com/office/powerpoint/2010/main" val="1970105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Voluntary crowdsourced data collection</a:t>
            </a:r>
          </a:p>
          <a:p>
            <a:r>
              <a:rPr lang="en-US" dirty="0"/>
              <a:t>Low barriers to contribute </a:t>
            </a:r>
          </a:p>
          <a:p>
            <a:r>
              <a:rPr lang="en-US" dirty="0"/>
              <a:t>Growing in volume and quality</a:t>
            </a:r>
          </a:p>
          <a:p>
            <a:pPr marL="0" indent="0">
              <a:buNone/>
            </a:pPr>
            <a:endParaRPr lang="en-US" dirty="0"/>
          </a:p>
          <a:p>
            <a:pPr marL="0" indent="0">
              <a:buNone/>
            </a:pPr>
            <a:endParaRPr lang="en-US" dirty="0"/>
          </a:p>
          <a:p>
            <a:endParaRPr lang="en-US" dirty="0"/>
          </a:p>
        </p:txBody>
      </p:sp>
      <p:sp>
        <p:nvSpPr>
          <p:cNvPr id="6" name="Rectangle 5">
            <a:extLst>
              <a:ext uri="{FF2B5EF4-FFF2-40B4-BE49-F238E27FC236}">
                <a16:creationId xmlns:a16="http://schemas.microsoft.com/office/drawing/2014/main" id="{8B4620ED-A5C6-654D-8677-46DBE3F35DB2}"/>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FC8581-5E6F-4B4A-8857-B8E65F4CDB0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0" name="Title 1">
            <a:extLst>
              <a:ext uri="{FF2B5EF4-FFF2-40B4-BE49-F238E27FC236}">
                <a16:creationId xmlns:a16="http://schemas.microsoft.com/office/drawing/2014/main" id="{76E2E052-4730-164F-9DED-B8942E8BF272}"/>
              </a:ext>
            </a:extLst>
          </p:cNvPr>
          <p:cNvSpPr>
            <a:spLocks noGrp="1"/>
          </p:cNvSpPr>
          <p:nvPr>
            <p:ph type="title"/>
          </p:nvPr>
        </p:nvSpPr>
        <p:spPr>
          <a:xfrm>
            <a:off x="912979" y="1250845"/>
            <a:ext cx="10362867" cy="1193114"/>
          </a:xfrm>
        </p:spPr>
        <p:txBody>
          <a:bodyPr/>
          <a:lstStyle/>
          <a:p>
            <a:r>
              <a:rPr lang="en-US" sz="4800" dirty="0"/>
              <a:t>Community Science </a:t>
            </a:r>
            <a:r>
              <a:rPr lang="en-US" sz="2800" dirty="0"/>
              <a:t>(also known as citizen science)</a:t>
            </a:r>
            <a:endParaRPr lang="en-US" sz="4800" dirty="0">
              <a:solidFill>
                <a:schemeClr val="accent6">
                  <a:lumMod val="75000"/>
                </a:schemeClr>
              </a:solidFill>
            </a:endParaRPr>
          </a:p>
        </p:txBody>
      </p:sp>
    </p:spTree>
    <p:extLst>
      <p:ext uri="{BB962C8B-B14F-4D97-AF65-F5344CB8AC3E}">
        <p14:creationId xmlns:p14="http://schemas.microsoft.com/office/powerpoint/2010/main" val="333314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p:txBody>
          <a:bodyPr/>
          <a:lstStyle/>
          <a:p>
            <a:r>
              <a:rPr lang="en-US" dirty="0"/>
              <a:t>Voluntary crowdsourced data collection</a:t>
            </a:r>
          </a:p>
          <a:p>
            <a:r>
              <a:rPr lang="en-US" dirty="0"/>
              <a:t>Low barriers to contribute </a:t>
            </a:r>
          </a:p>
          <a:p>
            <a:r>
              <a:rPr lang="en-US" dirty="0"/>
              <a:t>Growing in volume and quality</a:t>
            </a:r>
          </a:p>
          <a:p>
            <a:endParaRPr lang="en-US" dirty="0"/>
          </a:p>
          <a:p>
            <a:r>
              <a:rPr lang="en-US" dirty="0"/>
              <a:t>We can construct spatially and temporally comprehensive SDMs !</a:t>
            </a:r>
          </a:p>
          <a:p>
            <a:endParaRPr lang="en-US" dirty="0"/>
          </a:p>
          <a:p>
            <a:pPr marL="0" indent="0">
              <a:buNone/>
            </a:pPr>
            <a:endParaRPr lang="en-US" dirty="0"/>
          </a:p>
          <a:p>
            <a:endParaRPr lang="en-US" dirty="0"/>
          </a:p>
        </p:txBody>
      </p:sp>
      <p:sp>
        <p:nvSpPr>
          <p:cNvPr id="6" name="Rectangle 5">
            <a:extLst>
              <a:ext uri="{FF2B5EF4-FFF2-40B4-BE49-F238E27FC236}">
                <a16:creationId xmlns:a16="http://schemas.microsoft.com/office/drawing/2014/main" id="{8B4620ED-A5C6-654D-8677-46DBE3F35DB2}"/>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FC8581-5E6F-4B4A-8857-B8E65F4CDB04}"/>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0" name="Title 1">
            <a:extLst>
              <a:ext uri="{FF2B5EF4-FFF2-40B4-BE49-F238E27FC236}">
                <a16:creationId xmlns:a16="http://schemas.microsoft.com/office/drawing/2014/main" id="{76E2E052-4730-164F-9DED-B8942E8BF272}"/>
              </a:ext>
            </a:extLst>
          </p:cNvPr>
          <p:cNvSpPr>
            <a:spLocks noGrp="1"/>
          </p:cNvSpPr>
          <p:nvPr>
            <p:ph type="title"/>
          </p:nvPr>
        </p:nvSpPr>
        <p:spPr>
          <a:xfrm>
            <a:off x="912979" y="1250845"/>
            <a:ext cx="10362867" cy="1193114"/>
          </a:xfrm>
        </p:spPr>
        <p:txBody>
          <a:bodyPr/>
          <a:lstStyle/>
          <a:p>
            <a:r>
              <a:rPr lang="en-US" sz="4800" dirty="0"/>
              <a:t>Community Science </a:t>
            </a:r>
            <a:r>
              <a:rPr lang="en-US" sz="2800" dirty="0"/>
              <a:t>(also known as citizen science)</a:t>
            </a:r>
            <a:endParaRPr lang="en-US" sz="4800" dirty="0">
              <a:solidFill>
                <a:schemeClr val="accent6">
                  <a:lumMod val="75000"/>
                </a:schemeClr>
              </a:solidFill>
            </a:endParaRPr>
          </a:p>
        </p:txBody>
      </p:sp>
    </p:spTree>
    <p:extLst>
      <p:ext uri="{BB962C8B-B14F-4D97-AF65-F5344CB8AC3E}">
        <p14:creationId xmlns:p14="http://schemas.microsoft.com/office/powerpoint/2010/main" val="4038248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Imperfect Detection</a:t>
            </a:r>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3000" dirty="0"/>
              <a:t>Probability of detecting a species given that it is present is less than 1</a:t>
            </a:r>
          </a:p>
          <a:p>
            <a:endParaRPr lang="en-US" dirty="0">
              <a:sym typeface="Wingdings" pitchFamily="2" charset="2"/>
            </a:endParaRPr>
          </a:p>
        </p:txBody>
      </p:sp>
      <p:sp>
        <p:nvSpPr>
          <p:cNvPr id="5" name="Rectangle 4">
            <a:extLst>
              <a:ext uri="{FF2B5EF4-FFF2-40B4-BE49-F238E27FC236}">
                <a16:creationId xmlns:a16="http://schemas.microsoft.com/office/drawing/2014/main" id="{B143BC52-C9E1-344F-A6BD-8F838442329D}"/>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C17B82-60EB-1F46-B988-A559AE1D9AD6}"/>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122232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Imperfect Detection</a:t>
            </a:r>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3000" dirty="0"/>
              <a:t>Probability of detecting a species given that it is present is less than 1</a:t>
            </a:r>
          </a:p>
          <a:p>
            <a:endParaRPr lang="en-US" sz="3000" dirty="0">
              <a:sym typeface="Wingdings" pitchFamily="2" charset="2"/>
            </a:endParaRPr>
          </a:p>
          <a:p>
            <a:r>
              <a:rPr lang="en-US" sz="3000" dirty="0">
                <a:sym typeface="Wingdings" pitchFamily="2" charset="2"/>
              </a:rPr>
              <a:t>Ignoring imperfect detection can lead to biased estimates of occupancy (</a:t>
            </a:r>
            <a:r>
              <a:rPr lang="en-US" sz="3000" dirty="0" err="1"/>
              <a:t>Guillera-Arroita</a:t>
            </a:r>
            <a:r>
              <a:rPr lang="en-US" sz="3000" dirty="0"/>
              <a:t> et al., 2014</a:t>
            </a:r>
            <a:r>
              <a:rPr lang="en-US" sz="3000" dirty="0">
                <a:sym typeface="Wingdings" pitchFamily="2" charset="2"/>
              </a:rPr>
              <a:t>)</a:t>
            </a:r>
            <a:endParaRPr lang="en-US" dirty="0"/>
          </a:p>
        </p:txBody>
      </p:sp>
      <p:sp>
        <p:nvSpPr>
          <p:cNvPr id="5" name="Rectangle 4">
            <a:extLst>
              <a:ext uri="{FF2B5EF4-FFF2-40B4-BE49-F238E27FC236}">
                <a16:creationId xmlns:a16="http://schemas.microsoft.com/office/drawing/2014/main" id="{057E208B-4D1A-7049-8FB4-94CAF352974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11AE35D-33F9-6A4D-AA5D-1CF89D2D21B7}"/>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547371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Imperfect Detection</a:t>
            </a:r>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8"/>
            <a:ext cx="10362867" cy="4278763"/>
          </a:xfrm>
        </p:spPr>
        <p:txBody>
          <a:bodyPr/>
          <a:lstStyle/>
          <a:p>
            <a:r>
              <a:rPr lang="en-US" sz="3000" dirty="0"/>
              <a:t>Probability of detecting a species given that it is present is less than 1</a:t>
            </a:r>
          </a:p>
          <a:p>
            <a:endParaRPr lang="en-US" sz="3000" dirty="0">
              <a:sym typeface="Wingdings" pitchFamily="2" charset="2"/>
            </a:endParaRPr>
          </a:p>
          <a:p>
            <a:r>
              <a:rPr lang="en-US" sz="3000" dirty="0">
                <a:sym typeface="Wingdings" pitchFamily="2" charset="2"/>
              </a:rPr>
              <a:t>Ignoring imperfect detection can lead to biased estimates of occupancy (</a:t>
            </a:r>
            <a:r>
              <a:rPr lang="en-US" sz="3000" dirty="0" err="1"/>
              <a:t>Guillera-Arroita</a:t>
            </a:r>
            <a:r>
              <a:rPr lang="en-US" sz="3000" dirty="0"/>
              <a:t> et al., 2014</a:t>
            </a:r>
            <a:r>
              <a:rPr lang="en-US" sz="3000" dirty="0">
                <a:sym typeface="Wingdings" pitchFamily="2" charset="2"/>
              </a:rPr>
              <a:t>)</a:t>
            </a:r>
            <a:endParaRPr lang="en-US" sz="3000" dirty="0"/>
          </a:p>
          <a:p>
            <a:pPr marL="0" indent="0">
              <a:buNone/>
            </a:pPr>
            <a:endParaRPr lang="en-US" sz="3000" dirty="0">
              <a:sym typeface="Wingdings" pitchFamily="2" charset="2"/>
            </a:endParaRPr>
          </a:p>
          <a:p>
            <a:r>
              <a:rPr lang="en-US" sz="3000" dirty="0"/>
              <a:t>Occupancy Models!</a:t>
            </a:r>
          </a:p>
          <a:p>
            <a:endParaRPr lang="en-US" sz="3000" dirty="0"/>
          </a:p>
        </p:txBody>
      </p:sp>
      <p:sp>
        <p:nvSpPr>
          <p:cNvPr id="5" name="Rectangle 4">
            <a:extLst>
              <a:ext uri="{FF2B5EF4-FFF2-40B4-BE49-F238E27FC236}">
                <a16:creationId xmlns:a16="http://schemas.microsoft.com/office/drawing/2014/main" id="{E29530DD-41FB-EC4C-9B30-D97E4A8909C2}"/>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CC56D42-9147-034C-B255-7C9337550C71}"/>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088385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8"/>
            <a:ext cx="10362866" cy="3702842"/>
          </a:xfrm>
        </p:spPr>
        <p:txBody>
          <a:bodyPr/>
          <a:lstStyle/>
          <a:p>
            <a:r>
              <a:rPr lang="en-US" dirty="0"/>
              <a:t>Rely on a few key assumptions to account for imperfect detection:</a:t>
            </a:r>
          </a:p>
          <a:p>
            <a:pPr marL="971550" lvl="1" indent="-514350">
              <a:buAutoNum type="arabicPeriod"/>
            </a:pP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59554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8"/>
            <a:ext cx="10362866" cy="3702842"/>
          </a:xfrm>
        </p:spPr>
        <p:txBody>
          <a:bodyPr/>
          <a:lstStyle/>
          <a:p>
            <a:r>
              <a:rPr lang="en-US" dirty="0"/>
              <a:t>Rely on a few key assumptions to account for imperfect detection:</a:t>
            </a:r>
          </a:p>
          <a:p>
            <a:pPr marL="971550" lvl="1" indent="-514350">
              <a:buFont typeface="Arial"/>
              <a:buAutoNum type="arabicPeriod"/>
            </a:pPr>
            <a:r>
              <a:rPr lang="en-US" dirty="0"/>
              <a:t>No false positives</a:t>
            </a:r>
          </a:p>
          <a:p>
            <a:pPr marL="457200" lvl="1" indent="0">
              <a:buNone/>
            </a:pPr>
            <a:endParaRPr lang="en-US" dirty="0"/>
          </a:p>
          <a:p>
            <a:pPr marL="971550" lvl="1" indent="-514350">
              <a:buAutoNum type="arabicPeriod"/>
            </a:pP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39650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8"/>
            <a:ext cx="10362866" cy="3702842"/>
          </a:xfrm>
        </p:spPr>
        <p:txBody>
          <a:bodyPr/>
          <a:lstStyle/>
          <a:p>
            <a:r>
              <a:rPr lang="en-US" dirty="0"/>
              <a:t>Rely on a few key assumptions to account for imperfect detection:</a:t>
            </a:r>
          </a:p>
          <a:p>
            <a:pPr marL="971550" lvl="1" indent="-514350">
              <a:buFont typeface="Arial"/>
              <a:buAutoNum type="arabicPeriod"/>
            </a:pPr>
            <a:r>
              <a:rPr lang="en-US" dirty="0"/>
              <a:t>No false positives</a:t>
            </a:r>
          </a:p>
          <a:p>
            <a:pPr marL="971550" lvl="1" indent="-514350">
              <a:buAutoNum type="arabicPeriod"/>
            </a:pPr>
            <a:r>
              <a:rPr lang="en-US" dirty="0"/>
              <a:t>N observations are organized into a set of </a:t>
            </a:r>
            <a:r>
              <a:rPr lang="en-US" u="sng" dirty="0"/>
              <a:t>&lt;</a:t>
            </a:r>
            <a:r>
              <a:rPr lang="en-US" dirty="0"/>
              <a:t>N </a:t>
            </a:r>
            <a:r>
              <a:rPr lang="en-US" i="1" u="sng" dirty="0"/>
              <a:t>sites</a:t>
            </a:r>
            <a:endParaRPr lang="en-US" dirty="0"/>
          </a:p>
          <a:p>
            <a:pPr marL="457200" lvl="1" indent="0">
              <a:buNone/>
            </a:pPr>
            <a:endParaRPr lang="en-US" dirty="0"/>
          </a:p>
          <a:p>
            <a:pPr marL="971550" lvl="1" indent="-514350">
              <a:buAutoNum type="arabicPeriod"/>
            </a:pP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176931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8"/>
            <a:ext cx="10362866" cy="3702842"/>
          </a:xfrm>
        </p:spPr>
        <p:txBody>
          <a:bodyPr/>
          <a:lstStyle/>
          <a:p>
            <a:r>
              <a:rPr lang="en-US" dirty="0"/>
              <a:t>Rely on a few key assumptions to account for imperfect detection:</a:t>
            </a:r>
          </a:p>
          <a:p>
            <a:pPr marL="971550" lvl="1" indent="-514350">
              <a:buFont typeface="Arial"/>
              <a:buAutoNum type="arabicPeriod"/>
            </a:pPr>
            <a:r>
              <a:rPr lang="en-US" dirty="0"/>
              <a:t>No false positives</a:t>
            </a:r>
          </a:p>
          <a:p>
            <a:pPr marL="971550" lvl="1" indent="-514350">
              <a:buAutoNum type="arabicPeriod"/>
            </a:pPr>
            <a:r>
              <a:rPr lang="en-US" dirty="0"/>
              <a:t>N observations are organized into a set of </a:t>
            </a:r>
            <a:r>
              <a:rPr lang="en-US" u="sng" dirty="0"/>
              <a:t>&lt;</a:t>
            </a:r>
            <a:r>
              <a:rPr lang="en-US" dirty="0"/>
              <a:t>N </a:t>
            </a:r>
            <a:r>
              <a:rPr lang="en-US" i="1" u="sng" dirty="0"/>
              <a:t>sites</a:t>
            </a:r>
            <a:endParaRPr lang="en-US" dirty="0"/>
          </a:p>
          <a:p>
            <a:pPr marL="971550" lvl="1" indent="-514350">
              <a:buFont typeface="Arial"/>
              <a:buAutoNum type="arabicPeriod"/>
            </a:pPr>
            <a:r>
              <a:rPr lang="en-US" dirty="0"/>
              <a:t>At each site, we assume </a:t>
            </a:r>
            <a:r>
              <a:rPr lang="en-US" i="1" u="sng" dirty="0"/>
              <a:t>closure</a:t>
            </a:r>
            <a:r>
              <a:rPr lang="en-US" dirty="0"/>
              <a:t>: the occupancy status remains unchanging across all observations</a:t>
            </a:r>
          </a:p>
          <a:p>
            <a:pPr marL="457200" lvl="1" indent="0">
              <a:buNone/>
            </a:pPr>
            <a:endParaRPr lang="en-US" dirty="0"/>
          </a:p>
          <a:p>
            <a:pPr marL="971550" lvl="1" indent="-514350">
              <a:buFont typeface="Arial"/>
              <a:buAutoNum type="arabicPeriod"/>
            </a:pPr>
            <a:endParaRPr lang="en-US" dirty="0"/>
          </a:p>
          <a:p>
            <a:pPr marL="971550" lvl="1" indent="-514350">
              <a:buAutoNum type="arabicPeriod"/>
            </a:pP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86639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 – Intuition </a:t>
            </a: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Freeform 6">
            <a:extLst>
              <a:ext uri="{FF2B5EF4-FFF2-40B4-BE49-F238E27FC236}">
                <a16:creationId xmlns:a16="http://schemas.microsoft.com/office/drawing/2014/main" id="{8D1E823D-C2F4-574E-8C74-FB639D206ECA}"/>
              </a:ext>
            </a:extLst>
          </p:cNvPr>
          <p:cNvSpPr/>
          <p:nvPr/>
        </p:nvSpPr>
        <p:spPr>
          <a:xfrm>
            <a:off x="912979" y="2827867"/>
            <a:ext cx="3920433" cy="3437467"/>
          </a:xfrm>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extrusionOk="0">
                <a:moveTo>
                  <a:pt x="1659467" y="84667"/>
                </a:moveTo>
                <a:lnTo>
                  <a:pt x="1659467" y="84667"/>
                </a:lnTo>
                <a:cubicBezTo>
                  <a:pt x="1543272" y="121707"/>
                  <a:pt x="1491972" y="117384"/>
                  <a:pt x="1456267" y="237067"/>
                </a:cubicBezTo>
                <a:cubicBezTo>
                  <a:pt x="1435390" y="280871"/>
                  <a:pt x="1420806" y="318392"/>
                  <a:pt x="1422400" y="338667"/>
                </a:cubicBezTo>
                <a:cubicBezTo>
                  <a:pt x="1424699" y="407566"/>
                  <a:pt x="1434483" y="561939"/>
                  <a:pt x="1456267" y="626534"/>
                </a:cubicBezTo>
                <a:cubicBezTo>
                  <a:pt x="1452955" y="624752"/>
                  <a:pt x="1502012" y="755151"/>
                  <a:pt x="1507067" y="778934"/>
                </a:cubicBezTo>
                <a:cubicBezTo>
                  <a:pt x="1510132" y="797080"/>
                  <a:pt x="1523040" y="820857"/>
                  <a:pt x="1524000" y="829734"/>
                </a:cubicBezTo>
                <a:cubicBezTo>
                  <a:pt x="1509547" y="884829"/>
                  <a:pt x="1520626" y="948087"/>
                  <a:pt x="1507067" y="999067"/>
                </a:cubicBezTo>
                <a:cubicBezTo>
                  <a:pt x="1492924" y="1033541"/>
                  <a:pt x="1424355" y="1123793"/>
                  <a:pt x="1388533" y="1151467"/>
                </a:cubicBezTo>
                <a:cubicBezTo>
                  <a:pt x="1375184" y="1165775"/>
                  <a:pt x="1354390" y="1172551"/>
                  <a:pt x="1337733" y="1185334"/>
                </a:cubicBezTo>
                <a:cubicBezTo>
                  <a:pt x="1317177" y="1200316"/>
                  <a:pt x="1307873" y="1223098"/>
                  <a:pt x="1286933" y="1236134"/>
                </a:cubicBezTo>
                <a:cubicBezTo>
                  <a:pt x="1200184" y="1304943"/>
                  <a:pt x="1211303" y="1296521"/>
                  <a:pt x="1134533" y="1320800"/>
                </a:cubicBezTo>
                <a:cubicBezTo>
                  <a:pt x="1023420" y="1406657"/>
                  <a:pt x="1072246" y="1376519"/>
                  <a:pt x="982133" y="1405467"/>
                </a:cubicBezTo>
                <a:cubicBezTo>
                  <a:pt x="968008" y="1414297"/>
                  <a:pt x="950376" y="1429731"/>
                  <a:pt x="931333" y="1439334"/>
                </a:cubicBezTo>
                <a:cubicBezTo>
                  <a:pt x="769811" y="1503045"/>
                  <a:pt x="927902" y="1399222"/>
                  <a:pt x="795867" y="1490134"/>
                </a:cubicBezTo>
                <a:cubicBezTo>
                  <a:pt x="676420" y="1558161"/>
                  <a:pt x="718479" y="1542447"/>
                  <a:pt x="626533" y="1608667"/>
                </a:cubicBezTo>
                <a:cubicBezTo>
                  <a:pt x="593446" y="1628522"/>
                  <a:pt x="553606" y="1656855"/>
                  <a:pt x="524933" y="1676400"/>
                </a:cubicBezTo>
                <a:cubicBezTo>
                  <a:pt x="462465" y="1698489"/>
                  <a:pt x="408272" y="1737309"/>
                  <a:pt x="372533" y="1778000"/>
                </a:cubicBezTo>
                <a:cubicBezTo>
                  <a:pt x="352859" y="1786343"/>
                  <a:pt x="338915" y="1803508"/>
                  <a:pt x="321733" y="1811867"/>
                </a:cubicBezTo>
                <a:cubicBezTo>
                  <a:pt x="303354" y="1825451"/>
                  <a:pt x="286934" y="1833538"/>
                  <a:pt x="270933" y="1845734"/>
                </a:cubicBezTo>
                <a:cubicBezTo>
                  <a:pt x="249801" y="1865530"/>
                  <a:pt x="225159" y="1880962"/>
                  <a:pt x="203200" y="1896534"/>
                </a:cubicBezTo>
                <a:cubicBezTo>
                  <a:pt x="169855" y="1919875"/>
                  <a:pt x="101600" y="1964267"/>
                  <a:pt x="101600" y="1964267"/>
                </a:cubicBezTo>
                <a:cubicBezTo>
                  <a:pt x="82026" y="2000720"/>
                  <a:pt x="45860" y="2029903"/>
                  <a:pt x="33867" y="2065867"/>
                </a:cubicBezTo>
                <a:cubicBezTo>
                  <a:pt x="26515" y="2101665"/>
                  <a:pt x="12411" y="2130625"/>
                  <a:pt x="0" y="2167467"/>
                </a:cubicBezTo>
                <a:cubicBezTo>
                  <a:pt x="9094" y="2230637"/>
                  <a:pt x="3411" y="2283250"/>
                  <a:pt x="16933" y="2353734"/>
                </a:cubicBezTo>
                <a:cubicBezTo>
                  <a:pt x="24525" y="2375731"/>
                  <a:pt x="39592" y="2386793"/>
                  <a:pt x="50800" y="2404534"/>
                </a:cubicBezTo>
                <a:cubicBezTo>
                  <a:pt x="58259" y="2422130"/>
                  <a:pt x="57149" y="2438332"/>
                  <a:pt x="67733" y="2455334"/>
                </a:cubicBezTo>
                <a:cubicBezTo>
                  <a:pt x="105759" y="2510298"/>
                  <a:pt x="123758" y="2498727"/>
                  <a:pt x="169333" y="2540000"/>
                </a:cubicBezTo>
                <a:cubicBezTo>
                  <a:pt x="184321" y="2554024"/>
                  <a:pt x="201602" y="2576807"/>
                  <a:pt x="220133" y="2590800"/>
                </a:cubicBezTo>
                <a:cubicBezTo>
                  <a:pt x="246504" y="2610848"/>
                  <a:pt x="288060" y="2613905"/>
                  <a:pt x="321733" y="2624667"/>
                </a:cubicBezTo>
                <a:cubicBezTo>
                  <a:pt x="365909" y="2637308"/>
                  <a:pt x="396596" y="2655762"/>
                  <a:pt x="440267" y="2658534"/>
                </a:cubicBezTo>
                <a:cubicBezTo>
                  <a:pt x="490826" y="2667642"/>
                  <a:pt x="528836" y="2660006"/>
                  <a:pt x="575733" y="2675467"/>
                </a:cubicBezTo>
                <a:cubicBezTo>
                  <a:pt x="664658" y="2691888"/>
                  <a:pt x="692437" y="2703278"/>
                  <a:pt x="762000" y="2726267"/>
                </a:cubicBezTo>
                <a:cubicBezTo>
                  <a:pt x="841849" y="2838031"/>
                  <a:pt x="777306" y="2745777"/>
                  <a:pt x="812800" y="2827867"/>
                </a:cubicBezTo>
                <a:cubicBezTo>
                  <a:pt x="825485" y="2853781"/>
                  <a:pt x="835982" y="2870411"/>
                  <a:pt x="846667" y="2895600"/>
                </a:cubicBezTo>
                <a:cubicBezTo>
                  <a:pt x="856253" y="2932390"/>
                  <a:pt x="875519" y="2964741"/>
                  <a:pt x="880533" y="2997200"/>
                </a:cubicBezTo>
                <a:cubicBezTo>
                  <a:pt x="886355" y="3013942"/>
                  <a:pt x="892475" y="3029500"/>
                  <a:pt x="897467" y="3048000"/>
                </a:cubicBezTo>
                <a:cubicBezTo>
                  <a:pt x="901897" y="3088206"/>
                  <a:pt x="932048" y="3196696"/>
                  <a:pt x="948267" y="3217334"/>
                </a:cubicBezTo>
                <a:cubicBezTo>
                  <a:pt x="959363" y="3234747"/>
                  <a:pt x="977992" y="3271151"/>
                  <a:pt x="1016000" y="3318934"/>
                </a:cubicBezTo>
                <a:cubicBezTo>
                  <a:pt x="1027674" y="3336340"/>
                  <a:pt x="1033921" y="3363874"/>
                  <a:pt x="1049867" y="3369734"/>
                </a:cubicBezTo>
                <a:cubicBezTo>
                  <a:pt x="1090683" y="3380884"/>
                  <a:pt x="1119271" y="3393195"/>
                  <a:pt x="1151467" y="3403600"/>
                </a:cubicBezTo>
                <a:cubicBezTo>
                  <a:pt x="1168676" y="3406451"/>
                  <a:pt x="1185409" y="3414852"/>
                  <a:pt x="1202267" y="3420534"/>
                </a:cubicBezTo>
                <a:cubicBezTo>
                  <a:pt x="1223117" y="3430992"/>
                  <a:pt x="1248356" y="3426461"/>
                  <a:pt x="1270000" y="3437467"/>
                </a:cubicBezTo>
                <a:cubicBezTo>
                  <a:pt x="1442007" y="3429719"/>
                  <a:pt x="1629468" y="3428331"/>
                  <a:pt x="1778000" y="3420534"/>
                </a:cubicBezTo>
                <a:cubicBezTo>
                  <a:pt x="1821199" y="3410851"/>
                  <a:pt x="1904740" y="3391866"/>
                  <a:pt x="1947333" y="3386667"/>
                </a:cubicBezTo>
                <a:cubicBezTo>
                  <a:pt x="1963921" y="3384620"/>
                  <a:pt x="1979648" y="3373074"/>
                  <a:pt x="1998133" y="3369734"/>
                </a:cubicBezTo>
                <a:cubicBezTo>
                  <a:pt x="2045526" y="3359490"/>
                  <a:pt x="2083634" y="3352210"/>
                  <a:pt x="2133600" y="3335867"/>
                </a:cubicBezTo>
                <a:cubicBezTo>
                  <a:pt x="2254971" y="3295450"/>
                  <a:pt x="2200487" y="3306680"/>
                  <a:pt x="2302933" y="3285067"/>
                </a:cubicBezTo>
                <a:cubicBezTo>
                  <a:pt x="2321318" y="3275333"/>
                  <a:pt x="2346878" y="3262374"/>
                  <a:pt x="2370667" y="3251200"/>
                </a:cubicBezTo>
                <a:cubicBezTo>
                  <a:pt x="2391174" y="3241902"/>
                  <a:pt x="2421476" y="3243840"/>
                  <a:pt x="2438400" y="3234267"/>
                </a:cubicBezTo>
                <a:cubicBezTo>
                  <a:pt x="2579167" y="3161911"/>
                  <a:pt x="2347835" y="3238494"/>
                  <a:pt x="2556933" y="3183467"/>
                </a:cubicBezTo>
                <a:cubicBezTo>
                  <a:pt x="2748874" y="3076625"/>
                  <a:pt x="2624460" y="3131543"/>
                  <a:pt x="2760133" y="3098800"/>
                </a:cubicBezTo>
                <a:cubicBezTo>
                  <a:pt x="2776839" y="3094558"/>
                  <a:pt x="2792268" y="3086147"/>
                  <a:pt x="2810933" y="3081867"/>
                </a:cubicBezTo>
                <a:cubicBezTo>
                  <a:pt x="2882448" y="3075578"/>
                  <a:pt x="2981481" y="3075023"/>
                  <a:pt x="3064933" y="3064934"/>
                </a:cubicBezTo>
                <a:cubicBezTo>
                  <a:pt x="3111027" y="3059849"/>
                  <a:pt x="3166263" y="3046647"/>
                  <a:pt x="3217333" y="3048000"/>
                </a:cubicBezTo>
                <a:cubicBezTo>
                  <a:pt x="3443977" y="2966438"/>
                  <a:pt x="3170003" y="3058405"/>
                  <a:pt x="3335867" y="3014134"/>
                </a:cubicBezTo>
                <a:cubicBezTo>
                  <a:pt x="3555125" y="2935311"/>
                  <a:pt x="3269905" y="3038631"/>
                  <a:pt x="3505200" y="2963334"/>
                </a:cubicBezTo>
                <a:cubicBezTo>
                  <a:pt x="3522479" y="2959644"/>
                  <a:pt x="3541696" y="2955788"/>
                  <a:pt x="3556000" y="2946400"/>
                </a:cubicBezTo>
                <a:cubicBezTo>
                  <a:pt x="3576310" y="2935319"/>
                  <a:pt x="3590956" y="2922955"/>
                  <a:pt x="3606800" y="2912534"/>
                </a:cubicBezTo>
                <a:cubicBezTo>
                  <a:pt x="3720000" y="2805764"/>
                  <a:pt x="3601421" y="2935300"/>
                  <a:pt x="3708400" y="2827867"/>
                </a:cubicBezTo>
                <a:cubicBezTo>
                  <a:pt x="3729992" y="2796402"/>
                  <a:pt x="3770143" y="2762464"/>
                  <a:pt x="3776133" y="2726267"/>
                </a:cubicBezTo>
                <a:cubicBezTo>
                  <a:pt x="3793453" y="2648881"/>
                  <a:pt x="3825006" y="2591241"/>
                  <a:pt x="3826933" y="2573867"/>
                </a:cubicBezTo>
                <a:cubicBezTo>
                  <a:pt x="3841874" y="2537411"/>
                  <a:pt x="3852423" y="2490854"/>
                  <a:pt x="3860800" y="2472267"/>
                </a:cubicBezTo>
                <a:cubicBezTo>
                  <a:pt x="3887573" y="2371231"/>
                  <a:pt x="3869234" y="2422600"/>
                  <a:pt x="3894667" y="2336800"/>
                </a:cubicBezTo>
                <a:cubicBezTo>
                  <a:pt x="3933050" y="2098343"/>
                  <a:pt x="3940025" y="2205989"/>
                  <a:pt x="3894667" y="1778000"/>
                </a:cubicBezTo>
                <a:cubicBezTo>
                  <a:pt x="3893470" y="1759769"/>
                  <a:pt x="3884560" y="1742968"/>
                  <a:pt x="3877733" y="1727200"/>
                </a:cubicBezTo>
                <a:cubicBezTo>
                  <a:pt x="3871566" y="1705280"/>
                  <a:pt x="3869632" y="1681711"/>
                  <a:pt x="3860800" y="1659467"/>
                </a:cubicBezTo>
                <a:cubicBezTo>
                  <a:pt x="3851376" y="1624419"/>
                  <a:pt x="3839490" y="1588766"/>
                  <a:pt x="3826933" y="1557867"/>
                </a:cubicBezTo>
                <a:cubicBezTo>
                  <a:pt x="3824408" y="1542345"/>
                  <a:pt x="3815152" y="1523670"/>
                  <a:pt x="3810000" y="1507067"/>
                </a:cubicBezTo>
                <a:cubicBezTo>
                  <a:pt x="3799720" y="1447924"/>
                  <a:pt x="3787233" y="1417054"/>
                  <a:pt x="3776133" y="1354667"/>
                </a:cubicBezTo>
                <a:cubicBezTo>
                  <a:pt x="3768213" y="1312301"/>
                  <a:pt x="3766208" y="1278858"/>
                  <a:pt x="3759200" y="1236134"/>
                </a:cubicBezTo>
                <a:cubicBezTo>
                  <a:pt x="3749025" y="1206441"/>
                  <a:pt x="3746820" y="1174975"/>
                  <a:pt x="3742267" y="1151467"/>
                </a:cubicBezTo>
                <a:cubicBezTo>
                  <a:pt x="3724592" y="1062560"/>
                  <a:pt x="3727009" y="1029652"/>
                  <a:pt x="3708400" y="948267"/>
                </a:cubicBezTo>
                <a:cubicBezTo>
                  <a:pt x="3705154" y="931600"/>
                  <a:pt x="3699430" y="914066"/>
                  <a:pt x="3691467" y="897467"/>
                </a:cubicBezTo>
                <a:cubicBezTo>
                  <a:pt x="3691745" y="854880"/>
                  <a:pt x="3687407" y="808653"/>
                  <a:pt x="3674533" y="762000"/>
                </a:cubicBezTo>
                <a:cubicBezTo>
                  <a:pt x="3666148" y="729826"/>
                  <a:pt x="3652710" y="693836"/>
                  <a:pt x="3640667" y="660400"/>
                </a:cubicBezTo>
                <a:cubicBezTo>
                  <a:pt x="3632157" y="642124"/>
                  <a:pt x="3625831" y="624878"/>
                  <a:pt x="3623733" y="609600"/>
                </a:cubicBezTo>
                <a:cubicBezTo>
                  <a:pt x="3617718" y="584117"/>
                  <a:pt x="3618659" y="556265"/>
                  <a:pt x="3606800" y="524934"/>
                </a:cubicBezTo>
                <a:cubicBezTo>
                  <a:pt x="3598854" y="484187"/>
                  <a:pt x="3598890" y="447291"/>
                  <a:pt x="3572933" y="423334"/>
                </a:cubicBezTo>
                <a:cubicBezTo>
                  <a:pt x="3558229" y="406914"/>
                  <a:pt x="3537063" y="391174"/>
                  <a:pt x="3522133" y="372534"/>
                </a:cubicBezTo>
                <a:cubicBezTo>
                  <a:pt x="3507356" y="359996"/>
                  <a:pt x="3503155" y="336216"/>
                  <a:pt x="3488267" y="321734"/>
                </a:cubicBezTo>
                <a:cubicBezTo>
                  <a:pt x="3435430" y="267234"/>
                  <a:pt x="3414819" y="271995"/>
                  <a:pt x="3352800" y="237067"/>
                </a:cubicBezTo>
                <a:cubicBezTo>
                  <a:pt x="3289496" y="203227"/>
                  <a:pt x="3310384" y="199377"/>
                  <a:pt x="3234267" y="169334"/>
                </a:cubicBezTo>
                <a:cubicBezTo>
                  <a:pt x="3211683" y="161266"/>
                  <a:pt x="3189375" y="161226"/>
                  <a:pt x="3166533" y="152400"/>
                </a:cubicBezTo>
                <a:cubicBezTo>
                  <a:pt x="3145868" y="141768"/>
                  <a:pt x="3134148" y="128322"/>
                  <a:pt x="3115733" y="118534"/>
                </a:cubicBezTo>
                <a:cubicBezTo>
                  <a:pt x="3086305" y="107839"/>
                  <a:pt x="3054540" y="110656"/>
                  <a:pt x="3031067" y="101600"/>
                </a:cubicBezTo>
                <a:cubicBezTo>
                  <a:pt x="2986220" y="89426"/>
                  <a:pt x="2934000" y="79065"/>
                  <a:pt x="2895600" y="67734"/>
                </a:cubicBezTo>
                <a:cubicBezTo>
                  <a:pt x="2862872" y="61410"/>
                  <a:pt x="2831320" y="44367"/>
                  <a:pt x="2794000" y="33867"/>
                </a:cubicBezTo>
                <a:cubicBezTo>
                  <a:pt x="2635727" y="7881"/>
                  <a:pt x="2714017" y="33540"/>
                  <a:pt x="2540000" y="0"/>
                </a:cubicBezTo>
                <a:cubicBezTo>
                  <a:pt x="2395427" y="24724"/>
                  <a:pt x="2235236" y="-3645"/>
                  <a:pt x="2065867" y="16934"/>
                </a:cubicBezTo>
                <a:cubicBezTo>
                  <a:pt x="2042225" y="19499"/>
                  <a:pt x="1909339" y="45115"/>
                  <a:pt x="1879600" y="50800"/>
                </a:cubicBezTo>
                <a:cubicBezTo>
                  <a:pt x="1863977" y="56325"/>
                  <a:pt x="1848691" y="60558"/>
                  <a:pt x="1828800" y="67734"/>
                </a:cubicBezTo>
                <a:cubicBezTo>
                  <a:pt x="1793946" y="83247"/>
                  <a:pt x="1716981" y="97473"/>
                  <a:pt x="1676400" y="101600"/>
                </a:cubicBezTo>
                <a:cubicBezTo>
                  <a:pt x="1665371" y="103288"/>
                  <a:pt x="1662741" y="87156"/>
                  <a:pt x="1659467" y="84667"/>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Graphic 11" descr="Tree With Roots outline">
            <a:extLst>
              <a:ext uri="{FF2B5EF4-FFF2-40B4-BE49-F238E27FC236}">
                <a16:creationId xmlns:a16="http://schemas.microsoft.com/office/drawing/2014/main" id="{31D018FC-0082-ED48-8936-DE11E6EBE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5995" y="2443959"/>
            <a:ext cx="914400" cy="914400"/>
          </a:xfrm>
          <a:prstGeom prst="rect">
            <a:avLst/>
          </a:prstGeom>
        </p:spPr>
      </p:pic>
      <p:pic>
        <p:nvPicPr>
          <p:cNvPr id="14" name="Graphic 13" descr="Tree With Roots outline">
            <a:extLst>
              <a:ext uri="{FF2B5EF4-FFF2-40B4-BE49-F238E27FC236}">
                <a16:creationId xmlns:a16="http://schemas.microsoft.com/office/drawing/2014/main" id="{EA0BCCF6-7D4F-B74B-A867-68CC984263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7029" y="3742267"/>
            <a:ext cx="914400" cy="914400"/>
          </a:xfrm>
          <a:prstGeom prst="rect">
            <a:avLst/>
          </a:prstGeom>
        </p:spPr>
      </p:pic>
      <p:pic>
        <p:nvPicPr>
          <p:cNvPr id="15" name="Graphic 14" descr="Tree With Roots outline">
            <a:extLst>
              <a:ext uri="{FF2B5EF4-FFF2-40B4-BE49-F238E27FC236}">
                <a16:creationId xmlns:a16="http://schemas.microsoft.com/office/drawing/2014/main" id="{0D92BEED-706C-6D48-AC0A-8F37FA556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045" y="4255826"/>
            <a:ext cx="914400" cy="914400"/>
          </a:xfrm>
          <a:prstGeom prst="rect">
            <a:avLst/>
          </a:prstGeom>
        </p:spPr>
      </p:pic>
      <p:pic>
        <p:nvPicPr>
          <p:cNvPr id="17" name="Graphic 16" descr="Telescope outline">
            <a:extLst>
              <a:ext uri="{FF2B5EF4-FFF2-40B4-BE49-F238E27FC236}">
                <a16:creationId xmlns:a16="http://schemas.microsoft.com/office/drawing/2014/main" id="{5ED74E71-BD77-0A4A-86CC-663C46450C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3461811" y="2999851"/>
            <a:ext cx="803802" cy="914400"/>
          </a:xfrm>
          <a:prstGeom prst="rect">
            <a:avLst/>
          </a:prstGeom>
        </p:spPr>
      </p:pic>
      <p:pic>
        <p:nvPicPr>
          <p:cNvPr id="18" name="Graphic 17" descr="Telescope outline">
            <a:extLst>
              <a:ext uri="{FF2B5EF4-FFF2-40B4-BE49-F238E27FC236}">
                <a16:creationId xmlns:a16="http://schemas.microsoft.com/office/drawing/2014/main" id="{58236A1D-1D77-C244-950A-A72FAEB2E1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2022311" y="5096934"/>
            <a:ext cx="914400" cy="914400"/>
          </a:xfrm>
          <a:prstGeom prst="rect">
            <a:avLst/>
          </a:prstGeom>
        </p:spPr>
      </p:pic>
      <p:pic>
        <p:nvPicPr>
          <p:cNvPr id="19" name="Graphic 18" descr="Telescope outline">
            <a:extLst>
              <a:ext uri="{FF2B5EF4-FFF2-40B4-BE49-F238E27FC236}">
                <a16:creationId xmlns:a16="http://schemas.microsoft.com/office/drawing/2014/main" id="{C6A673D1-3085-4C48-9C93-E55DEB23B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693522" y="4715248"/>
            <a:ext cx="914399" cy="914400"/>
          </a:xfrm>
          <a:prstGeom prst="rect">
            <a:avLst/>
          </a:prstGeom>
        </p:spPr>
      </p:pic>
      <p:pic>
        <p:nvPicPr>
          <p:cNvPr id="23" name="Graphic 22" descr="Sparrow outline">
            <a:extLst>
              <a:ext uri="{FF2B5EF4-FFF2-40B4-BE49-F238E27FC236}">
                <a16:creationId xmlns:a16="http://schemas.microsoft.com/office/drawing/2014/main" id="{BD2C546E-311C-1B49-8436-863AF3DC5B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4178" y="3742267"/>
            <a:ext cx="914400" cy="914400"/>
          </a:xfrm>
          <a:prstGeom prst="rect">
            <a:avLst/>
          </a:prstGeom>
        </p:spPr>
      </p:pic>
    </p:spTree>
    <p:extLst>
      <p:ext uri="{BB962C8B-B14F-4D97-AF65-F5344CB8AC3E}">
        <p14:creationId xmlns:p14="http://schemas.microsoft.com/office/powerpoint/2010/main" val="38075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7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75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750"/>
                                        <p:tgtEl>
                                          <p:spTgt spid="19"/>
                                        </p:tgtEl>
                                      </p:cBhvr>
                                    </p:animEffect>
                                  </p:childTnLst>
                                </p:cTn>
                              </p:par>
                              <p:par>
                                <p:cTn id="18" presetID="9"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dissolve">
                                      <p:cBhvr>
                                        <p:cTn id="20"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072C5-9035-1545-8F93-EEA4CBFE827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C303FE0-A761-1F43-BC5E-CAA7E8C8A7E7}"/>
              </a:ext>
            </a:extLst>
          </p:cNvPr>
          <p:cNvSpPr>
            <a:spLocks noGrp="1"/>
          </p:cNvSpPr>
          <p:nvPr>
            <p:ph idx="1"/>
          </p:nvPr>
        </p:nvSpPr>
        <p:spPr/>
        <p:txBody>
          <a:bodyPr/>
          <a:lstStyle/>
          <a:p>
            <a:r>
              <a:rPr lang="en-US" sz="2800" dirty="0"/>
              <a:t>Motivation &amp; Background</a:t>
            </a:r>
          </a:p>
          <a:p>
            <a:pPr lvl="1"/>
            <a:r>
              <a:rPr lang="en-US" sz="2400" dirty="0"/>
              <a:t>Biodiversity Loss, Species Distribution Models, Community Science, Occupancy Models</a:t>
            </a:r>
          </a:p>
          <a:p>
            <a:r>
              <a:rPr lang="en-US" sz="2800" dirty="0"/>
              <a:t>Research area</a:t>
            </a:r>
          </a:p>
          <a:p>
            <a:pPr lvl="1"/>
            <a:r>
              <a:rPr lang="en-US" sz="2400" b="1" dirty="0"/>
              <a:t>Site Clustering Problem</a:t>
            </a:r>
          </a:p>
          <a:p>
            <a:r>
              <a:rPr lang="en-US" sz="2800" dirty="0"/>
              <a:t>Experiments, Results, Contributions</a:t>
            </a:r>
          </a:p>
          <a:p>
            <a:r>
              <a:rPr lang="en-US" sz="2800" dirty="0"/>
              <a:t>Future Work</a:t>
            </a:r>
          </a:p>
        </p:txBody>
      </p:sp>
    </p:spTree>
    <p:extLst>
      <p:ext uri="{BB962C8B-B14F-4D97-AF65-F5344CB8AC3E}">
        <p14:creationId xmlns:p14="http://schemas.microsoft.com/office/powerpoint/2010/main" val="397633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 – Intuition </a:t>
            </a: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Freeform 6">
            <a:extLst>
              <a:ext uri="{FF2B5EF4-FFF2-40B4-BE49-F238E27FC236}">
                <a16:creationId xmlns:a16="http://schemas.microsoft.com/office/drawing/2014/main" id="{8D1E823D-C2F4-574E-8C74-FB639D206ECA}"/>
              </a:ext>
            </a:extLst>
          </p:cNvPr>
          <p:cNvSpPr/>
          <p:nvPr/>
        </p:nvSpPr>
        <p:spPr>
          <a:xfrm>
            <a:off x="912979" y="2827867"/>
            <a:ext cx="3920433" cy="3437467"/>
          </a:xfrm>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extrusionOk="0">
                <a:moveTo>
                  <a:pt x="1659467" y="84667"/>
                </a:moveTo>
                <a:lnTo>
                  <a:pt x="1659467" y="84667"/>
                </a:lnTo>
                <a:cubicBezTo>
                  <a:pt x="1543272" y="121707"/>
                  <a:pt x="1491972" y="117384"/>
                  <a:pt x="1456267" y="237067"/>
                </a:cubicBezTo>
                <a:cubicBezTo>
                  <a:pt x="1435390" y="280871"/>
                  <a:pt x="1420806" y="318392"/>
                  <a:pt x="1422400" y="338667"/>
                </a:cubicBezTo>
                <a:cubicBezTo>
                  <a:pt x="1424699" y="407566"/>
                  <a:pt x="1434483" y="561939"/>
                  <a:pt x="1456267" y="626534"/>
                </a:cubicBezTo>
                <a:cubicBezTo>
                  <a:pt x="1452955" y="624752"/>
                  <a:pt x="1502012" y="755151"/>
                  <a:pt x="1507067" y="778934"/>
                </a:cubicBezTo>
                <a:cubicBezTo>
                  <a:pt x="1510132" y="797080"/>
                  <a:pt x="1523040" y="820857"/>
                  <a:pt x="1524000" y="829734"/>
                </a:cubicBezTo>
                <a:cubicBezTo>
                  <a:pt x="1509547" y="884829"/>
                  <a:pt x="1520626" y="948087"/>
                  <a:pt x="1507067" y="999067"/>
                </a:cubicBezTo>
                <a:cubicBezTo>
                  <a:pt x="1492924" y="1033541"/>
                  <a:pt x="1424355" y="1123793"/>
                  <a:pt x="1388533" y="1151467"/>
                </a:cubicBezTo>
                <a:cubicBezTo>
                  <a:pt x="1375184" y="1165775"/>
                  <a:pt x="1354390" y="1172551"/>
                  <a:pt x="1337733" y="1185334"/>
                </a:cubicBezTo>
                <a:cubicBezTo>
                  <a:pt x="1317177" y="1200316"/>
                  <a:pt x="1307873" y="1223098"/>
                  <a:pt x="1286933" y="1236134"/>
                </a:cubicBezTo>
                <a:cubicBezTo>
                  <a:pt x="1200184" y="1304943"/>
                  <a:pt x="1211303" y="1296521"/>
                  <a:pt x="1134533" y="1320800"/>
                </a:cubicBezTo>
                <a:cubicBezTo>
                  <a:pt x="1023420" y="1406657"/>
                  <a:pt x="1072246" y="1376519"/>
                  <a:pt x="982133" y="1405467"/>
                </a:cubicBezTo>
                <a:cubicBezTo>
                  <a:pt x="968008" y="1414297"/>
                  <a:pt x="950376" y="1429731"/>
                  <a:pt x="931333" y="1439334"/>
                </a:cubicBezTo>
                <a:cubicBezTo>
                  <a:pt x="769811" y="1503045"/>
                  <a:pt x="927902" y="1399222"/>
                  <a:pt x="795867" y="1490134"/>
                </a:cubicBezTo>
                <a:cubicBezTo>
                  <a:pt x="676420" y="1558161"/>
                  <a:pt x="718479" y="1542447"/>
                  <a:pt x="626533" y="1608667"/>
                </a:cubicBezTo>
                <a:cubicBezTo>
                  <a:pt x="593446" y="1628522"/>
                  <a:pt x="553606" y="1656855"/>
                  <a:pt x="524933" y="1676400"/>
                </a:cubicBezTo>
                <a:cubicBezTo>
                  <a:pt x="462465" y="1698489"/>
                  <a:pt x="408272" y="1737309"/>
                  <a:pt x="372533" y="1778000"/>
                </a:cubicBezTo>
                <a:cubicBezTo>
                  <a:pt x="352859" y="1786343"/>
                  <a:pt x="338915" y="1803508"/>
                  <a:pt x="321733" y="1811867"/>
                </a:cubicBezTo>
                <a:cubicBezTo>
                  <a:pt x="303354" y="1825451"/>
                  <a:pt x="286934" y="1833538"/>
                  <a:pt x="270933" y="1845734"/>
                </a:cubicBezTo>
                <a:cubicBezTo>
                  <a:pt x="249801" y="1865530"/>
                  <a:pt x="225159" y="1880962"/>
                  <a:pt x="203200" y="1896534"/>
                </a:cubicBezTo>
                <a:cubicBezTo>
                  <a:pt x="169855" y="1919875"/>
                  <a:pt x="101600" y="1964267"/>
                  <a:pt x="101600" y="1964267"/>
                </a:cubicBezTo>
                <a:cubicBezTo>
                  <a:pt x="82026" y="2000720"/>
                  <a:pt x="45860" y="2029903"/>
                  <a:pt x="33867" y="2065867"/>
                </a:cubicBezTo>
                <a:cubicBezTo>
                  <a:pt x="26515" y="2101665"/>
                  <a:pt x="12411" y="2130625"/>
                  <a:pt x="0" y="2167467"/>
                </a:cubicBezTo>
                <a:cubicBezTo>
                  <a:pt x="9094" y="2230637"/>
                  <a:pt x="3411" y="2283250"/>
                  <a:pt x="16933" y="2353734"/>
                </a:cubicBezTo>
                <a:cubicBezTo>
                  <a:pt x="24525" y="2375731"/>
                  <a:pt x="39592" y="2386793"/>
                  <a:pt x="50800" y="2404534"/>
                </a:cubicBezTo>
                <a:cubicBezTo>
                  <a:pt x="58259" y="2422130"/>
                  <a:pt x="57149" y="2438332"/>
                  <a:pt x="67733" y="2455334"/>
                </a:cubicBezTo>
                <a:cubicBezTo>
                  <a:pt x="105759" y="2510298"/>
                  <a:pt x="123758" y="2498727"/>
                  <a:pt x="169333" y="2540000"/>
                </a:cubicBezTo>
                <a:cubicBezTo>
                  <a:pt x="184321" y="2554024"/>
                  <a:pt x="201602" y="2576807"/>
                  <a:pt x="220133" y="2590800"/>
                </a:cubicBezTo>
                <a:cubicBezTo>
                  <a:pt x="246504" y="2610848"/>
                  <a:pt x="288060" y="2613905"/>
                  <a:pt x="321733" y="2624667"/>
                </a:cubicBezTo>
                <a:cubicBezTo>
                  <a:pt x="365909" y="2637308"/>
                  <a:pt x="396596" y="2655762"/>
                  <a:pt x="440267" y="2658534"/>
                </a:cubicBezTo>
                <a:cubicBezTo>
                  <a:pt x="490826" y="2667642"/>
                  <a:pt x="528836" y="2660006"/>
                  <a:pt x="575733" y="2675467"/>
                </a:cubicBezTo>
                <a:cubicBezTo>
                  <a:pt x="664658" y="2691888"/>
                  <a:pt x="692437" y="2703278"/>
                  <a:pt x="762000" y="2726267"/>
                </a:cubicBezTo>
                <a:cubicBezTo>
                  <a:pt x="841849" y="2838031"/>
                  <a:pt x="777306" y="2745777"/>
                  <a:pt x="812800" y="2827867"/>
                </a:cubicBezTo>
                <a:cubicBezTo>
                  <a:pt x="825485" y="2853781"/>
                  <a:pt x="835982" y="2870411"/>
                  <a:pt x="846667" y="2895600"/>
                </a:cubicBezTo>
                <a:cubicBezTo>
                  <a:pt x="856253" y="2932390"/>
                  <a:pt x="875519" y="2964741"/>
                  <a:pt x="880533" y="2997200"/>
                </a:cubicBezTo>
                <a:cubicBezTo>
                  <a:pt x="886355" y="3013942"/>
                  <a:pt x="892475" y="3029500"/>
                  <a:pt x="897467" y="3048000"/>
                </a:cubicBezTo>
                <a:cubicBezTo>
                  <a:pt x="901897" y="3088206"/>
                  <a:pt x="932048" y="3196696"/>
                  <a:pt x="948267" y="3217334"/>
                </a:cubicBezTo>
                <a:cubicBezTo>
                  <a:pt x="959363" y="3234747"/>
                  <a:pt x="977992" y="3271151"/>
                  <a:pt x="1016000" y="3318934"/>
                </a:cubicBezTo>
                <a:cubicBezTo>
                  <a:pt x="1027674" y="3336340"/>
                  <a:pt x="1033921" y="3363874"/>
                  <a:pt x="1049867" y="3369734"/>
                </a:cubicBezTo>
                <a:cubicBezTo>
                  <a:pt x="1090683" y="3380884"/>
                  <a:pt x="1119271" y="3393195"/>
                  <a:pt x="1151467" y="3403600"/>
                </a:cubicBezTo>
                <a:cubicBezTo>
                  <a:pt x="1168676" y="3406451"/>
                  <a:pt x="1185409" y="3414852"/>
                  <a:pt x="1202267" y="3420534"/>
                </a:cubicBezTo>
                <a:cubicBezTo>
                  <a:pt x="1223117" y="3430992"/>
                  <a:pt x="1248356" y="3426461"/>
                  <a:pt x="1270000" y="3437467"/>
                </a:cubicBezTo>
                <a:cubicBezTo>
                  <a:pt x="1442007" y="3429719"/>
                  <a:pt x="1629468" y="3428331"/>
                  <a:pt x="1778000" y="3420534"/>
                </a:cubicBezTo>
                <a:cubicBezTo>
                  <a:pt x="1821199" y="3410851"/>
                  <a:pt x="1904740" y="3391866"/>
                  <a:pt x="1947333" y="3386667"/>
                </a:cubicBezTo>
                <a:cubicBezTo>
                  <a:pt x="1963921" y="3384620"/>
                  <a:pt x="1979648" y="3373074"/>
                  <a:pt x="1998133" y="3369734"/>
                </a:cubicBezTo>
                <a:cubicBezTo>
                  <a:pt x="2045526" y="3359490"/>
                  <a:pt x="2083634" y="3352210"/>
                  <a:pt x="2133600" y="3335867"/>
                </a:cubicBezTo>
                <a:cubicBezTo>
                  <a:pt x="2254971" y="3295450"/>
                  <a:pt x="2200487" y="3306680"/>
                  <a:pt x="2302933" y="3285067"/>
                </a:cubicBezTo>
                <a:cubicBezTo>
                  <a:pt x="2321318" y="3275333"/>
                  <a:pt x="2346878" y="3262374"/>
                  <a:pt x="2370667" y="3251200"/>
                </a:cubicBezTo>
                <a:cubicBezTo>
                  <a:pt x="2391174" y="3241902"/>
                  <a:pt x="2421476" y="3243840"/>
                  <a:pt x="2438400" y="3234267"/>
                </a:cubicBezTo>
                <a:cubicBezTo>
                  <a:pt x="2579167" y="3161911"/>
                  <a:pt x="2347835" y="3238494"/>
                  <a:pt x="2556933" y="3183467"/>
                </a:cubicBezTo>
                <a:cubicBezTo>
                  <a:pt x="2748874" y="3076625"/>
                  <a:pt x="2624460" y="3131543"/>
                  <a:pt x="2760133" y="3098800"/>
                </a:cubicBezTo>
                <a:cubicBezTo>
                  <a:pt x="2776839" y="3094558"/>
                  <a:pt x="2792268" y="3086147"/>
                  <a:pt x="2810933" y="3081867"/>
                </a:cubicBezTo>
                <a:cubicBezTo>
                  <a:pt x="2882448" y="3075578"/>
                  <a:pt x="2981481" y="3075023"/>
                  <a:pt x="3064933" y="3064934"/>
                </a:cubicBezTo>
                <a:cubicBezTo>
                  <a:pt x="3111027" y="3059849"/>
                  <a:pt x="3166263" y="3046647"/>
                  <a:pt x="3217333" y="3048000"/>
                </a:cubicBezTo>
                <a:cubicBezTo>
                  <a:pt x="3443977" y="2966438"/>
                  <a:pt x="3170003" y="3058405"/>
                  <a:pt x="3335867" y="3014134"/>
                </a:cubicBezTo>
                <a:cubicBezTo>
                  <a:pt x="3555125" y="2935311"/>
                  <a:pt x="3269905" y="3038631"/>
                  <a:pt x="3505200" y="2963334"/>
                </a:cubicBezTo>
                <a:cubicBezTo>
                  <a:pt x="3522479" y="2959644"/>
                  <a:pt x="3541696" y="2955788"/>
                  <a:pt x="3556000" y="2946400"/>
                </a:cubicBezTo>
                <a:cubicBezTo>
                  <a:pt x="3576310" y="2935319"/>
                  <a:pt x="3590956" y="2922955"/>
                  <a:pt x="3606800" y="2912534"/>
                </a:cubicBezTo>
                <a:cubicBezTo>
                  <a:pt x="3720000" y="2805764"/>
                  <a:pt x="3601421" y="2935300"/>
                  <a:pt x="3708400" y="2827867"/>
                </a:cubicBezTo>
                <a:cubicBezTo>
                  <a:pt x="3729992" y="2796402"/>
                  <a:pt x="3770143" y="2762464"/>
                  <a:pt x="3776133" y="2726267"/>
                </a:cubicBezTo>
                <a:cubicBezTo>
                  <a:pt x="3793453" y="2648881"/>
                  <a:pt x="3825006" y="2591241"/>
                  <a:pt x="3826933" y="2573867"/>
                </a:cubicBezTo>
                <a:cubicBezTo>
                  <a:pt x="3841874" y="2537411"/>
                  <a:pt x="3852423" y="2490854"/>
                  <a:pt x="3860800" y="2472267"/>
                </a:cubicBezTo>
                <a:cubicBezTo>
                  <a:pt x="3887573" y="2371231"/>
                  <a:pt x="3869234" y="2422600"/>
                  <a:pt x="3894667" y="2336800"/>
                </a:cubicBezTo>
                <a:cubicBezTo>
                  <a:pt x="3933050" y="2098343"/>
                  <a:pt x="3940025" y="2205989"/>
                  <a:pt x="3894667" y="1778000"/>
                </a:cubicBezTo>
                <a:cubicBezTo>
                  <a:pt x="3893470" y="1759769"/>
                  <a:pt x="3884560" y="1742968"/>
                  <a:pt x="3877733" y="1727200"/>
                </a:cubicBezTo>
                <a:cubicBezTo>
                  <a:pt x="3871566" y="1705280"/>
                  <a:pt x="3869632" y="1681711"/>
                  <a:pt x="3860800" y="1659467"/>
                </a:cubicBezTo>
                <a:cubicBezTo>
                  <a:pt x="3851376" y="1624419"/>
                  <a:pt x="3839490" y="1588766"/>
                  <a:pt x="3826933" y="1557867"/>
                </a:cubicBezTo>
                <a:cubicBezTo>
                  <a:pt x="3824408" y="1542345"/>
                  <a:pt x="3815152" y="1523670"/>
                  <a:pt x="3810000" y="1507067"/>
                </a:cubicBezTo>
                <a:cubicBezTo>
                  <a:pt x="3799720" y="1447924"/>
                  <a:pt x="3787233" y="1417054"/>
                  <a:pt x="3776133" y="1354667"/>
                </a:cubicBezTo>
                <a:cubicBezTo>
                  <a:pt x="3768213" y="1312301"/>
                  <a:pt x="3766208" y="1278858"/>
                  <a:pt x="3759200" y="1236134"/>
                </a:cubicBezTo>
                <a:cubicBezTo>
                  <a:pt x="3749025" y="1206441"/>
                  <a:pt x="3746820" y="1174975"/>
                  <a:pt x="3742267" y="1151467"/>
                </a:cubicBezTo>
                <a:cubicBezTo>
                  <a:pt x="3724592" y="1062560"/>
                  <a:pt x="3727009" y="1029652"/>
                  <a:pt x="3708400" y="948267"/>
                </a:cubicBezTo>
                <a:cubicBezTo>
                  <a:pt x="3705154" y="931600"/>
                  <a:pt x="3699430" y="914066"/>
                  <a:pt x="3691467" y="897467"/>
                </a:cubicBezTo>
                <a:cubicBezTo>
                  <a:pt x="3691745" y="854880"/>
                  <a:pt x="3687407" y="808653"/>
                  <a:pt x="3674533" y="762000"/>
                </a:cubicBezTo>
                <a:cubicBezTo>
                  <a:pt x="3666148" y="729826"/>
                  <a:pt x="3652710" y="693836"/>
                  <a:pt x="3640667" y="660400"/>
                </a:cubicBezTo>
                <a:cubicBezTo>
                  <a:pt x="3632157" y="642124"/>
                  <a:pt x="3625831" y="624878"/>
                  <a:pt x="3623733" y="609600"/>
                </a:cubicBezTo>
                <a:cubicBezTo>
                  <a:pt x="3617718" y="584117"/>
                  <a:pt x="3618659" y="556265"/>
                  <a:pt x="3606800" y="524934"/>
                </a:cubicBezTo>
                <a:cubicBezTo>
                  <a:pt x="3598854" y="484187"/>
                  <a:pt x="3598890" y="447291"/>
                  <a:pt x="3572933" y="423334"/>
                </a:cubicBezTo>
                <a:cubicBezTo>
                  <a:pt x="3558229" y="406914"/>
                  <a:pt x="3537063" y="391174"/>
                  <a:pt x="3522133" y="372534"/>
                </a:cubicBezTo>
                <a:cubicBezTo>
                  <a:pt x="3507356" y="359996"/>
                  <a:pt x="3503155" y="336216"/>
                  <a:pt x="3488267" y="321734"/>
                </a:cubicBezTo>
                <a:cubicBezTo>
                  <a:pt x="3435430" y="267234"/>
                  <a:pt x="3414819" y="271995"/>
                  <a:pt x="3352800" y="237067"/>
                </a:cubicBezTo>
                <a:cubicBezTo>
                  <a:pt x="3289496" y="203227"/>
                  <a:pt x="3310384" y="199377"/>
                  <a:pt x="3234267" y="169334"/>
                </a:cubicBezTo>
                <a:cubicBezTo>
                  <a:pt x="3211683" y="161266"/>
                  <a:pt x="3189375" y="161226"/>
                  <a:pt x="3166533" y="152400"/>
                </a:cubicBezTo>
                <a:cubicBezTo>
                  <a:pt x="3145868" y="141768"/>
                  <a:pt x="3134148" y="128322"/>
                  <a:pt x="3115733" y="118534"/>
                </a:cubicBezTo>
                <a:cubicBezTo>
                  <a:pt x="3086305" y="107839"/>
                  <a:pt x="3054540" y="110656"/>
                  <a:pt x="3031067" y="101600"/>
                </a:cubicBezTo>
                <a:cubicBezTo>
                  <a:pt x="2986220" y="89426"/>
                  <a:pt x="2934000" y="79065"/>
                  <a:pt x="2895600" y="67734"/>
                </a:cubicBezTo>
                <a:cubicBezTo>
                  <a:pt x="2862872" y="61410"/>
                  <a:pt x="2831320" y="44367"/>
                  <a:pt x="2794000" y="33867"/>
                </a:cubicBezTo>
                <a:cubicBezTo>
                  <a:pt x="2635727" y="7881"/>
                  <a:pt x="2714017" y="33540"/>
                  <a:pt x="2540000" y="0"/>
                </a:cubicBezTo>
                <a:cubicBezTo>
                  <a:pt x="2395427" y="24724"/>
                  <a:pt x="2235236" y="-3645"/>
                  <a:pt x="2065867" y="16934"/>
                </a:cubicBezTo>
                <a:cubicBezTo>
                  <a:pt x="2042225" y="19499"/>
                  <a:pt x="1909339" y="45115"/>
                  <a:pt x="1879600" y="50800"/>
                </a:cubicBezTo>
                <a:cubicBezTo>
                  <a:pt x="1863977" y="56325"/>
                  <a:pt x="1848691" y="60558"/>
                  <a:pt x="1828800" y="67734"/>
                </a:cubicBezTo>
                <a:cubicBezTo>
                  <a:pt x="1793946" y="83247"/>
                  <a:pt x="1716981" y="97473"/>
                  <a:pt x="1676400" y="101600"/>
                </a:cubicBezTo>
                <a:cubicBezTo>
                  <a:pt x="1665371" y="103288"/>
                  <a:pt x="1662741" y="87156"/>
                  <a:pt x="1659467" y="84667"/>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Graphic 11" descr="Tree With Roots outline">
            <a:extLst>
              <a:ext uri="{FF2B5EF4-FFF2-40B4-BE49-F238E27FC236}">
                <a16:creationId xmlns:a16="http://schemas.microsoft.com/office/drawing/2014/main" id="{31D018FC-0082-ED48-8936-DE11E6EBE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5995" y="2443959"/>
            <a:ext cx="914400" cy="914400"/>
          </a:xfrm>
          <a:prstGeom prst="rect">
            <a:avLst/>
          </a:prstGeom>
        </p:spPr>
      </p:pic>
      <p:pic>
        <p:nvPicPr>
          <p:cNvPr id="14" name="Graphic 13" descr="Tree With Roots outline">
            <a:extLst>
              <a:ext uri="{FF2B5EF4-FFF2-40B4-BE49-F238E27FC236}">
                <a16:creationId xmlns:a16="http://schemas.microsoft.com/office/drawing/2014/main" id="{EA0BCCF6-7D4F-B74B-A867-68CC984263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7029" y="3742267"/>
            <a:ext cx="914400" cy="914400"/>
          </a:xfrm>
          <a:prstGeom prst="rect">
            <a:avLst/>
          </a:prstGeom>
        </p:spPr>
      </p:pic>
      <p:pic>
        <p:nvPicPr>
          <p:cNvPr id="15" name="Graphic 14" descr="Tree With Roots outline">
            <a:extLst>
              <a:ext uri="{FF2B5EF4-FFF2-40B4-BE49-F238E27FC236}">
                <a16:creationId xmlns:a16="http://schemas.microsoft.com/office/drawing/2014/main" id="{0D92BEED-706C-6D48-AC0A-8F37FA556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045" y="4255826"/>
            <a:ext cx="914400" cy="914400"/>
          </a:xfrm>
          <a:prstGeom prst="rect">
            <a:avLst/>
          </a:prstGeom>
        </p:spPr>
      </p:pic>
      <p:pic>
        <p:nvPicPr>
          <p:cNvPr id="17" name="Graphic 16" descr="Telescope outline">
            <a:extLst>
              <a:ext uri="{FF2B5EF4-FFF2-40B4-BE49-F238E27FC236}">
                <a16:creationId xmlns:a16="http://schemas.microsoft.com/office/drawing/2014/main" id="{5ED74E71-BD77-0A4A-86CC-663C46450C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3461811" y="2999851"/>
            <a:ext cx="803802" cy="914400"/>
          </a:xfrm>
          <a:prstGeom prst="rect">
            <a:avLst/>
          </a:prstGeom>
        </p:spPr>
      </p:pic>
      <p:pic>
        <p:nvPicPr>
          <p:cNvPr id="18" name="Graphic 17" descr="Telescope outline">
            <a:extLst>
              <a:ext uri="{FF2B5EF4-FFF2-40B4-BE49-F238E27FC236}">
                <a16:creationId xmlns:a16="http://schemas.microsoft.com/office/drawing/2014/main" id="{58236A1D-1D77-C244-950A-A72FAEB2E1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2022311" y="5096934"/>
            <a:ext cx="914400" cy="914400"/>
          </a:xfrm>
          <a:prstGeom prst="rect">
            <a:avLst/>
          </a:prstGeom>
        </p:spPr>
      </p:pic>
      <p:pic>
        <p:nvPicPr>
          <p:cNvPr id="19" name="Graphic 18" descr="Telescope outline">
            <a:extLst>
              <a:ext uri="{FF2B5EF4-FFF2-40B4-BE49-F238E27FC236}">
                <a16:creationId xmlns:a16="http://schemas.microsoft.com/office/drawing/2014/main" id="{C6A673D1-3085-4C48-9C93-E55DEB23B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693522" y="4715248"/>
            <a:ext cx="914399" cy="914400"/>
          </a:xfrm>
          <a:prstGeom prst="rect">
            <a:avLst/>
          </a:prstGeom>
        </p:spPr>
      </p:pic>
      <p:pic>
        <p:nvPicPr>
          <p:cNvPr id="23" name="Graphic 22" descr="Sparrow outline">
            <a:extLst>
              <a:ext uri="{FF2B5EF4-FFF2-40B4-BE49-F238E27FC236}">
                <a16:creationId xmlns:a16="http://schemas.microsoft.com/office/drawing/2014/main" id="{BD2C546E-311C-1B49-8436-863AF3DC5B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4178" y="3742267"/>
            <a:ext cx="914400" cy="914400"/>
          </a:xfrm>
          <a:prstGeom prst="rect">
            <a:avLst/>
          </a:prstGeom>
        </p:spPr>
      </p:pic>
      <p:sp>
        <p:nvSpPr>
          <p:cNvPr id="24" name="TextBox 23">
            <a:extLst>
              <a:ext uri="{FF2B5EF4-FFF2-40B4-BE49-F238E27FC236}">
                <a16:creationId xmlns:a16="http://schemas.microsoft.com/office/drawing/2014/main" id="{77639484-C3CA-B741-A814-91268E961DA0}"/>
              </a:ext>
            </a:extLst>
          </p:cNvPr>
          <p:cNvSpPr txBox="1"/>
          <p:nvPr/>
        </p:nvSpPr>
        <p:spPr>
          <a:xfrm>
            <a:off x="5775592" y="3506969"/>
            <a:ext cx="4353499" cy="523220"/>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Observations: [0, 0, 1]</a:t>
            </a:r>
          </a:p>
        </p:txBody>
      </p:sp>
    </p:spTree>
    <p:extLst>
      <p:ext uri="{BB962C8B-B14F-4D97-AF65-F5344CB8AC3E}">
        <p14:creationId xmlns:p14="http://schemas.microsoft.com/office/powerpoint/2010/main" val="784564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 – Intuition </a:t>
            </a: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Freeform 6">
            <a:extLst>
              <a:ext uri="{FF2B5EF4-FFF2-40B4-BE49-F238E27FC236}">
                <a16:creationId xmlns:a16="http://schemas.microsoft.com/office/drawing/2014/main" id="{8D1E823D-C2F4-574E-8C74-FB639D206ECA}"/>
              </a:ext>
            </a:extLst>
          </p:cNvPr>
          <p:cNvSpPr/>
          <p:nvPr/>
        </p:nvSpPr>
        <p:spPr>
          <a:xfrm>
            <a:off x="912979" y="2827867"/>
            <a:ext cx="3920433" cy="3437467"/>
          </a:xfrm>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extrusionOk="0">
                <a:moveTo>
                  <a:pt x="1659467" y="84667"/>
                </a:moveTo>
                <a:lnTo>
                  <a:pt x="1659467" y="84667"/>
                </a:lnTo>
                <a:cubicBezTo>
                  <a:pt x="1543272" y="121707"/>
                  <a:pt x="1491972" y="117384"/>
                  <a:pt x="1456267" y="237067"/>
                </a:cubicBezTo>
                <a:cubicBezTo>
                  <a:pt x="1435390" y="280871"/>
                  <a:pt x="1420806" y="318392"/>
                  <a:pt x="1422400" y="338667"/>
                </a:cubicBezTo>
                <a:cubicBezTo>
                  <a:pt x="1424699" y="407566"/>
                  <a:pt x="1434483" y="561939"/>
                  <a:pt x="1456267" y="626534"/>
                </a:cubicBezTo>
                <a:cubicBezTo>
                  <a:pt x="1452955" y="624752"/>
                  <a:pt x="1502012" y="755151"/>
                  <a:pt x="1507067" y="778934"/>
                </a:cubicBezTo>
                <a:cubicBezTo>
                  <a:pt x="1510132" y="797080"/>
                  <a:pt x="1523040" y="820857"/>
                  <a:pt x="1524000" y="829734"/>
                </a:cubicBezTo>
                <a:cubicBezTo>
                  <a:pt x="1509547" y="884829"/>
                  <a:pt x="1520626" y="948087"/>
                  <a:pt x="1507067" y="999067"/>
                </a:cubicBezTo>
                <a:cubicBezTo>
                  <a:pt x="1492924" y="1033541"/>
                  <a:pt x="1424355" y="1123793"/>
                  <a:pt x="1388533" y="1151467"/>
                </a:cubicBezTo>
                <a:cubicBezTo>
                  <a:pt x="1375184" y="1165775"/>
                  <a:pt x="1354390" y="1172551"/>
                  <a:pt x="1337733" y="1185334"/>
                </a:cubicBezTo>
                <a:cubicBezTo>
                  <a:pt x="1317177" y="1200316"/>
                  <a:pt x="1307873" y="1223098"/>
                  <a:pt x="1286933" y="1236134"/>
                </a:cubicBezTo>
                <a:cubicBezTo>
                  <a:pt x="1200184" y="1304943"/>
                  <a:pt x="1211303" y="1296521"/>
                  <a:pt x="1134533" y="1320800"/>
                </a:cubicBezTo>
                <a:cubicBezTo>
                  <a:pt x="1023420" y="1406657"/>
                  <a:pt x="1072246" y="1376519"/>
                  <a:pt x="982133" y="1405467"/>
                </a:cubicBezTo>
                <a:cubicBezTo>
                  <a:pt x="968008" y="1414297"/>
                  <a:pt x="950376" y="1429731"/>
                  <a:pt x="931333" y="1439334"/>
                </a:cubicBezTo>
                <a:cubicBezTo>
                  <a:pt x="769811" y="1503045"/>
                  <a:pt x="927902" y="1399222"/>
                  <a:pt x="795867" y="1490134"/>
                </a:cubicBezTo>
                <a:cubicBezTo>
                  <a:pt x="676420" y="1558161"/>
                  <a:pt x="718479" y="1542447"/>
                  <a:pt x="626533" y="1608667"/>
                </a:cubicBezTo>
                <a:cubicBezTo>
                  <a:pt x="593446" y="1628522"/>
                  <a:pt x="553606" y="1656855"/>
                  <a:pt x="524933" y="1676400"/>
                </a:cubicBezTo>
                <a:cubicBezTo>
                  <a:pt x="462465" y="1698489"/>
                  <a:pt x="408272" y="1737309"/>
                  <a:pt x="372533" y="1778000"/>
                </a:cubicBezTo>
                <a:cubicBezTo>
                  <a:pt x="352859" y="1786343"/>
                  <a:pt x="338915" y="1803508"/>
                  <a:pt x="321733" y="1811867"/>
                </a:cubicBezTo>
                <a:cubicBezTo>
                  <a:pt x="303354" y="1825451"/>
                  <a:pt x="286934" y="1833538"/>
                  <a:pt x="270933" y="1845734"/>
                </a:cubicBezTo>
                <a:cubicBezTo>
                  <a:pt x="249801" y="1865530"/>
                  <a:pt x="225159" y="1880962"/>
                  <a:pt x="203200" y="1896534"/>
                </a:cubicBezTo>
                <a:cubicBezTo>
                  <a:pt x="169855" y="1919875"/>
                  <a:pt x="101600" y="1964267"/>
                  <a:pt x="101600" y="1964267"/>
                </a:cubicBezTo>
                <a:cubicBezTo>
                  <a:pt x="82026" y="2000720"/>
                  <a:pt x="45860" y="2029903"/>
                  <a:pt x="33867" y="2065867"/>
                </a:cubicBezTo>
                <a:cubicBezTo>
                  <a:pt x="26515" y="2101665"/>
                  <a:pt x="12411" y="2130625"/>
                  <a:pt x="0" y="2167467"/>
                </a:cubicBezTo>
                <a:cubicBezTo>
                  <a:pt x="9094" y="2230637"/>
                  <a:pt x="3411" y="2283250"/>
                  <a:pt x="16933" y="2353734"/>
                </a:cubicBezTo>
                <a:cubicBezTo>
                  <a:pt x="24525" y="2375731"/>
                  <a:pt x="39592" y="2386793"/>
                  <a:pt x="50800" y="2404534"/>
                </a:cubicBezTo>
                <a:cubicBezTo>
                  <a:pt x="58259" y="2422130"/>
                  <a:pt x="57149" y="2438332"/>
                  <a:pt x="67733" y="2455334"/>
                </a:cubicBezTo>
                <a:cubicBezTo>
                  <a:pt x="105759" y="2510298"/>
                  <a:pt x="123758" y="2498727"/>
                  <a:pt x="169333" y="2540000"/>
                </a:cubicBezTo>
                <a:cubicBezTo>
                  <a:pt x="184321" y="2554024"/>
                  <a:pt x="201602" y="2576807"/>
                  <a:pt x="220133" y="2590800"/>
                </a:cubicBezTo>
                <a:cubicBezTo>
                  <a:pt x="246504" y="2610848"/>
                  <a:pt x="288060" y="2613905"/>
                  <a:pt x="321733" y="2624667"/>
                </a:cubicBezTo>
                <a:cubicBezTo>
                  <a:pt x="365909" y="2637308"/>
                  <a:pt x="396596" y="2655762"/>
                  <a:pt x="440267" y="2658534"/>
                </a:cubicBezTo>
                <a:cubicBezTo>
                  <a:pt x="490826" y="2667642"/>
                  <a:pt x="528836" y="2660006"/>
                  <a:pt x="575733" y="2675467"/>
                </a:cubicBezTo>
                <a:cubicBezTo>
                  <a:pt x="664658" y="2691888"/>
                  <a:pt x="692437" y="2703278"/>
                  <a:pt x="762000" y="2726267"/>
                </a:cubicBezTo>
                <a:cubicBezTo>
                  <a:pt x="841849" y="2838031"/>
                  <a:pt x="777306" y="2745777"/>
                  <a:pt x="812800" y="2827867"/>
                </a:cubicBezTo>
                <a:cubicBezTo>
                  <a:pt x="825485" y="2853781"/>
                  <a:pt x="835982" y="2870411"/>
                  <a:pt x="846667" y="2895600"/>
                </a:cubicBezTo>
                <a:cubicBezTo>
                  <a:pt x="856253" y="2932390"/>
                  <a:pt x="875519" y="2964741"/>
                  <a:pt x="880533" y="2997200"/>
                </a:cubicBezTo>
                <a:cubicBezTo>
                  <a:pt x="886355" y="3013942"/>
                  <a:pt x="892475" y="3029500"/>
                  <a:pt x="897467" y="3048000"/>
                </a:cubicBezTo>
                <a:cubicBezTo>
                  <a:pt x="901897" y="3088206"/>
                  <a:pt x="932048" y="3196696"/>
                  <a:pt x="948267" y="3217334"/>
                </a:cubicBezTo>
                <a:cubicBezTo>
                  <a:pt x="959363" y="3234747"/>
                  <a:pt x="977992" y="3271151"/>
                  <a:pt x="1016000" y="3318934"/>
                </a:cubicBezTo>
                <a:cubicBezTo>
                  <a:pt x="1027674" y="3336340"/>
                  <a:pt x="1033921" y="3363874"/>
                  <a:pt x="1049867" y="3369734"/>
                </a:cubicBezTo>
                <a:cubicBezTo>
                  <a:pt x="1090683" y="3380884"/>
                  <a:pt x="1119271" y="3393195"/>
                  <a:pt x="1151467" y="3403600"/>
                </a:cubicBezTo>
                <a:cubicBezTo>
                  <a:pt x="1168676" y="3406451"/>
                  <a:pt x="1185409" y="3414852"/>
                  <a:pt x="1202267" y="3420534"/>
                </a:cubicBezTo>
                <a:cubicBezTo>
                  <a:pt x="1223117" y="3430992"/>
                  <a:pt x="1248356" y="3426461"/>
                  <a:pt x="1270000" y="3437467"/>
                </a:cubicBezTo>
                <a:cubicBezTo>
                  <a:pt x="1442007" y="3429719"/>
                  <a:pt x="1629468" y="3428331"/>
                  <a:pt x="1778000" y="3420534"/>
                </a:cubicBezTo>
                <a:cubicBezTo>
                  <a:pt x="1821199" y="3410851"/>
                  <a:pt x="1904740" y="3391866"/>
                  <a:pt x="1947333" y="3386667"/>
                </a:cubicBezTo>
                <a:cubicBezTo>
                  <a:pt x="1963921" y="3384620"/>
                  <a:pt x="1979648" y="3373074"/>
                  <a:pt x="1998133" y="3369734"/>
                </a:cubicBezTo>
                <a:cubicBezTo>
                  <a:pt x="2045526" y="3359490"/>
                  <a:pt x="2083634" y="3352210"/>
                  <a:pt x="2133600" y="3335867"/>
                </a:cubicBezTo>
                <a:cubicBezTo>
                  <a:pt x="2254971" y="3295450"/>
                  <a:pt x="2200487" y="3306680"/>
                  <a:pt x="2302933" y="3285067"/>
                </a:cubicBezTo>
                <a:cubicBezTo>
                  <a:pt x="2321318" y="3275333"/>
                  <a:pt x="2346878" y="3262374"/>
                  <a:pt x="2370667" y="3251200"/>
                </a:cubicBezTo>
                <a:cubicBezTo>
                  <a:pt x="2391174" y="3241902"/>
                  <a:pt x="2421476" y="3243840"/>
                  <a:pt x="2438400" y="3234267"/>
                </a:cubicBezTo>
                <a:cubicBezTo>
                  <a:pt x="2579167" y="3161911"/>
                  <a:pt x="2347835" y="3238494"/>
                  <a:pt x="2556933" y="3183467"/>
                </a:cubicBezTo>
                <a:cubicBezTo>
                  <a:pt x="2748874" y="3076625"/>
                  <a:pt x="2624460" y="3131543"/>
                  <a:pt x="2760133" y="3098800"/>
                </a:cubicBezTo>
                <a:cubicBezTo>
                  <a:pt x="2776839" y="3094558"/>
                  <a:pt x="2792268" y="3086147"/>
                  <a:pt x="2810933" y="3081867"/>
                </a:cubicBezTo>
                <a:cubicBezTo>
                  <a:pt x="2882448" y="3075578"/>
                  <a:pt x="2981481" y="3075023"/>
                  <a:pt x="3064933" y="3064934"/>
                </a:cubicBezTo>
                <a:cubicBezTo>
                  <a:pt x="3111027" y="3059849"/>
                  <a:pt x="3166263" y="3046647"/>
                  <a:pt x="3217333" y="3048000"/>
                </a:cubicBezTo>
                <a:cubicBezTo>
                  <a:pt x="3443977" y="2966438"/>
                  <a:pt x="3170003" y="3058405"/>
                  <a:pt x="3335867" y="3014134"/>
                </a:cubicBezTo>
                <a:cubicBezTo>
                  <a:pt x="3555125" y="2935311"/>
                  <a:pt x="3269905" y="3038631"/>
                  <a:pt x="3505200" y="2963334"/>
                </a:cubicBezTo>
                <a:cubicBezTo>
                  <a:pt x="3522479" y="2959644"/>
                  <a:pt x="3541696" y="2955788"/>
                  <a:pt x="3556000" y="2946400"/>
                </a:cubicBezTo>
                <a:cubicBezTo>
                  <a:pt x="3576310" y="2935319"/>
                  <a:pt x="3590956" y="2922955"/>
                  <a:pt x="3606800" y="2912534"/>
                </a:cubicBezTo>
                <a:cubicBezTo>
                  <a:pt x="3720000" y="2805764"/>
                  <a:pt x="3601421" y="2935300"/>
                  <a:pt x="3708400" y="2827867"/>
                </a:cubicBezTo>
                <a:cubicBezTo>
                  <a:pt x="3729992" y="2796402"/>
                  <a:pt x="3770143" y="2762464"/>
                  <a:pt x="3776133" y="2726267"/>
                </a:cubicBezTo>
                <a:cubicBezTo>
                  <a:pt x="3793453" y="2648881"/>
                  <a:pt x="3825006" y="2591241"/>
                  <a:pt x="3826933" y="2573867"/>
                </a:cubicBezTo>
                <a:cubicBezTo>
                  <a:pt x="3841874" y="2537411"/>
                  <a:pt x="3852423" y="2490854"/>
                  <a:pt x="3860800" y="2472267"/>
                </a:cubicBezTo>
                <a:cubicBezTo>
                  <a:pt x="3887573" y="2371231"/>
                  <a:pt x="3869234" y="2422600"/>
                  <a:pt x="3894667" y="2336800"/>
                </a:cubicBezTo>
                <a:cubicBezTo>
                  <a:pt x="3933050" y="2098343"/>
                  <a:pt x="3940025" y="2205989"/>
                  <a:pt x="3894667" y="1778000"/>
                </a:cubicBezTo>
                <a:cubicBezTo>
                  <a:pt x="3893470" y="1759769"/>
                  <a:pt x="3884560" y="1742968"/>
                  <a:pt x="3877733" y="1727200"/>
                </a:cubicBezTo>
                <a:cubicBezTo>
                  <a:pt x="3871566" y="1705280"/>
                  <a:pt x="3869632" y="1681711"/>
                  <a:pt x="3860800" y="1659467"/>
                </a:cubicBezTo>
                <a:cubicBezTo>
                  <a:pt x="3851376" y="1624419"/>
                  <a:pt x="3839490" y="1588766"/>
                  <a:pt x="3826933" y="1557867"/>
                </a:cubicBezTo>
                <a:cubicBezTo>
                  <a:pt x="3824408" y="1542345"/>
                  <a:pt x="3815152" y="1523670"/>
                  <a:pt x="3810000" y="1507067"/>
                </a:cubicBezTo>
                <a:cubicBezTo>
                  <a:pt x="3799720" y="1447924"/>
                  <a:pt x="3787233" y="1417054"/>
                  <a:pt x="3776133" y="1354667"/>
                </a:cubicBezTo>
                <a:cubicBezTo>
                  <a:pt x="3768213" y="1312301"/>
                  <a:pt x="3766208" y="1278858"/>
                  <a:pt x="3759200" y="1236134"/>
                </a:cubicBezTo>
                <a:cubicBezTo>
                  <a:pt x="3749025" y="1206441"/>
                  <a:pt x="3746820" y="1174975"/>
                  <a:pt x="3742267" y="1151467"/>
                </a:cubicBezTo>
                <a:cubicBezTo>
                  <a:pt x="3724592" y="1062560"/>
                  <a:pt x="3727009" y="1029652"/>
                  <a:pt x="3708400" y="948267"/>
                </a:cubicBezTo>
                <a:cubicBezTo>
                  <a:pt x="3705154" y="931600"/>
                  <a:pt x="3699430" y="914066"/>
                  <a:pt x="3691467" y="897467"/>
                </a:cubicBezTo>
                <a:cubicBezTo>
                  <a:pt x="3691745" y="854880"/>
                  <a:pt x="3687407" y="808653"/>
                  <a:pt x="3674533" y="762000"/>
                </a:cubicBezTo>
                <a:cubicBezTo>
                  <a:pt x="3666148" y="729826"/>
                  <a:pt x="3652710" y="693836"/>
                  <a:pt x="3640667" y="660400"/>
                </a:cubicBezTo>
                <a:cubicBezTo>
                  <a:pt x="3632157" y="642124"/>
                  <a:pt x="3625831" y="624878"/>
                  <a:pt x="3623733" y="609600"/>
                </a:cubicBezTo>
                <a:cubicBezTo>
                  <a:pt x="3617718" y="584117"/>
                  <a:pt x="3618659" y="556265"/>
                  <a:pt x="3606800" y="524934"/>
                </a:cubicBezTo>
                <a:cubicBezTo>
                  <a:pt x="3598854" y="484187"/>
                  <a:pt x="3598890" y="447291"/>
                  <a:pt x="3572933" y="423334"/>
                </a:cubicBezTo>
                <a:cubicBezTo>
                  <a:pt x="3558229" y="406914"/>
                  <a:pt x="3537063" y="391174"/>
                  <a:pt x="3522133" y="372534"/>
                </a:cubicBezTo>
                <a:cubicBezTo>
                  <a:pt x="3507356" y="359996"/>
                  <a:pt x="3503155" y="336216"/>
                  <a:pt x="3488267" y="321734"/>
                </a:cubicBezTo>
                <a:cubicBezTo>
                  <a:pt x="3435430" y="267234"/>
                  <a:pt x="3414819" y="271995"/>
                  <a:pt x="3352800" y="237067"/>
                </a:cubicBezTo>
                <a:cubicBezTo>
                  <a:pt x="3289496" y="203227"/>
                  <a:pt x="3310384" y="199377"/>
                  <a:pt x="3234267" y="169334"/>
                </a:cubicBezTo>
                <a:cubicBezTo>
                  <a:pt x="3211683" y="161266"/>
                  <a:pt x="3189375" y="161226"/>
                  <a:pt x="3166533" y="152400"/>
                </a:cubicBezTo>
                <a:cubicBezTo>
                  <a:pt x="3145868" y="141768"/>
                  <a:pt x="3134148" y="128322"/>
                  <a:pt x="3115733" y="118534"/>
                </a:cubicBezTo>
                <a:cubicBezTo>
                  <a:pt x="3086305" y="107839"/>
                  <a:pt x="3054540" y="110656"/>
                  <a:pt x="3031067" y="101600"/>
                </a:cubicBezTo>
                <a:cubicBezTo>
                  <a:pt x="2986220" y="89426"/>
                  <a:pt x="2934000" y="79065"/>
                  <a:pt x="2895600" y="67734"/>
                </a:cubicBezTo>
                <a:cubicBezTo>
                  <a:pt x="2862872" y="61410"/>
                  <a:pt x="2831320" y="44367"/>
                  <a:pt x="2794000" y="33867"/>
                </a:cubicBezTo>
                <a:cubicBezTo>
                  <a:pt x="2635727" y="7881"/>
                  <a:pt x="2714017" y="33540"/>
                  <a:pt x="2540000" y="0"/>
                </a:cubicBezTo>
                <a:cubicBezTo>
                  <a:pt x="2395427" y="24724"/>
                  <a:pt x="2235236" y="-3645"/>
                  <a:pt x="2065867" y="16934"/>
                </a:cubicBezTo>
                <a:cubicBezTo>
                  <a:pt x="2042225" y="19499"/>
                  <a:pt x="1909339" y="45115"/>
                  <a:pt x="1879600" y="50800"/>
                </a:cubicBezTo>
                <a:cubicBezTo>
                  <a:pt x="1863977" y="56325"/>
                  <a:pt x="1848691" y="60558"/>
                  <a:pt x="1828800" y="67734"/>
                </a:cubicBezTo>
                <a:cubicBezTo>
                  <a:pt x="1793946" y="83247"/>
                  <a:pt x="1716981" y="97473"/>
                  <a:pt x="1676400" y="101600"/>
                </a:cubicBezTo>
                <a:cubicBezTo>
                  <a:pt x="1665371" y="103288"/>
                  <a:pt x="1662741" y="87156"/>
                  <a:pt x="1659467" y="84667"/>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Graphic 11" descr="Tree With Roots outline">
            <a:extLst>
              <a:ext uri="{FF2B5EF4-FFF2-40B4-BE49-F238E27FC236}">
                <a16:creationId xmlns:a16="http://schemas.microsoft.com/office/drawing/2014/main" id="{31D018FC-0082-ED48-8936-DE11E6EBE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15995" y="2443959"/>
            <a:ext cx="914400" cy="914400"/>
          </a:xfrm>
          <a:prstGeom prst="rect">
            <a:avLst/>
          </a:prstGeom>
        </p:spPr>
      </p:pic>
      <p:pic>
        <p:nvPicPr>
          <p:cNvPr id="14" name="Graphic 13" descr="Tree With Roots outline">
            <a:extLst>
              <a:ext uri="{FF2B5EF4-FFF2-40B4-BE49-F238E27FC236}">
                <a16:creationId xmlns:a16="http://schemas.microsoft.com/office/drawing/2014/main" id="{EA0BCCF6-7D4F-B74B-A867-68CC984263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67029" y="3742267"/>
            <a:ext cx="914400" cy="914400"/>
          </a:xfrm>
          <a:prstGeom prst="rect">
            <a:avLst/>
          </a:prstGeom>
        </p:spPr>
      </p:pic>
      <p:pic>
        <p:nvPicPr>
          <p:cNvPr id="15" name="Graphic 14" descr="Tree With Roots outline">
            <a:extLst>
              <a:ext uri="{FF2B5EF4-FFF2-40B4-BE49-F238E27FC236}">
                <a16:creationId xmlns:a16="http://schemas.microsoft.com/office/drawing/2014/main" id="{0D92BEED-706C-6D48-AC0A-8F37FA556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9045" y="4255826"/>
            <a:ext cx="914400" cy="914400"/>
          </a:xfrm>
          <a:prstGeom prst="rect">
            <a:avLst/>
          </a:prstGeom>
        </p:spPr>
      </p:pic>
      <p:pic>
        <p:nvPicPr>
          <p:cNvPr id="17" name="Graphic 16" descr="Telescope outline">
            <a:extLst>
              <a:ext uri="{FF2B5EF4-FFF2-40B4-BE49-F238E27FC236}">
                <a16:creationId xmlns:a16="http://schemas.microsoft.com/office/drawing/2014/main" id="{5ED74E71-BD77-0A4A-86CC-663C46450C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3461811" y="2999851"/>
            <a:ext cx="803802" cy="914400"/>
          </a:xfrm>
          <a:prstGeom prst="rect">
            <a:avLst/>
          </a:prstGeom>
        </p:spPr>
      </p:pic>
      <p:pic>
        <p:nvPicPr>
          <p:cNvPr id="18" name="Graphic 17" descr="Telescope outline">
            <a:extLst>
              <a:ext uri="{FF2B5EF4-FFF2-40B4-BE49-F238E27FC236}">
                <a16:creationId xmlns:a16="http://schemas.microsoft.com/office/drawing/2014/main" id="{58236A1D-1D77-C244-950A-A72FAEB2E1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2022311" y="5096934"/>
            <a:ext cx="914400" cy="914400"/>
          </a:xfrm>
          <a:prstGeom prst="rect">
            <a:avLst/>
          </a:prstGeom>
        </p:spPr>
      </p:pic>
      <p:pic>
        <p:nvPicPr>
          <p:cNvPr id="19" name="Graphic 18" descr="Telescope outline">
            <a:extLst>
              <a:ext uri="{FF2B5EF4-FFF2-40B4-BE49-F238E27FC236}">
                <a16:creationId xmlns:a16="http://schemas.microsoft.com/office/drawing/2014/main" id="{C6A673D1-3085-4C48-9C93-E55DEB23B8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693522" y="4715248"/>
            <a:ext cx="914399" cy="914400"/>
          </a:xfrm>
          <a:prstGeom prst="rect">
            <a:avLst/>
          </a:prstGeom>
        </p:spPr>
      </p:pic>
      <p:pic>
        <p:nvPicPr>
          <p:cNvPr id="23" name="Graphic 22" descr="Sparrow outline">
            <a:extLst>
              <a:ext uri="{FF2B5EF4-FFF2-40B4-BE49-F238E27FC236}">
                <a16:creationId xmlns:a16="http://schemas.microsoft.com/office/drawing/2014/main" id="{BD2C546E-311C-1B49-8436-863AF3DC5B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4178" y="3742267"/>
            <a:ext cx="914400" cy="914400"/>
          </a:xfrm>
          <a:prstGeom prst="rect">
            <a:avLst/>
          </a:prstGeom>
        </p:spPr>
      </p:pic>
      <p:sp>
        <p:nvSpPr>
          <p:cNvPr id="24" name="TextBox 23">
            <a:extLst>
              <a:ext uri="{FF2B5EF4-FFF2-40B4-BE49-F238E27FC236}">
                <a16:creationId xmlns:a16="http://schemas.microsoft.com/office/drawing/2014/main" id="{77639484-C3CA-B741-A814-91268E961DA0}"/>
              </a:ext>
            </a:extLst>
          </p:cNvPr>
          <p:cNvSpPr txBox="1"/>
          <p:nvPr/>
        </p:nvSpPr>
        <p:spPr>
          <a:xfrm>
            <a:off x="5775592" y="3506969"/>
            <a:ext cx="5100948" cy="1384995"/>
          </a:xfrm>
          <a:prstGeom prst="rect">
            <a:avLst/>
          </a:prstGeom>
          <a:noFill/>
        </p:spPr>
        <p:txBody>
          <a:bodyPr wrap="none" rtlCol="0">
            <a:spAutoFit/>
          </a:bodyPr>
          <a:lstStyle/>
          <a:p>
            <a:r>
              <a:rPr lang="en-US" sz="2800" dirty="0">
                <a:latin typeface="Verdana" panose="020B0604030504040204" pitchFamily="34" charset="0"/>
                <a:ea typeface="Verdana" panose="020B0604030504040204" pitchFamily="34" charset="0"/>
                <a:cs typeface="Verdana" panose="020B0604030504040204" pitchFamily="34" charset="0"/>
              </a:rPr>
              <a:t>Observations: [0, 0, 1]</a:t>
            </a:r>
          </a:p>
          <a:p>
            <a:endParaRPr lang="en-US" sz="2800" dirty="0">
              <a:latin typeface="Verdana" panose="020B0604030504040204" pitchFamily="34" charset="0"/>
              <a:ea typeface="Verdana" panose="020B0604030504040204" pitchFamily="34" charset="0"/>
              <a:cs typeface="Verdana" panose="020B0604030504040204" pitchFamily="34" charset="0"/>
            </a:endParaRPr>
          </a:p>
          <a:p>
            <a:r>
              <a:rPr lang="en-US" sz="2800" dirty="0">
                <a:latin typeface="Verdana" panose="020B0604030504040204" pitchFamily="34" charset="0"/>
                <a:ea typeface="Verdana" panose="020B0604030504040204" pitchFamily="34" charset="0"/>
                <a:cs typeface="Verdana" panose="020B0604030504040204" pitchFamily="34" charset="0"/>
              </a:rPr>
              <a:t>Detection probability = 1/3</a:t>
            </a:r>
          </a:p>
        </p:txBody>
      </p:sp>
    </p:spTree>
    <p:extLst>
      <p:ext uri="{BB962C8B-B14F-4D97-AF65-F5344CB8AC3E}">
        <p14:creationId xmlns:p14="http://schemas.microsoft.com/office/powerpoint/2010/main" val="192144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 – Intuition </a:t>
            </a: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12" name="Graphic 11" descr="Tree With Roots outline">
            <a:extLst>
              <a:ext uri="{FF2B5EF4-FFF2-40B4-BE49-F238E27FC236}">
                <a16:creationId xmlns:a16="http://schemas.microsoft.com/office/drawing/2014/main" id="{31D018FC-0082-ED48-8936-DE11E6EBE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46296" y="3064569"/>
            <a:ext cx="914400" cy="914400"/>
          </a:xfrm>
          <a:prstGeom prst="rect">
            <a:avLst/>
          </a:prstGeom>
        </p:spPr>
      </p:pic>
      <p:pic>
        <p:nvPicPr>
          <p:cNvPr id="14" name="Graphic 13" descr="Tree With Roots outline">
            <a:extLst>
              <a:ext uri="{FF2B5EF4-FFF2-40B4-BE49-F238E27FC236}">
                <a16:creationId xmlns:a16="http://schemas.microsoft.com/office/drawing/2014/main" id="{EA0BCCF6-7D4F-B74B-A867-68CC984263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1683" y="4511428"/>
            <a:ext cx="914400" cy="914400"/>
          </a:xfrm>
          <a:prstGeom prst="rect">
            <a:avLst/>
          </a:prstGeom>
        </p:spPr>
      </p:pic>
      <p:pic>
        <p:nvPicPr>
          <p:cNvPr id="15" name="Graphic 14" descr="Tree With Roots outline">
            <a:extLst>
              <a:ext uri="{FF2B5EF4-FFF2-40B4-BE49-F238E27FC236}">
                <a16:creationId xmlns:a16="http://schemas.microsoft.com/office/drawing/2014/main" id="{0D92BEED-706C-6D48-AC0A-8F37FA556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08210" y="2062338"/>
            <a:ext cx="914400" cy="914400"/>
          </a:xfrm>
          <a:prstGeom prst="rect">
            <a:avLst/>
          </a:prstGeom>
        </p:spPr>
      </p:pic>
      <p:pic>
        <p:nvPicPr>
          <p:cNvPr id="17" name="Graphic 16" descr="Telescope outline">
            <a:extLst>
              <a:ext uri="{FF2B5EF4-FFF2-40B4-BE49-F238E27FC236}">
                <a16:creationId xmlns:a16="http://schemas.microsoft.com/office/drawing/2014/main" id="{5ED74E71-BD77-0A4A-86CC-663C46450C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6422900" y="4494048"/>
            <a:ext cx="803802" cy="914400"/>
          </a:xfrm>
          <a:prstGeom prst="rect">
            <a:avLst/>
          </a:prstGeom>
        </p:spPr>
      </p:pic>
      <p:sp>
        <p:nvSpPr>
          <p:cNvPr id="3" name="Freeform 2">
            <a:extLst>
              <a:ext uri="{FF2B5EF4-FFF2-40B4-BE49-F238E27FC236}">
                <a16:creationId xmlns:a16="http://schemas.microsoft.com/office/drawing/2014/main" id="{E31FD229-AD67-CD43-A571-63A74743048F}"/>
              </a:ext>
            </a:extLst>
          </p:cNvPr>
          <p:cNvSpPr/>
          <p:nvPr/>
        </p:nvSpPr>
        <p:spPr>
          <a:xfrm>
            <a:off x="4268602" y="2497873"/>
            <a:ext cx="3458071" cy="3612995"/>
          </a:xfrm>
          <a:custGeom>
            <a:avLst/>
            <a:gdLst>
              <a:gd name="connsiteX0" fmla="*/ 1193 w 3458071"/>
              <a:gd name="connsiteY0" fmla="*/ 2185639 h 3612995"/>
              <a:gd name="connsiteX1" fmla="*/ 23495 w 3458071"/>
              <a:gd name="connsiteY1" fmla="*/ 1628078 h 3612995"/>
              <a:gd name="connsiteX2" fmla="*/ 1193 w 3458071"/>
              <a:gd name="connsiteY2" fmla="*/ 1159726 h 3612995"/>
              <a:gd name="connsiteX3" fmla="*/ 23495 w 3458071"/>
              <a:gd name="connsiteY3" fmla="*/ 490653 h 3612995"/>
              <a:gd name="connsiteX4" fmla="*/ 112705 w 3458071"/>
              <a:gd name="connsiteY4" fmla="*/ 289931 h 3612995"/>
              <a:gd name="connsiteX5" fmla="*/ 179612 w 3458071"/>
              <a:gd name="connsiteY5" fmla="*/ 245326 h 3612995"/>
              <a:gd name="connsiteX6" fmla="*/ 246520 w 3458071"/>
              <a:gd name="connsiteY6" fmla="*/ 156117 h 3612995"/>
              <a:gd name="connsiteX7" fmla="*/ 380334 w 3458071"/>
              <a:gd name="connsiteY7" fmla="*/ 66907 h 3612995"/>
              <a:gd name="connsiteX8" fmla="*/ 514149 w 3458071"/>
              <a:gd name="connsiteY8" fmla="*/ 0 h 3612995"/>
              <a:gd name="connsiteX9" fmla="*/ 670266 w 3458071"/>
              <a:gd name="connsiteY9" fmla="*/ 22302 h 3612995"/>
              <a:gd name="connsiteX10" fmla="*/ 737173 w 3458071"/>
              <a:gd name="connsiteY10" fmla="*/ 89209 h 3612995"/>
              <a:gd name="connsiteX11" fmla="*/ 804081 w 3458071"/>
              <a:gd name="connsiteY11" fmla="*/ 223024 h 3612995"/>
              <a:gd name="connsiteX12" fmla="*/ 826383 w 3458071"/>
              <a:gd name="connsiteY12" fmla="*/ 334536 h 3612995"/>
              <a:gd name="connsiteX13" fmla="*/ 960198 w 3458071"/>
              <a:gd name="connsiteY13" fmla="*/ 602165 h 3612995"/>
              <a:gd name="connsiteX14" fmla="*/ 1027105 w 3458071"/>
              <a:gd name="connsiteY14" fmla="*/ 669073 h 3612995"/>
              <a:gd name="connsiteX15" fmla="*/ 1138617 w 3458071"/>
              <a:gd name="connsiteY15" fmla="*/ 691375 h 3612995"/>
              <a:gd name="connsiteX16" fmla="*/ 1205524 w 3458071"/>
              <a:gd name="connsiteY16" fmla="*/ 713678 h 3612995"/>
              <a:gd name="connsiteX17" fmla="*/ 2097622 w 3458071"/>
              <a:gd name="connsiteY17" fmla="*/ 758283 h 3612995"/>
              <a:gd name="connsiteX18" fmla="*/ 2722090 w 3458071"/>
              <a:gd name="connsiteY18" fmla="*/ 780585 h 3612995"/>
              <a:gd name="connsiteX19" fmla="*/ 2833602 w 3458071"/>
              <a:gd name="connsiteY19" fmla="*/ 802887 h 3612995"/>
              <a:gd name="connsiteX20" fmla="*/ 2967417 w 3458071"/>
              <a:gd name="connsiteY20" fmla="*/ 892097 h 3612995"/>
              <a:gd name="connsiteX21" fmla="*/ 3056627 w 3458071"/>
              <a:gd name="connsiteY21" fmla="*/ 1025912 h 3612995"/>
              <a:gd name="connsiteX22" fmla="*/ 3101232 w 3458071"/>
              <a:gd name="connsiteY22" fmla="*/ 1092819 h 3612995"/>
              <a:gd name="connsiteX23" fmla="*/ 3145837 w 3458071"/>
              <a:gd name="connsiteY23" fmla="*/ 1271239 h 3612995"/>
              <a:gd name="connsiteX24" fmla="*/ 3168139 w 3458071"/>
              <a:gd name="connsiteY24" fmla="*/ 1338146 h 3612995"/>
              <a:gd name="connsiteX25" fmla="*/ 3190441 w 3458071"/>
              <a:gd name="connsiteY25" fmla="*/ 1494263 h 3612995"/>
              <a:gd name="connsiteX26" fmla="*/ 3212744 w 3458071"/>
              <a:gd name="connsiteY26" fmla="*/ 1784195 h 3612995"/>
              <a:gd name="connsiteX27" fmla="*/ 3235046 w 3458071"/>
              <a:gd name="connsiteY27" fmla="*/ 1984917 h 3612995"/>
              <a:gd name="connsiteX28" fmla="*/ 3257349 w 3458071"/>
              <a:gd name="connsiteY28" fmla="*/ 2497873 h 3612995"/>
              <a:gd name="connsiteX29" fmla="*/ 3301954 w 3458071"/>
              <a:gd name="connsiteY29" fmla="*/ 2631687 h 3612995"/>
              <a:gd name="connsiteX30" fmla="*/ 3368861 w 3458071"/>
              <a:gd name="connsiteY30" fmla="*/ 2877014 h 3612995"/>
              <a:gd name="connsiteX31" fmla="*/ 3391163 w 3458071"/>
              <a:gd name="connsiteY31" fmla="*/ 3055434 h 3612995"/>
              <a:gd name="connsiteX32" fmla="*/ 3435768 w 3458071"/>
              <a:gd name="connsiteY32" fmla="*/ 3233853 h 3612995"/>
              <a:gd name="connsiteX33" fmla="*/ 3458071 w 3458071"/>
              <a:gd name="connsiteY33" fmla="*/ 3389970 h 3612995"/>
              <a:gd name="connsiteX34" fmla="*/ 3435768 w 3458071"/>
              <a:gd name="connsiteY34" fmla="*/ 3568390 h 3612995"/>
              <a:gd name="connsiteX35" fmla="*/ 3346559 w 3458071"/>
              <a:gd name="connsiteY35" fmla="*/ 3590692 h 3612995"/>
              <a:gd name="connsiteX36" fmla="*/ 3190441 w 3458071"/>
              <a:gd name="connsiteY36" fmla="*/ 3612995 h 3612995"/>
              <a:gd name="connsiteX37" fmla="*/ 2342949 w 3458071"/>
              <a:gd name="connsiteY37" fmla="*/ 3590692 h 3612995"/>
              <a:gd name="connsiteX38" fmla="*/ 2253739 w 3458071"/>
              <a:gd name="connsiteY38" fmla="*/ 3546087 h 3612995"/>
              <a:gd name="connsiteX39" fmla="*/ 2164529 w 3458071"/>
              <a:gd name="connsiteY39" fmla="*/ 3523785 h 3612995"/>
              <a:gd name="connsiteX40" fmla="*/ 2075320 w 3458071"/>
              <a:gd name="connsiteY40" fmla="*/ 3479180 h 3612995"/>
              <a:gd name="connsiteX41" fmla="*/ 1986110 w 3458071"/>
              <a:gd name="connsiteY41" fmla="*/ 3456878 h 3612995"/>
              <a:gd name="connsiteX42" fmla="*/ 1919202 w 3458071"/>
              <a:gd name="connsiteY42" fmla="*/ 3434575 h 3612995"/>
              <a:gd name="connsiteX43" fmla="*/ 1740783 w 3458071"/>
              <a:gd name="connsiteY43" fmla="*/ 3389970 h 3612995"/>
              <a:gd name="connsiteX44" fmla="*/ 1495456 w 3458071"/>
              <a:gd name="connsiteY44" fmla="*/ 3323063 h 3612995"/>
              <a:gd name="connsiteX45" fmla="*/ 1428549 w 3458071"/>
              <a:gd name="connsiteY45" fmla="*/ 3300761 h 3612995"/>
              <a:gd name="connsiteX46" fmla="*/ 1272432 w 3458071"/>
              <a:gd name="connsiteY46" fmla="*/ 3256156 h 3612995"/>
              <a:gd name="connsiteX47" fmla="*/ 1205524 w 3458071"/>
              <a:gd name="connsiteY47" fmla="*/ 3233853 h 3612995"/>
              <a:gd name="connsiteX48" fmla="*/ 1049407 w 3458071"/>
              <a:gd name="connsiteY48" fmla="*/ 3189248 h 3612995"/>
              <a:gd name="connsiteX49" fmla="*/ 915593 w 3458071"/>
              <a:gd name="connsiteY49" fmla="*/ 3077736 h 3612995"/>
              <a:gd name="connsiteX50" fmla="*/ 781778 w 3458071"/>
              <a:gd name="connsiteY50" fmla="*/ 2988526 h 3612995"/>
              <a:gd name="connsiteX51" fmla="*/ 714871 w 3458071"/>
              <a:gd name="connsiteY51" fmla="*/ 2921619 h 3612995"/>
              <a:gd name="connsiteX52" fmla="*/ 558754 w 3458071"/>
              <a:gd name="connsiteY52" fmla="*/ 2810107 h 3612995"/>
              <a:gd name="connsiteX53" fmla="*/ 447241 w 3458071"/>
              <a:gd name="connsiteY53" fmla="*/ 2698595 h 3612995"/>
              <a:gd name="connsiteX54" fmla="*/ 335729 w 3458071"/>
              <a:gd name="connsiteY54" fmla="*/ 2587083 h 3612995"/>
              <a:gd name="connsiteX55" fmla="*/ 291124 w 3458071"/>
              <a:gd name="connsiteY55" fmla="*/ 2520175 h 3612995"/>
              <a:gd name="connsiteX56" fmla="*/ 224217 w 3458071"/>
              <a:gd name="connsiteY56" fmla="*/ 2453268 h 3612995"/>
              <a:gd name="connsiteX57" fmla="*/ 68100 w 3458071"/>
              <a:gd name="connsiteY57" fmla="*/ 2274848 h 3612995"/>
              <a:gd name="connsiteX58" fmla="*/ 1193 w 3458071"/>
              <a:gd name="connsiteY58" fmla="*/ 2185639 h 361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58071" h="3612995">
                <a:moveTo>
                  <a:pt x="1193" y="2185639"/>
                </a:moveTo>
                <a:cubicBezTo>
                  <a:pt x="-6241" y="2077844"/>
                  <a:pt x="23495" y="1814080"/>
                  <a:pt x="23495" y="1628078"/>
                </a:cubicBezTo>
                <a:cubicBezTo>
                  <a:pt x="23495" y="1471784"/>
                  <a:pt x="1193" y="1316020"/>
                  <a:pt x="1193" y="1159726"/>
                </a:cubicBezTo>
                <a:cubicBezTo>
                  <a:pt x="1193" y="936578"/>
                  <a:pt x="4964" y="713030"/>
                  <a:pt x="23495" y="490653"/>
                </a:cubicBezTo>
                <a:cubicBezTo>
                  <a:pt x="27510" y="442472"/>
                  <a:pt x="69992" y="332644"/>
                  <a:pt x="112705" y="289931"/>
                </a:cubicBezTo>
                <a:cubicBezTo>
                  <a:pt x="131658" y="270978"/>
                  <a:pt x="160659" y="264279"/>
                  <a:pt x="179612" y="245326"/>
                </a:cubicBezTo>
                <a:cubicBezTo>
                  <a:pt x="205896" y="219042"/>
                  <a:pt x="218738" y="180812"/>
                  <a:pt x="246520" y="156117"/>
                </a:cubicBezTo>
                <a:cubicBezTo>
                  <a:pt x="286587" y="120502"/>
                  <a:pt x="335729" y="96644"/>
                  <a:pt x="380334" y="66907"/>
                </a:cubicBezTo>
                <a:cubicBezTo>
                  <a:pt x="466802" y="9261"/>
                  <a:pt x="421812" y="30778"/>
                  <a:pt x="514149" y="0"/>
                </a:cubicBezTo>
                <a:cubicBezTo>
                  <a:pt x="566188" y="7434"/>
                  <a:pt x="621458" y="2779"/>
                  <a:pt x="670266" y="22302"/>
                </a:cubicBezTo>
                <a:cubicBezTo>
                  <a:pt x="699550" y="34016"/>
                  <a:pt x="716981" y="64979"/>
                  <a:pt x="737173" y="89209"/>
                </a:cubicBezTo>
                <a:cubicBezTo>
                  <a:pt x="776107" y="135930"/>
                  <a:pt x="789712" y="165549"/>
                  <a:pt x="804081" y="223024"/>
                </a:cubicBezTo>
                <a:cubicBezTo>
                  <a:pt x="813275" y="259799"/>
                  <a:pt x="816409" y="297965"/>
                  <a:pt x="826383" y="334536"/>
                </a:cubicBezTo>
                <a:cubicBezTo>
                  <a:pt x="853592" y="434303"/>
                  <a:pt x="884070" y="526036"/>
                  <a:pt x="960198" y="602165"/>
                </a:cubicBezTo>
                <a:cubicBezTo>
                  <a:pt x="982500" y="624468"/>
                  <a:pt x="998894" y="654968"/>
                  <a:pt x="1027105" y="669073"/>
                </a:cubicBezTo>
                <a:cubicBezTo>
                  <a:pt x="1061010" y="686025"/>
                  <a:pt x="1101842" y="682181"/>
                  <a:pt x="1138617" y="691375"/>
                </a:cubicBezTo>
                <a:cubicBezTo>
                  <a:pt x="1161424" y="697077"/>
                  <a:pt x="1182575" y="708578"/>
                  <a:pt x="1205524" y="713678"/>
                </a:cubicBezTo>
                <a:cubicBezTo>
                  <a:pt x="1478832" y="774413"/>
                  <a:pt x="1908903" y="752195"/>
                  <a:pt x="2097622" y="758283"/>
                </a:cubicBezTo>
                <a:lnTo>
                  <a:pt x="2722090" y="780585"/>
                </a:lnTo>
                <a:cubicBezTo>
                  <a:pt x="2759261" y="788019"/>
                  <a:pt x="2799093" y="787201"/>
                  <a:pt x="2833602" y="802887"/>
                </a:cubicBezTo>
                <a:cubicBezTo>
                  <a:pt x="2882405" y="825070"/>
                  <a:pt x="2967417" y="892097"/>
                  <a:pt x="2967417" y="892097"/>
                </a:cubicBezTo>
                <a:lnTo>
                  <a:pt x="3056627" y="1025912"/>
                </a:lnTo>
                <a:lnTo>
                  <a:pt x="3101232" y="1092819"/>
                </a:lnTo>
                <a:cubicBezTo>
                  <a:pt x="3152211" y="1245759"/>
                  <a:pt x="3092011" y="1055936"/>
                  <a:pt x="3145837" y="1271239"/>
                </a:cubicBezTo>
                <a:cubicBezTo>
                  <a:pt x="3151539" y="1294046"/>
                  <a:pt x="3160705" y="1315844"/>
                  <a:pt x="3168139" y="1338146"/>
                </a:cubicBezTo>
                <a:cubicBezTo>
                  <a:pt x="3175573" y="1390185"/>
                  <a:pt x="3185210" y="1441957"/>
                  <a:pt x="3190441" y="1494263"/>
                </a:cubicBezTo>
                <a:cubicBezTo>
                  <a:pt x="3200086" y="1590711"/>
                  <a:pt x="3203968" y="1687664"/>
                  <a:pt x="3212744" y="1784195"/>
                </a:cubicBezTo>
                <a:cubicBezTo>
                  <a:pt x="3218839" y="1851238"/>
                  <a:pt x="3227612" y="1918010"/>
                  <a:pt x="3235046" y="1984917"/>
                </a:cubicBezTo>
                <a:cubicBezTo>
                  <a:pt x="3242480" y="2155902"/>
                  <a:pt x="3239738" y="2327635"/>
                  <a:pt x="3257349" y="2497873"/>
                </a:cubicBezTo>
                <a:cubicBezTo>
                  <a:pt x="3262187" y="2544641"/>
                  <a:pt x="3287086" y="2587082"/>
                  <a:pt x="3301954" y="2631687"/>
                </a:cubicBezTo>
                <a:cubicBezTo>
                  <a:pt x="3343638" y="2756740"/>
                  <a:pt x="3318562" y="2675820"/>
                  <a:pt x="3368861" y="2877014"/>
                </a:cubicBezTo>
                <a:cubicBezTo>
                  <a:pt x="3376295" y="2936487"/>
                  <a:pt x="3380118" y="2996524"/>
                  <a:pt x="3391163" y="3055434"/>
                </a:cubicBezTo>
                <a:cubicBezTo>
                  <a:pt x="3402460" y="3115687"/>
                  <a:pt x="3427098" y="3173166"/>
                  <a:pt x="3435768" y="3233853"/>
                </a:cubicBezTo>
                <a:lnTo>
                  <a:pt x="3458071" y="3389970"/>
                </a:lnTo>
                <a:cubicBezTo>
                  <a:pt x="3450637" y="3449443"/>
                  <a:pt x="3464876" y="3515996"/>
                  <a:pt x="3435768" y="3568390"/>
                </a:cubicBezTo>
                <a:cubicBezTo>
                  <a:pt x="3420882" y="3595184"/>
                  <a:pt x="3376716" y="3585209"/>
                  <a:pt x="3346559" y="3590692"/>
                </a:cubicBezTo>
                <a:cubicBezTo>
                  <a:pt x="3294839" y="3600096"/>
                  <a:pt x="3242480" y="3605561"/>
                  <a:pt x="3190441" y="3612995"/>
                </a:cubicBezTo>
                <a:cubicBezTo>
                  <a:pt x="2907944" y="3605561"/>
                  <a:pt x="2624826" y="3610826"/>
                  <a:pt x="2342949" y="3590692"/>
                </a:cubicBezTo>
                <a:cubicBezTo>
                  <a:pt x="2309787" y="3588323"/>
                  <a:pt x="2284869" y="3557761"/>
                  <a:pt x="2253739" y="3546087"/>
                </a:cubicBezTo>
                <a:cubicBezTo>
                  <a:pt x="2225039" y="3535325"/>
                  <a:pt x="2194266" y="3531219"/>
                  <a:pt x="2164529" y="3523785"/>
                </a:cubicBezTo>
                <a:cubicBezTo>
                  <a:pt x="2134793" y="3508917"/>
                  <a:pt x="2106449" y="3490854"/>
                  <a:pt x="2075320" y="3479180"/>
                </a:cubicBezTo>
                <a:cubicBezTo>
                  <a:pt x="2046620" y="3468417"/>
                  <a:pt x="2015582" y="3465299"/>
                  <a:pt x="1986110" y="3456878"/>
                </a:cubicBezTo>
                <a:cubicBezTo>
                  <a:pt x="1963505" y="3450420"/>
                  <a:pt x="1941883" y="3440761"/>
                  <a:pt x="1919202" y="3434575"/>
                </a:cubicBezTo>
                <a:cubicBezTo>
                  <a:pt x="1860059" y="3418445"/>
                  <a:pt x="1798940" y="3409356"/>
                  <a:pt x="1740783" y="3389970"/>
                </a:cubicBezTo>
                <a:cubicBezTo>
                  <a:pt x="1453714" y="3294280"/>
                  <a:pt x="1747637" y="3386107"/>
                  <a:pt x="1495456" y="3323063"/>
                </a:cubicBezTo>
                <a:cubicBezTo>
                  <a:pt x="1472649" y="3317361"/>
                  <a:pt x="1451066" y="3307516"/>
                  <a:pt x="1428549" y="3300761"/>
                </a:cubicBezTo>
                <a:cubicBezTo>
                  <a:pt x="1376710" y="3285209"/>
                  <a:pt x="1324271" y="3271708"/>
                  <a:pt x="1272432" y="3256156"/>
                </a:cubicBezTo>
                <a:cubicBezTo>
                  <a:pt x="1249914" y="3249401"/>
                  <a:pt x="1228129" y="3240311"/>
                  <a:pt x="1205524" y="3233853"/>
                </a:cubicBezTo>
                <a:cubicBezTo>
                  <a:pt x="1172171" y="3224323"/>
                  <a:pt x="1085060" y="3207075"/>
                  <a:pt x="1049407" y="3189248"/>
                </a:cubicBezTo>
                <a:cubicBezTo>
                  <a:pt x="953769" y="3141429"/>
                  <a:pt x="1004380" y="3146793"/>
                  <a:pt x="915593" y="3077736"/>
                </a:cubicBezTo>
                <a:cubicBezTo>
                  <a:pt x="873277" y="3044823"/>
                  <a:pt x="819685" y="3026433"/>
                  <a:pt x="781778" y="2988526"/>
                </a:cubicBezTo>
                <a:cubicBezTo>
                  <a:pt x="759476" y="2966224"/>
                  <a:pt x="739101" y="2941811"/>
                  <a:pt x="714871" y="2921619"/>
                </a:cubicBezTo>
                <a:cubicBezTo>
                  <a:pt x="638888" y="2858300"/>
                  <a:pt x="639103" y="2890456"/>
                  <a:pt x="558754" y="2810107"/>
                </a:cubicBezTo>
                <a:cubicBezTo>
                  <a:pt x="410074" y="2661427"/>
                  <a:pt x="625659" y="2817540"/>
                  <a:pt x="447241" y="2698595"/>
                </a:cubicBezTo>
                <a:cubicBezTo>
                  <a:pt x="328300" y="2520178"/>
                  <a:pt x="484409" y="2735762"/>
                  <a:pt x="335729" y="2587083"/>
                </a:cubicBezTo>
                <a:cubicBezTo>
                  <a:pt x="316775" y="2568130"/>
                  <a:pt x="308284" y="2540767"/>
                  <a:pt x="291124" y="2520175"/>
                </a:cubicBezTo>
                <a:cubicBezTo>
                  <a:pt x="270932" y="2495945"/>
                  <a:pt x="243581" y="2478164"/>
                  <a:pt x="224217" y="2453268"/>
                </a:cubicBezTo>
                <a:cubicBezTo>
                  <a:pt x="84112" y="2273132"/>
                  <a:pt x="197625" y="2361199"/>
                  <a:pt x="68100" y="2274848"/>
                </a:cubicBezTo>
                <a:cubicBezTo>
                  <a:pt x="19371" y="2201756"/>
                  <a:pt x="8627" y="2293434"/>
                  <a:pt x="1193" y="2185639"/>
                </a:cubicBezTo>
                <a:close/>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Graphic 15" descr="Tree With Roots outline">
            <a:extLst>
              <a:ext uri="{FF2B5EF4-FFF2-40B4-BE49-F238E27FC236}">
                <a16:creationId xmlns:a16="http://schemas.microsoft.com/office/drawing/2014/main" id="{2CBABEB2-980D-B345-A2FF-11AA7896B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2741" y="5515929"/>
            <a:ext cx="914400" cy="914400"/>
          </a:xfrm>
          <a:prstGeom prst="rect">
            <a:avLst/>
          </a:prstGeom>
        </p:spPr>
      </p:pic>
      <p:pic>
        <p:nvPicPr>
          <p:cNvPr id="20" name="Graphic 19" descr="Tree With Roots outline">
            <a:extLst>
              <a:ext uri="{FF2B5EF4-FFF2-40B4-BE49-F238E27FC236}">
                <a16:creationId xmlns:a16="http://schemas.microsoft.com/office/drawing/2014/main" id="{9F4AE538-2E7E-4145-8204-D1931EF7DA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5142" y="3835107"/>
            <a:ext cx="914400" cy="914400"/>
          </a:xfrm>
          <a:prstGeom prst="rect">
            <a:avLst/>
          </a:prstGeom>
        </p:spPr>
      </p:pic>
      <p:pic>
        <p:nvPicPr>
          <p:cNvPr id="21" name="Graphic 20" descr="Tree With Roots outline">
            <a:extLst>
              <a:ext uri="{FF2B5EF4-FFF2-40B4-BE49-F238E27FC236}">
                <a16:creationId xmlns:a16="http://schemas.microsoft.com/office/drawing/2014/main" id="{9AB67FBF-8C99-CC48-AA7F-A676A381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7529" y="3193895"/>
            <a:ext cx="914400" cy="914400"/>
          </a:xfrm>
          <a:prstGeom prst="rect">
            <a:avLst/>
          </a:prstGeom>
        </p:spPr>
      </p:pic>
      <p:pic>
        <p:nvPicPr>
          <p:cNvPr id="22" name="Graphic 21" descr="Tree With Roots outline">
            <a:extLst>
              <a:ext uri="{FF2B5EF4-FFF2-40B4-BE49-F238E27FC236}">
                <a16:creationId xmlns:a16="http://schemas.microsoft.com/office/drawing/2014/main" id="{812209B3-F363-D447-9419-2D2FE718C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0700" y="2771216"/>
            <a:ext cx="914400" cy="914400"/>
          </a:xfrm>
          <a:prstGeom prst="rect">
            <a:avLst/>
          </a:prstGeom>
        </p:spPr>
      </p:pic>
      <p:pic>
        <p:nvPicPr>
          <p:cNvPr id="25" name="Graphic 24" descr="Tree With Roots outline">
            <a:extLst>
              <a:ext uri="{FF2B5EF4-FFF2-40B4-BE49-F238E27FC236}">
                <a16:creationId xmlns:a16="http://schemas.microsoft.com/office/drawing/2014/main" id="{3631DFB1-FC21-5C42-B5B3-FC05D82FB5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6533" y="4838685"/>
            <a:ext cx="914400" cy="914400"/>
          </a:xfrm>
          <a:prstGeom prst="rect">
            <a:avLst/>
          </a:prstGeom>
        </p:spPr>
      </p:pic>
    </p:spTree>
    <p:extLst>
      <p:ext uri="{BB962C8B-B14F-4D97-AF65-F5344CB8AC3E}">
        <p14:creationId xmlns:p14="http://schemas.microsoft.com/office/powerpoint/2010/main" val="20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385904" y="583990"/>
            <a:ext cx="8075516" cy="1193114"/>
          </a:xfrm>
        </p:spPr>
        <p:txBody>
          <a:bodyPr/>
          <a:lstStyle/>
          <a:p>
            <a:r>
              <a:rPr lang="en-US" sz="4800" dirty="0"/>
              <a:t>Imperfect Detection, constant p</a:t>
            </a: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TextBox 3">
            <a:extLst>
              <a:ext uri="{FF2B5EF4-FFF2-40B4-BE49-F238E27FC236}">
                <a16:creationId xmlns:a16="http://schemas.microsoft.com/office/drawing/2014/main" id="{B7F9D146-26EA-674B-A2F0-2B1E8D1E5E9F}"/>
              </a:ext>
            </a:extLst>
          </p:cNvPr>
          <p:cNvSpPr txBox="1"/>
          <p:nvPr/>
        </p:nvSpPr>
        <p:spPr>
          <a:xfrm>
            <a:off x="705289" y="5917566"/>
            <a:ext cx="2632837" cy="584775"/>
          </a:xfrm>
          <a:prstGeom prst="rect">
            <a:avLst/>
          </a:prstGeom>
          <a:noFill/>
        </p:spPr>
        <p:txBody>
          <a:bodyPr wrap="none" rtlCol="0">
            <a:spAutoFit/>
          </a:bodyPr>
          <a:lstStyle/>
          <a:p>
            <a:r>
              <a:rPr lang="en-US" sz="3200" dirty="0"/>
              <a:t>Site 1: p</a:t>
            </a:r>
            <a:r>
              <a:rPr lang="en-US" sz="3200" baseline="-25000" dirty="0"/>
              <a:t>1</a:t>
            </a:r>
            <a:r>
              <a:rPr lang="en-US" sz="3200" dirty="0"/>
              <a:t> = 1/3</a:t>
            </a:r>
          </a:p>
        </p:txBody>
      </p:sp>
      <p:sp>
        <p:nvSpPr>
          <p:cNvPr id="30" name="TextBox 29">
            <a:extLst>
              <a:ext uri="{FF2B5EF4-FFF2-40B4-BE49-F238E27FC236}">
                <a16:creationId xmlns:a16="http://schemas.microsoft.com/office/drawing/2014/main" id="{6E546C57-B1FF-4F4A-9379-067A490CBBDC}"/>
              </a:ext>
            </a:extLst>
          </p:cNvPr>
          <p:cNvSpPr txBox="1"/>
          <p:nvPr/>
        </p:nvSpPr>
        <p:spPr>
          <a:xfrm>
            <a:off x="6936836" y="5916683"/>
            <a:ext cx="2632837" cy="584775"/>
          </a:xfrm>
          <a:prstGeom prst="rect">
            <a:avLst/>
          </a:prstGeom>
          <a:noFill/>
        </p:spPr>
        <p:txBody>
          <a:bodyPr wrap="none" rtlCol="0">
            <a:spAutoFit/>
          </a:bodyPr>
          <a:lstStyle/>
          <a:p>
            <a:r>
              <a:rPr lang="en-US" sz="3200" dirty="0"/>
              <a:t>Site 1: p</a:t>
            </a:r>
            <a:r>
              <a:rPr lang="en-US" sz="3200" baseline="-25000" dirty="0"/>
              <a:t>2</a:t>
            </a:r>
            <a:r>
              <a:rPr lang="en-US" sz="3200" dirty="0"/>
              <a:t> = 1/3</a:t>
            </a:r>
          </a:p>
        </p:txBody>
      </p:sp>
      <p:sp>
        <p:nvSpPr>
          <p:cNvPr id="31" name="Freeform 30">
            <a:extLst>
              <a:ext uri="{FF2B5EF4-FFF2-40B4-BE49-F238E27FC236}">
                <a16:creationId xmlns:a16="http://schemas.microsoft.com/office/drawing/2014/main" id="{2D4480F1-41F8-1844-84FF-69E89DB6FCFB}"/>
              </a:ext>
            </a:extLst>
          </p:cNvPr>
          <p:cNvSpPr/>
          <p:nvPr/>
        </p:nvSpPr>
        <p:spPr>
          <a:xfrm>
            <a:off x="338100" y="2420806"/>
            <a:ext cx="3920433" cy="3437467"/>
          </a:xfrm>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extrusionOk="0">
                <a:moveTo>
                  <a:pt x="1659467" y="84667"/>
                </a:moveTo>
                <a:lnTo>
                  <a:pt x="1659467" y="84667"/>
                </a:lnTo>
                <a:cubicBezTo>
                  <a:pt x="1543272" y="121707"/>
                  <a:pt x="1491972" y="117384"/>
                  <a:pt x="1456267" y="237067"/>
                </a:cubicBezTo>
                <a:cubicBezTo>
                  <a:pt x="1435390" y="280871"/>
                  <a:pt x="1420806" y="318392"/>
                  <a:pt x="1422400" y="338667"/>
                </a:cubicBezTo>
                <a:cubicBezTo>
                  <a:pt x="1424699" y="407566"/>
                  <a:pt x="1434483" y="561939"/>
                  <a:pt x="1456267" y="626534"/>
                </a:cubicBezTo>
                <a:cubicBezTo>
                  <a:pt x="1452955" y="624752"/>
                  <a:pt x="1502012" y="755151"/>
                  <a:pt x="1507067" y="778934"/>
                </a:cubicBezTo>
                <a:cubicBezTo>
                  <a:pt x="1510132" y="797080"/>
                  <a:pt x="1523040" y="820857"/>
                  <a:pt x="1524000" y="829734"/>
                </a:cubicBezTo>
                <a:cubicBezTo>
                  <a:pt x="1509547" y="884829"/>
                  <a:pt x="1520626" y="948087"/>
                  <a:pt x="1507067" y="999067"/>
                </a:cubicBezTo>
                <a:cubicBezTo>
                  <a:pt x="1492924" y="1033541"/>
                  <a:pt x="1424355" y="1123793"/>
                  <a:pt x="1388533" y="1151467"/>
                </a:cubicBezTo>
                <a:cubicBezTo>
                  <a:pt x="1375184" y="1165775"/>
                  <a:pt x="1354390" y="1172551"/>
                  <a:pt x="1337733" y="1185334"/>
                </a:cubicBezTo>
                <a:cubicBezTo>
                  <a:pt x="1317177" y="1200316"/>
                  <a:pt x="1307873" y="1223098"/>
                  <a:pt x="1286933" y="1236134"/>
                </a:cubicBezTo>
                <a:cubicBezTo>
                  <a:pt x="1200184" y="1304943"/>
                  <a:pt x="1211303" y="1296521"/>
                  <a:pt x="1134533" y="1320800"/>
                </a:cubicBezTo>
                <a:cubicBezTo>
                  <a:pt x="1023420" y="1406657"/>
                  <a:pt x="1072246" y="1376519"/>
                  <a:pt x="982133" y="1405467"/>
                </a:cubicBezTo>
                <a:cubicBezTo>
                  <a:pt x="968008" y="1414297"/>
                  <a:pt x="950376" y="1429731"/>
                  <a:pt x="931333" y="1439334"/>
                </a:cubicBezTo>
                <a:cubicBezTo>
                  <a:pt x="769811" y="1503045"/>
                  <a:pt x="927902" y="1399222"/>
                  <a:pt x="795867" y="1490134"/>
                </a:cubicBezTo>
                <a:cubicBezTo>
                  <a:pt x="676420" y="1558161"/>
                  <a:pt x="718479" y="1542447"/>
                  <a:pt x="626533" y="1608667"/>
                </a:cubicBezTo>
                <a:cubicBezTo>
                  <a:pt x="593446" y="1628522"/>
                  <a:pt x="553606" y="1656855"/>
                  <a:pt x="524933" y="1676400"/>
                </a:cubicBezTo>
                <a:cubicBezTo>
                  <a:pt x="462465" y="1698489"/>
                  <a:pt x="408272" y="1737309"/>
                  <a:pt x="372533" y="1778000"/>
                </a:cubicBezTo>
                <a:cubicBezTo>
                  <a:pt x="352859" y="1786343"/>
                  <a:pt x="338915" y="1803508"/>
                  <a:pt x="321733" y="1811867"/>
                </a:cubicBezTo>
                <a:cubicBezTo>
                  <a:pt x="303354" y="1825451"/>
                  <a:pt x="286934" y="1833538"/>
                  <a:pt x="270933" y="1845734"/>
                </a:cubicBezTo>
                <a:cubicBezTo>
                  <a:pt x="249801" y="1865530"/>
                  <a:pt x="225159" y="1880962"/>
                  <a:pt x="203200" y="1896534"/>
                </a:cubicBezTo>
                <a:cubicBezTo>
                  <a:pt x="169855" y="1919875"/>
                  <a:pt x="101600" y="1964267"/>
                  <a:pt x="101600" y="1964267"/>
                </a:cubicBezTo>
                <a:cubicBezTo>
                  <a:pt x="82026" y="2000720"/>
                  <a:pt x="45860" y="2029903"/>
                  <a:pt x="33867" y="2065867"/>
                </a:cubicBezTo>
                <a:cubicBezTo>
                  <a:pt x="26515" y="2101665"/>
                  <a:pt x="12411" y="2130625"/>
                  <a:pt x="0" y="2167467"/>
                </a:cubicBezTo>
                <a:cubicBezTo>
                  <a:pt x="9094" y="2230637"/>
                  <a:pt x="3411" y="2283250"/>
                  <a:pt x="16933" y="2353734"/>
                </a:cubicBezTo>
                <a:cubicBezTo>
                  <a:pt x="24525" y="2375731"/>
                  <a:pt x="39592" y="2386793"/>
                  <a:pt x="50800" y="2404534"/>
                </a:cubicBezTo>
                <a:cubicBezTo>
                  <a:pt x="58259" y="2422130"/>
                  <a:pt x="57149" y="2438332"/>
                  <a:pt x="67733" y="2455334"/>
                </a:cubicBezTo>
                <a:cubicBezTo>
                  <a:pt x="105759" y="2510298"/>
                  <a:pt x="123758" y="2498727"/>
                  <a:pt x="169333" y="2540000"/>
                </a:cubicBezTo>
                <a:cubicBezTo>
                  <a:pt x="184321" y="2554024"/>
                  <a:pt x="201602" y="2576807"/>
                  <a:pt x="220133" y="2590800"/>
                </a:cubicBezTo>
                <a:cubicBezTo>
                  <a:pt x="246504" y="2610848"/>
                  <a:pt x="288060" y="2613905"/>
                  <a:pt x="321733" y="2624667"/>
                </a:cubicBezTo>
                <a:cubicBezTo>
                  <a:pt x="365909" y="2637308"/>
                  <a:pt x="396596" y="2655762"/>
                  <a:pt x="440267" y="2658534"/>
                </a:cubicBezTo>
                <a:cubicBezTo>
                  <a:pt x="490826" y="2667642"/>
                  <a:pt x="528836" y="2660006"/>
                  <a:pt x="575733" y="2675467"/>
                </a:cubicBezTo>
                <a:cubicBezTo>
                  <a:pt x="664658" y="2691888"/>
                  <a:pt x="692437" y="2703278"/>
                  <a:pt x="762000" y="2726267"/>
                </a:cubicBezTo>
                <a:cubicBezTo>
                  <a:pt x="841849" y="2838031"/>
                  <a:pt x="777306" y="2745777"/>
                  <a:pt x="812800" y="2827867"/>
                </a:cubicBezTo>
                <a:cubicBezTo>
                  <a:pt x="825485" y="2853781"/>
                  <a:pt x="835982" y="2870411"/>
                  <a:pt x="846667" y="2895600"/>
                </a:cubicBezTo>
                <a:cubicBezTo>
                  <a:pt x="856253" y="2932390"/>
                  <a:pt x="875519" y="2964741"/>
                  <a:pt x="880533" y="2997200"/>
                </a:cubicBezTo>
                <a:cubicBezTo>
                  <a:pt x="886355" y="3013942"/>
                  <a:pt x="892475" y="3029500"/>
                  <a:pt x="897467" y="3048000"/>
                </a:cubicBezTo>
                <a:cubicBezTo>
                  <a:pt x="901897" y="3088206"/>
                  <a:pt x="932048" y="3196696"/>
                  <a:pt x="948267" y="3217334"/>
                </a:cubicBezTo>
                <a:cubicBezTo>
                  <a:pt x="959363" y="3234747"/>
                  <a:pt x="977992" y="3271151"/>
                  <a:pt x="1016000" y="3318934"/>
                </a:cubicBezTo>
                <a:cubicBezTo>
                  <a:pt x="1027674" y="3336340"/>
                  <a:pt x="1033921" y="3363874"/>
                  <a:pt x="1049867" y="3369734"/>
                </a:cubicBezTo>
                <a:cubicBezTo>
                  <a:pt x="1090683" y="3380884"/>
                  <a:pt x="1119271" y="3393195"/>
                  <a:pt x="1151467" y="3403600"/>
                </a:cubicBezTo>
                <a:cubicBezTo>
                  <a:pt x="1168676" y="3406451"/>
                  <a:pt x="1185409" y="3414852"/>
                  <a:pt x="1202267" y="3420534"/>
                </a:cubicBezTo>
                <a:cubicBezTo>
                  <a:pt x="1223117" y="3430992"/>
                  <a:pt x="1248356" y="3426461"/>
                  <a:pt x="1270000" y="3437467"/>
                </a:cubicBezTo>
                <a:cubicBezTo>
                  <a:pt x="1442007" y="3429719"/>
                  <a:pt x="1629468" y="3428331"/>
                  <a:pt x="1778000" y="3420534"/>
                </a:cubicBezTo>
                <a:cubicBezTo>
                  <a:pt x="1821199" y="3410851"/>
                  <a:pt x="1904740" y="3391866"/>
                  <a:pt x="1947333" y="3386667"/>
                </a:cubicBezTo>
                <a:cubicBezTo>
                  <a:pt x="1963921" y="3384620"/>
                  <a:pt x="1979648" y="3373074"/>
                  <a:pt x="1998133" y="3369734"/>
                </a:cubicBezTo>
                <a:cubicBezTo>
                  <a:pt x="2045526" y="3359490"/>
                  <a:pt x="2083634" y="3352210"/>
                  <a:pt x="2133600" y="3335867"/>
                </a:cubicBezTo>
                <a:cubicBezTo>
                  <a:pt x="2254971" y="3295450"/>
                  <a:pt x="2200487" y="3306680"/>
                  <a:pt x="2302933" y="3285067"/>
                </a:cubicBezTo>
                <a:cubicBezTo>
                  <a:pt x="2321318" y="3275333"/>
                  <a:pt x="2346878" y="3262374"/>
                  <a:pt x="2370667" y="3251200"/>
                </a:cubicBezTo>
                <a:cubicBezTo>
                  <a:pt x="2391174" y="3241902"/>
                  <a:pt x="2421476" y="3243840"/>
                  <a:pt x="2438400" y="3234267"/>
                </a:cubicBezTo>
                <a:cubicBezTo>
                  <a:pt x="2579167" y="3161911"/>
                  <a:pt x="2347835" y="3238494"/>
                  <a:pt x="2556933" y="3183467"/>
                </a:cubicBezTo>
                <a:cubicBezTo>
                  <a:pt x="2748874" y="3076625"/>
                  <a:pt x="2624460" y="3131543"/>
                  <a:pt x="2760133" y="3098800"/>
                </a:cubicBezTo>
                <a:cubicBezTo>
                  <a:pt x="2776839" y="3094558"/>
                  <a:pt x="2792268" y="3086147"/>
                  <a:pt x="2810933" y="3081867"/>
                </a:cubicBezTo>
                <a:cubicBezTo>
                  <a:pt x="2882448" y="3075578"/>
                  <a:pt x="2981481" y="3075023"/>
                  <a:pt x="3064933" y="3064934"/>
                </a:cubicBezTo>
                <a:cubicBezTo>
                  <a:pt x="3111027" y="3059849"/>
                  <a:pt x="3166263" y="3046647"/>
                  <a:pt x="3217333" y="3048000"/>
                </a:cubicBezTo>
                <a:cubicBezTo>
                  <a:pt x="3443977" y="2966438"/>
                  <a:pt x="3170003" y="3058405"/>
                  <a:pt x="3335867" y="3014134"/>
                </a:cubicBezTo>
                <a:cubicBezTo>
                  <a:pt x="3555125" y="2935311"/>
                  <a:pt x="3269905" y="3038631"/>
                  <a:pt x="3505200" y="2963334"/>
                </a:cubicBezTo>
                <a:cubicBezTo>
                  <a:pt x="3522479" y="2959644"/>
                  <a:pt x="3541696" y="2955788"/>
                  <a:pt x="3556000" y="2946400"/>
                </a:cubicBezTo>
                <a:cubicBezTo>
                  <a:pt x="3576310" y="2935319"/>
                  <a:pt x="3590956" y="2922955"/>
                  <a:pt x="3606800" y="2912534"/>
                </a:cubicBezTo>
                <a:cubicBezTo>
                  <a:pt x="3720000" y="2805764"/>
                  <a:pt x="3601421" y="2935300"/>
                  <a:pt x="3708400" y="2827867"/>
                </a:cubicBezTo>
                <a:cubicBezTo>
                  <a:pt x="3729992" y="2796402"/>
                  <a:pt x="3770143" y="2762464"/>
                  <a:pt x="3776133" y="2726267"/>
                </a:cubicBezTo>
                <a:cubicBezTo>
                  <a:pt x="3793453" y="2648881"/>
                  <a:pt x="3825006" y="2591241"/>
                  <a:pt x="3826933" y="2573867"/>
                </a:cubicBezTo>
                <a:cubicBezTo>
                  <a:pt x="3841874" y="2537411"/>
                  <a:pt x="3852423" y="2490854"/>
                  <a:pt x="3860800" y="2472267"/>
                </a:cubicBezTo>
                <a:cubicBezTo>
                  <a:pt x="3887573" y="2371231"/>
                  <a:pt x="3869234" y="2422600"/>
                  <a:pt x="3894667" y="2336800"/>
                </a:cubicBezTo>
                <a:cubicBezTo>
                  <a:pt x="3933050" y="2098343"/>
                  <a:pt x="3940025" y="2205989"/>
                  <a:pt x="3894667" y="1778000"/>
                </a:cubicBezTo>
                <a:cubicBezTo>
                  <a:pt x="3893470" y="1759769"/>
                  <a:pt x="3884560" y="1742968"/>
                  <a:pt x="3877733" y="1727200"/>
                </a:cubicBezTo>
                <a:cubicBezTo>
                  <a:pt x="3871566" y="1705280"/>
                  <a:pt x="3869632" y="1681711"/>
                  <a:pt x="3860800" y="1659467"/>
                </a:cubicBezTo>
                <a:cubicBezTo>
                  <a:pt x="3851376" y="1624419"/>
                  <a:pt x="3839490" y="1588766"/>
                  <a:pt x="3826933" y="1557867"/>
                </a:cubicBezTo>
                <a:cubicBezTo>
                  <a:pt x="3824408" y="1542345"/>
                  <a:pt x="3815152" y="1523670"/>
                  <a:pt x="3810000" y="1507067"/>
                </a:cubicBezTo>
                <a:cubicBezTo>
                  <a:pt x="3799720" y="1447924"/>
                  <a:pt x="3787233" y="1417054"/>
                  <a:pt x="3776133" y="1354667"/>
                </a:cubicBezTo>
                <a:cubicBezTo>
                  <a:pt x="3768213" y="1312301"/>
                  <a:pt x="3766208" y="1278858"/>
                  <a:pt x="3759200" y="1236134"/>
                </a:cubicBezTo>
                <a:cubicBezTo>
                  <a:pt x="3749025" y="1206441"/>
                  <a:pt x="3746820" y="1174975"/>
                  <a:pt x="3742267" y="1151467"/>
                </a:cubicBezTo>
                <a:cubicBezTo>
                  <a:pt x="3724592" y="1062560"/>
                  <a:pt x="3727009" y="1029652"/>
                  <a:pt x="3708400" y="948267"/>
                </a:cubicBezTo>
                <a:cubicBezTo>
                  <a:pt x="3705154" y="931600"/>
                  <a:pt x="3699430" y="914066"/>
                  <a:pt x="3691467" y="897467"/>
                </a:cubicBezTo>
                <a:cubicBezTo>
                  <a:pt x="3691745" y="854880"/>
                  <a:pt x="3687407" y="808653"/>
                  <a:pt x="3674533" y="762000"/>
                </a:cubicBezTo>
                <a:cubicBezTo>
                  <a:pt x="3666148" y="729826"/>
                  <a:pt x="3652710" y="693836"/>
                  <a:pt x="3640667" y="660400"/>
                </a:cubicBezTo>
                <a:cubicBezTo>
                  <a:pt x="3632157" y="642124"/>
                  <a:pt x="3625831" y="624878"/>
                  <a:pt x="3623733" y="609600"/>
                </a:cubicBezTo>
                <a:cubicBezTo>
                  <a:pt x="3617718" y="584117"/>
                  <a:pt x="3618659" y="556265"/>
                  <a:pt x="3606800" y="524934"/>
                </a:cubicBezTo>
                <a:cubicBezTo>
                  <a:pt x="3598854" y="484187"/>
                  <a:pt x="3598890" y="447291"/>
                  <a:pt x="3572933" y="423334"/>
                </a:cubicBezTo>
                <a:cubicBezTo>
                  <a:pt x="3558229" y="406914"/>
                  <a:pt x="3537063" y="391174"/>
                  <a:pt x="3522133" y="372534"/>
                </a:cubicBezTo>
                <a:cubicBezTo>
                  <a:pt x="3507356" y="359996"/>
                  <a:pt x="3503155" y="336216"/>
                  <a:pt x="3488267" y="321734"/>
                </a:cubicBezTo>
                <a:cubicBezTo>
                  <a:pt x="3435430" y="267234"/>
                  <a:pt x="3414819" y="271995"/>
                  <a:pt x="3352800" y="237067"/>
                </a:cubicBezTo>
                <a:cubicBezTo>
                  <a:pt x="3289496" y="203227"/>
                  <a:pt x="3310384" y="199377"/>
                  <a:pt x="3234267" y="169334"/>
                </a:cubicBezTo>
                <a:cubicBezTo>
                  <a:pt x="3211683" y="161266"/>
                  <a:pt x="3189375" y="161226"/>
                  <a:pt x="3166533" y="152400"/>
                </a:cubicBezTo>
                <a:cubicBezTo>
                  <a:pt x="3145868" y="141768"/>
                  <a:pt x="3134148" y="128322"/>
                  <a:pt x="3115733" y="118534"/>
                </a:cubicBezTo>
                <a:cubicBezTo>
                  <a:pt x="3086305" y="107839"/>
                  <a:pt x="3054540" y="110656"/>
                  <a:pt x="3031067" y="101600"/>
                </a:cubicBezTo>
                <a:cubicBezTo>
                  <a:pt x="2986220" y="89426"/>
                  <a:pt x="2934000" y="79065"/>
                  <a:pt x="2895600" y="67734"/>
                </a:cubicBezTo>
                <a:cubicBezTo>
                  <a:pt x="2862872" y="61410"/>
                  <a:pt x="2831320" y="44367"/>
                  <a:pt x="2794000" y="33867"/>
                </a:cubicBezTo>
                <a:cubicBezTo>
                  <a:pt x="2635727" y="7881"/>
                  <a:pt x="2714017" y="33540"/>
                  <a:pt x="2540000" y="0"/>
                </a:cubicBezTo>
                <a:cubicBezTo>
                  <a:pt x="2395427" y="24724"/>
                  <a:pt x="2235236" y="-3645"/>
                  <a:pt x="2065867" y="16934"/>
                </a:cubicBezTo>
                <a:cubicBezTo>
                  <a:pt x="2042225" y="19499"/>
                  <a:pt x="1909339" y="45115"/>
                  <a:pt x="1879600" y="50800"/>
                </a:cubicBezTo>
                <a:cubicBezTo>
                  <a:pt x="1863977" y="56325"/>
                  <a:pt x="1848691" y="60558"/>
                  <a:pt x="1828800" y="67734"/>
                </a:cubicBezTo>
                <a:cubicBezTo>
                  <a:pt x="1793946" y="83247"/>
                  <a:pt x="1716981" y="97473"/>
                  <a:pt x="1676400" y="101600"/>
                </a:cubicBezTo>
                <a:cubicBezTo>
                  <a:pt x="1665371" y="103288"/>
                  <a:pt x="1662741" y="87156"/>
                  <a:pt x="1659467" y="84667"/>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 name="Graphic 31" descr="Tree With Roots outline">
            <a:extLst>
              <a:ext uri="{FF2B5EF4-FFF2-40B4-BE49-F238E27FC236}">
                <a16:creationId xmlns:a16="http://schemas.microsoft.com/office/drawing/2014/main" id="{12B28864-A6A1-EF44-BEBE-30C0B1B41D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116" y="2036898"/>
            <a:ext cx="914400" cy="914400"/>
          </a:xfrm>
          <a:prstGeom prst="rect">
            <a:avLst/>
          </a:prstGeom>
        </p:spPr>
      </p:pic>
      <p:pic>
        <p:nvPicPr>
          <p:cNvPr id="33" name="Graphic 32" descr="Tree With Roots outline">
            <a:extLst>
              <a:ext uri="{FF2B5EF4-FFF2-40B4-BE49-F238E27FC236}">
                <a16:creationId xmlns:a16="http://schemas.microsoft.com/office/drawing/2014/main" id="{7E70268E-A6FB-B349-B6EA-E6F41B0179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2150" y="3335206"/>
            <a:ext cx="914400" cy="914400"/>
          </a:xfrm>
          <a:prstGeom prst="rect">
            <a:avLst/>
          </a:prstGeom>
        </p:spPr>
      </p:pic>
      <p:pic>
        <p:nvPicPr>
          <p:cNvPr id="34" name="Graphic 33" descr="Tree With Roots outline">
            <a:extLst>
              <a:ext uri="{FF2B5EF4-FFF2-40B4-BE49-F238E27FC236}">
                <a16:creationId xmlns:a16="http://schemas.microsoft.com/office/drawing/2014/main" id="{825364CE-346F-994E-ACC7-AF327C3296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166" y="3848765"/>
            <a:ext cx="914400" cy="914400"/>
          </a:xfrm>
          <a:prstGeom prst="rect">
            <a:avLst/>
          </a:prstGeom>
        </p:spPr>
      </p:pic>
      <p:pic>
        <p:nvPicPr>
          <p:cNvPr id="35" name="Graphic 34" descr="Telescope outline">
            <a:extLst>
              <a:ext uri="{FF2B5EF4-FFF2-40B4-BE49-F238E27FC236}">
                <a16:creationId xmlns:a16="http://schemas.microsoft.com/office/drawing/2014/main" id="{B965BEB2-7A82-A748-A5D7-DFCA034012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2886932" y="2592790"/>
            <a:ext cx="803802" cy="914400"/>
          </a:xfrm>
          <a:prstGeom prst="rect">
            <a:avLst/>
          </a:prstGeom>
        </p:spPr>
      </p:pic>
      <p:pic>
        <p:nvPicPr>
          <p:cNvPr id="36" name="Graphic 35" descr="Telescope outline">
            <a:extLst>
              <a:ext uri="{FF2B5EF4-FFF2-40B4-BE49-F238E27FC236}">
                <a16:creationId xmlns:a16="http://schemas.microsoft.com/office/drawing/2014/main" id="{718918EE-D00A-6447-83E2-40CFAD1352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1447432" y="4689873"/>
            <a:ext cx="914400" cy="914400"/>
          </a:xfrm>
          <a:prstGeom prst="rect">
            <a:avLst/>
          </a:prstGeom>
        </p:spPr>
      </p:pic>
      <p:pic>
        <p:nvPicPr>
          <p:cNvPr id="37" name="Graphic 36" descr="Telescope outline">
            <a:extLst>
              <a:ext uri="{FF2B5EF4-FFF2-40B4-BE49-F238E27FC236}">
                <a16:creationId xmlns:a16="http://schemas.microsoft.com/office/drawing/2014/main" id="{36C9DAC6-411B-9E4F-817D-CFDB5A723E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118643" y="4308187"/>
            <a:ext cx="914399" cy="914400"/>
          </a:xfrm>
          <a:prstGeom prst="rect">
            <a:avLst/>
          </a:prstGeom>
        </p:spPr>
      </p:pic>
      <p:pic>
        <p:nvPicPr>
          <p:cNvPr id="38" name="Graphic 37" descr="Sparrow outline">
            <a:extLst>
              <a:ext uri="{FF2B5EF4-FFF2-40B4-BE49-F238E27FC236}">
                <a16:creationId xmlns:a16="http://schemas.microsoft.com/office/drawing/2014/main" id="{41202BF1-7930-4D47-98A7-4F73640B92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299" y="3335206"/>
            <a:ext cx="914400" cy="914400"/>
          </a:xfrm>
          <a:prstGeom prst="rect">
            <a:avLst/>
          </a:prstGeom>
        </p:spPr>
      </p:pic>
      <p:pic>
        <p:nvPicPr>
          <p:cNvPr id="39" name="Graphic 38" descr="Tree With Roots outline">
            <a:extLst>
              <a:ext uri="{FF2B5EF4-FFF2-40B4-BE49-F238E27FC236}">
                <a16:creationId xmlns:a16="http://schemas.microsoft.com/office/drawing/2014/main" id="{0AFDD579-F87A-BF4B-A245-6405BE2FEA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9446" y="3052004"/>
            <a:ext cx="914400" cy="914400"/>
          </a:xfrm>
          <a:prstGeom prst="rect">
            <a:avLst/>
          </a:prstGeom>
        </p:spPr>
      </p:pic>
      <p:pic>
        <p:nvPicPr>
          <p:cNvPr id="40" name="Graphic 39" descr="Tree With Roots outline">
            <a:extLst>
              <a:ext uri="{FF2B5EF4-FFF2-40B4-BE49-F238E27FC236}">
                <a16:creationId xmlns:a16="http://schemas.microsoft.com/office/drawing/2014/main" id="{D79FF9BA-B987-3949-8E8F-3378532BD4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4833" y="4498863"/>
            <a:ext cx="914400" cy="914400"/>
          </a:xfrm>
          <a:prstGeom prst="rect">
            <a:avLst/>
          </a:prstGeom>
        </p:spPr>
      </p:pic>
      <p:pic>
        <p:nvPicPr>
          <p:cNvPr id="41" name="Graphic 40" descr="Tree With Roots outline">
            <a:extLst>
              <a:ext uri="{FF2B5EF4-FFF2-40B4-BE49-F238E27FC236}">
                <a16:creationId xmlns:a16="http://schemas.microsoft.com/office/drawing/2014/main" id="{7BAE1337-B52E-0744-9F77-7CA8D7DCA8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1360" y="2049773"/>
            <a:ext cx="914400" cy="914400"/>
          </a:xfrm>
          <a:prstGeom prst="rect">
            <a:avLst/>
          </a:prstGeom>
        </p:spPr>
      </p:pic>
      <p:pic>
        <p:nvPicPr>
          <p:cNvPr id="42" name="Graphic 41" descr="Telescope outline">
            <a:extLst>
              <a:ext uri="{FF2B5EF4-FFF2-40B4-BE49-F238E27FC236}">
                <a16:creationId xmlns:a16="http://schemas.microsoft.com/office/drawing/2014/main" id="{349150C7-FBAB-8642-9A96-3384FF025E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9786050" y="4481483"/>
            <a:ext cx="803802" cy="914400"/>
          </a:xfrm>
          <a:prstGeom prst="rect">
            <a:avLst/>
          </a:prstGeom>
        </p:spPr>
      </p:pic>
      <p:sp>
        <p:nvSpPr>
          <p:cNvPr id="43" name="Freeform 42">
            <a:extLst>
              <a:ext uri="{FF2B5EF4-FFF2-40B4-BE49-F238E27FC236}">
                <a16:creationId xmlns:a16="http://schemas.microsoft.com/office/drawing/2014/main" id="{1A381A32-9125-B543-B922-3391AF05B8AB}"/>
              </a:ext>
            </a:extLst>
          </p:cNvPr>
          <p:cNvSpPr/>
          <p:nvPr/>
        </p:nvSpPr>
        <p:spPr>
          <a:xfrm>
            <a:off x="7631752" y="2485308"/>
            <a:ext cx="3458071" cy="3612995"/>
          </a:xfrm>
          <a:custGeom>
            <a:avLst/>
            <a:gdLst>
              <a:gd name="connsiteX0" fmla="*/ 1193 w 3458071"/>
              <a:gd name="connsiteY0" fmla="*/ 2185639 h 3612995"/>
              <a:gd name="connsiteX1" fmla="*/ 23495 w 3458071"/>
              <a:gd name="connsiteY1" fmla="*/ 1628078 h 3612995"/>
              <a:gd name="connsiteX2" fmla="*/ 1193 w 3458071"/>
              <a:gd name="connsiteY2" fmla="*/ 1159726 h 3612995"/>
              <a:gd name="connsiteX3" fmla="*/ 23495 w 3458071"/>
              <a:gd name="connsiteY3" fmla="*/ 490653 h 3612995"/>
              <a:gd name="connsiteX4" fmla="*/ 112705 w 3458071"/>
              <a:gd name="connsiteY4" fmla="*/ 289931 h 3612995"/>
              <a:gd name="connsiteX5" fmla="*/ 179612 w 3458071"/>
              <a:gd name="connsiteY5" fmla="*/ 245326 h 3612995"/>
              <a:gd name="connsiteX6" fmla="*/ 246520 w 3458071"/>
              <a:gd name="connsiteY6" fmla="*/ 156117 h 3612995"/>
              <a:gd name="connsiteX7" fmla="*/ 380334 w 3458071"/>
              <a:gd name="connsiteY7" fmla="*/ 66907 h 3612995"/>
              <a:gd name="connsiteX8" fmla="*/ 514149 w 3458071"/>
              <a:gd name="connsiteY8" fmla="*/ 0 h 3612995"/>
              <a:gd name="connsiteX9" fmla="*/ 670266 w 3458071"/>
              <a:gd name="connsiteY9" fmla="*/ 22302 h 3612995"/>
              <a:gd name="connsiteX10" fmla="*/ 737173 w 3458071"/>
              <a:gd name="connsiteY10" fmla="*/ 89209 h 3612995"/>
              <a:gd name="connsiteX11" fmla="*/ 804081 w 3458071"/>
              <a:gd name="connsiteY11" fmla="*/ 223024 h 3612995"/>
              <a:gd name="connsiteX12" fmla="*/ 826383 w 3458071"/>
              <a:gd name="connsiteY12" fmla="*/ 334536 h 3612995"/>
              <a:gd name="connsiteX13" fmla="*/ 960198 w 3458071"/>
              <a:gd name="connsiteY13" fmla="*/ 602165 h 3612995"/>
              <a:gd name="connsiteX14" fmla="*/ 1027105 w 3458071"/>
              <a:gd name="connsiteY14" fmla="*/ 669073 h 3612995"/>
              <a:gd name="connsiteX15" fmla="*/ 1138617 w 3458071"/>
              <a:gd name="connsiteY15" fmla="*/ 691375 h 3612995"/>
              <a:gd name="connsiteX16" fmla="*/ 1205524 w 3458071"/>
              <a:gd name="connsiteY16" fmla="*/ 713678 h 3612995"/>
              <a:gd name="connsiteX17" fmla="*/ 2097622 w 3458071"/>
              <a:gd name="connsiteY17" fmla="*/ 758283 h 3612995"/>
              <a:gd name="connsiteX18" fmla="*/ 2722090 w 3458071"/>
              <a:gd name="connsiteY18" fmla="*/ 780585 h 3612995"/>
              <a:gd name="connsiteX19" fmla="*/ 2833602 w 3458071"/>
              <a:gd name="connsiteY19" fmla="*/ 802887 h 3612995"/>
              <a:gd name="connsiteX20" fmla="*/ 2967417 w 3458071"/>
              <a:gd name="connsiteY20" fmla="*/ 892097 h 3612995"/>
              <a:gd name="connsiteX21" fmla="*/ 3056627 w 3458071"/>
              <a:gd name="connsiteY21" fmla="*/ 1025912 h 3612995"/>
              <a:gd name="connsiteX22" fmla="*/ 3101232 w 3458071"/>
              <a:gd name="connsiteY22" fmla="*/ 1092819 h 3612995"/>
              <a:gd name="connsiteX23" fmla="*/ 3145837 w 3458071"/>
              <a:gd name="connsiteY23" fmla="*/ 1271239 h 3612995"/>
              <a:gd name="connsiteX24" fmla="*/ 3168139 w 3458071"/>
              <a:gd name="connsiteY24" fmla="*/ 1338146 h 3612995"/>
              <a:gd name="connsiteX25" fmla="*/ 3190441 w 3458071"/>
              <a:gd name="connsiteY25" fmla="*/ 1494263 h 3612995"/>
              <a:gd name="connsiteX26" fmla="*/ 3212744 w 3458071"/>
              <a:gd name="connsiteY26" fmla="*/ 1784195 h 3612995"/>
              <a:gd name="connsiteX27" fmla="*/ 3235046 w 3458071"/>
              <a:gd name="connsiteY27" fmla="*/ 1984917 h 3612995"/>
              <a:gd name="connsiteX28" fmla="*/ 3257349 w 3458071"/>
              <a:gd name="connsiteY28" fmla="*/ 2497873 h 3612995"/>
              <a:gd name="connsiteX29" fmla="*/ 3301954 w 3458071"/>
              <a:gd name="connsiteY29" fmla="*/ 2631687 h 3612995"/>
              <a:gd name="connsiteX30" fmla="*/ 3368861 w 3458071"/>
              <a:gd name="connsiteY30" fmla="*/ 2877014 h 3612995"/>
              <a:gd name="connsiteX31" fmla="*/ 3391163 w 3458071"/>
              <a:gd name="connsiteY31" fmla="*/ 3055434 h 3612995"/>
              <a:gd name="connsiteX32" fmla="*/ 3435768 w 3458071"/>
              <a:gd name="connsiteY32" fmla="*/ 3233853 h 3612995"/>
              <a:gd name="connsiteX33" fmla="*/ 3458071 w 3458071"/>
              <a:gd name="connsiteY33" fmla="*/ 3389970 h 3612995"/>
              <a:gd name="connsiteX34" fmla="*/ 3435768 w 3458071"/>
              <a:gd name="connsiteY34" fmla="*/ 3568390 h 3612995"/>
              <a:gd name="connsiteX35" fmla="*/ 3346559 w 3458071"/>
              <a:gd name="connsiteY35" fmla="*/ 3590692 h 3612995"/>
              <a:gd name="connsiteX36" fmla="*/ 3190441 w 3458071"/>
              <a:gd name="connsiteY36" fmla="*/ 3612995 h 3612995"/>
              <a:gd name="connsiteX37" fmla="*/ 2342949 w 3458071"/>
              <a:gd name="connsiteY37" fmla="*/ 3590692 h 3612995"/>
              <a:gd name="connsiteX38" fmla="*/ 2253739 w 3458071"/>
              <a:gd name="connsiteY38" fmla="*/ 3546087 h 3612995"/>
              <a:gd name="connsiteX39" fmla="*/ 2164529 w 3458071"/>
              <a:gd name="connsiteY39" fmla="*/ 3523785 h 3612995"/>
              <a:gd name="connsiteX40" fmla="*/ 2075320 w 3458071"/>
              <a:gd name="connsiteY40" fmla="*/ 3479180 h 3612995"/>
              <a:gd name="connsiteX41" fmla="*/ 1986110 w 3458071"/>
              <a:gd name="connsiteY41" fmla="*/ 3456878 h 3612995"/>
              <a:gd name="connsiteX42" fmla="*/ 1919202 w 3458071"/>
              <a:gd name="connsiteY42" fmla="*/ 3434575 h 3612995"/>
              <a:gd name="connsiteX43" fmla="*/ 1740783 w 3458071"/>
              <a:gd name="connsiteY43" fmla="*/ 3389970 h 3612995"/>
              <a:gd name="connsiteX44" fmla="*/ 1495456 w 3458071"/>
              <a:gd name="connsiteY44" fmla="*/ 3323063 h 3612995"/>
              <a:gd name="connsiteX45" fmla="*/ 1428549 w 3458071"/>
              <a:gd name="connsiteY45" fmla="*/ 3300761 h 3612995"/>
              <a:gd name="connsiteX46" fmla="*/ 1272432 w 3458071"/>
              <a:gd name="connsiteY46" fmla="*/ 3256156 h 3612995"/>
              <a:gd name="connsiteX47" fmla="*/ 1205524 w 3458071"/>
              <a:gd name="connsiteY47" fmla="*/ 3233853 h 3612995"/>
              <a:gd name="connsiteX48" fmla="*/ 1049407 w 3458071"/>
              <a:gd name="connsiteY48" fmla="*/ 3189248 h 3612995"/>
              <a:gd name="connsiteX49" fmla="*/ 915593 w 3458071"/>
              <a:gd name="connsiteY49" fmla="*/ 3077736 h 3612995"/>
              <a:gd name="connsiteX50" fmla="*/ 781778 w 3458071"/>
              <a:gd name="connsiteY50" fmla="*/ 2988526 h 3612995"/>
              <a:gd name="connsiteX51" fmla="*/ 714871 w 3458071"/>
              <a:gd name="connsiteY51" fmla="*/ 2921619 h 3612995"/>
              <a:gd name="connsiteX52" fmla="*/ 558754 w 3458071"/>
              <a:gd name="connsiteY52" fmla="*/ 2810107 h 3612995"/>
              <a:gd name="connsiteX53" fmla="*/ 447241 w 3458071"/>
              <a:gd name="connsiteY53" fmla="*/ 2698595 h 3612995"/>
              <a:gd name="connsiteX54" fmla="*/ 335729 w 3458071"/>
              <a:gd name="connsiteY54" fmla="*/ 2587083 h 3612995"/>
              <a:gd name="connsiteX55" fmla="*/ 291124 w 3458071"/>
              <a:gd name="connsiteY55" fmla="*/ 2520175 h 3612995"/>
              <a:gd name="connsiteX56" fmla="*/ 224217 w 3458071"/>
              <a:gd name="connsiteY56" fmla="*/ 2453268 h 3612995"/>
              <a:gd name="connsiteX57" fmla="*/ 68100 w 3458071"/>
              <a:gd name="connsiteY57" fmla="*/ 2274848 h 3612995"/>
              <a:gd name="connsiteX58" fmla="*/ 1193 w 3458071"/>
              <a:gd name="connsiteY58" fmla="*/ 2185639 h 361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58071" h="3612995">
                <a:moveTo>
                  <a:pt x="1193" y="2185639"/>
                </a:moveTo>
                <a:cubicBezTo>
                  <a:pt x="-6241" y="2077844"/>
                  <a:pt x="23495" y="1814080"/>
                  <a:pt x="23495" y="1628078"/>
                </a:cubicBezTo>
                <a:cubicBezTo>
                  <a:pt x="23495" y="1471784"/>
                  <a:pt x="1193" y="1316020"/>
                  <a:pt x="1193" y="1159726"/>
                </a:cubicBezTo>
                <a:cubicBezTo>
                  <a:pt x="1193" y="936578"/>
                  <a:pt x="4964" y="713030"/>
                  <a:pt x="23495" y="490653"/>
                </a:cubicBezTo>
                <a:cubicBezTo>
                  <a:pt x="27510" y="442472"/>
                  <a:pt x="69992" y="332644"/>
                  <a:pt x="112705" y="289931"/>
                </a:cubicBezTo>
                <a:cubicBezTo>
                  <a:pt x="131658" y="270978"/>
                  <a:pt x="160659" y="264279"/>
                  <a:pt x="179612" y="245326"/>
                </a:cubicBezTo>
                <a:cubicBezTo>
                  <a:pt x="205896" y="219042"/>
                  <a:pt x="218738" y="180812"/>
                  <a:pt x="246520" y="156117"/>
                </a:cubicBezTo>
                <a:cubicBezTo>
                  <a:pt x="286587" y="120502"/>
                  <a:pt x="335729" y="96644"/>
                  <a:pt x="380334" y="66907"/>
                </a:cubicBezTo>
                <a:cubicBezTo>
                  <a:pt x="466802" y="9261"/>
                  <a:pt x="421812" y="30778"/>
                  <a:pt x="514149" y="0"/>
                </a:cubicBezTo>
                <a:cubicBezTo>
                  <a:pt x="566188" y="7434"/>
                  <a:pt x="621458" y="2779"/>
                  <a:pt x="670266" y="22302"/>
                </a:cubicBezTo>
                <a:cubicBezTo>
                  <a:pt x="699550" y="34016"/>
                  <a:pt x="716981" y="64979"/>
                  <a:pt x="737173" y="89209"/>
                </a:cubicBezTo>
                <a:cubicBezTo>
                  <a:pt x="776107" y="135930"/>
                  <a:pt x="789712" y="165549"/>
                  <a:pt x="804081" y="223024"/>
                </a:cubicBezTo>
                <a:cubicBezTo>
                  <a:pt x="813275" y="259799"/>
                  <a:pt x="816409" y="297965"/>
                  <a:pt x="826383" y="334536"/>
                </a:cubicBezTo>
                <a:cubicBezTo>
                  <a:pt x="853592" y="434303"/>
                  <a:pt x="884070" y="526036"/>
                  <a:pt x="960198" y="602165"/>
                </a:cubicBezTo>
                <a:cubicBezTo>
                  <a:pt x="982500" y="624468"/>
                  <a:pt x="998894" y="654968"/>
                  <a:pt x="1027105" y="669073"/>
                </a:cubicBezTo>
                <a:cubicBezTo>
                  <a:pt x="1061010" y="686025"/>
                  <a:pt x="1101842" y="682181"/>
                  <a:pt x="1138617" y="691375"/>
                </a:cubicBezTo>
                <a:cubicBezTo>
                  <a:pt x="1161424" y="697077"/>
                  <a:pt x="1182575" y="708578"/>
                  <a:pt x="1205524" y="713678"/>
                </a:cubicBezTo>
                <a:cubicBezTo>
                  <a:pt x="1478832" y="774413"/>
                  <a:pt x="1908903" y="752195"/>
                  <a:pt x="2097622" y="758283"/>
                </a:cubicBezTo>
                <a:lnTo>
                  <a:pt x="2722090" y="780585"/>
                </a:lnTo>
                <a:cubicBezTo>
                  <a:pt x="2759261" y="788019"/>
                  <a:pt x="2799093" y="787201"/>
                  <a:pt x="2833602" y="802887"/>
                </a:cubicBezTo>
                <a:cubicBezTo>
                  <a:pt x="2882405" y="825070"/>
                  <a:pt x="2967417" y="892097"/>
                  <a:pt x="2967417" y="892097"/>
                </a:cubicBezTo>
                <a:lnTo>
                  <a:pt x="3056627" y="1025912"/>
                </a:lnTo>
                <a:lnTo>
                  <a:pt x="3101232" y="1092819"/>
                </a:lnTo>
                <a:cubicBezTo>
                  <a:pt x="3152211" y="1245759"/>
                  <a:pt x="3092011" y="1055936"/>
                  <a:pt x="3145837" y="1271239"/>
                </a:cubicBezTo>
                <a:cubicBezTo>
                  <a:pt x="3151539" y="1294046"/>
                  <a:pt x="3160705" y="1315844"/>
                  <a:pt x="3168139" y="1338146"/>
                </a:cubicBezTo>
                <a:cubicBezTo>
                  <a:pt x="3175573" y="1390185"/>
                  <a:pt x="3185210" y="1441957"/>
                  <a:pt x="3190441" y="1494263"/>
                </a:cubicBezTo>
                <a:cubicBezTo>
                  <a:pt x="3200086" y="1590711"/>
                  <a:pt x="3203968" y="1687664"/>
                  <a:pt x="3212744" y="1784195"/>
                </a:cubicBezTo>
                <a:cubicBezTo>
                  <a:pt x="3218839" y="1851238"/>
                  <a:pt x="3227612" y="1918010"/>
                  <a:pt x="3235046" y="1984917"/>
                </a:cubicBezTo>
                <a:cubicBezTo>
                  <a:pt x="3242480" y="2155902"/>
                  <a:pt x="3239738" y="2327635"/>
                  <a:pt x="3257349" y="2497873"/>
                </a:cubicBezTo>
                <a:cubicBezTo>
                  <a:pt x="3262187" y="2544641"/>
                  <a:pt x="3287086" y="2587082"/>
                  <a:pt x="3301954" y="2631687"/>
                </a:cubicBezTo>
                <a:cubicBezTo>
                  <a:pt x="3343638" y="2756740"/>
                  <a:pt x="3318562" y="2675820"/>
                  <a:pt x="3368861" y="2877014"/>
                </a:cubicBezTo>
                <a:cubicBezTo>
                  <a:pt x="3376295" y="2936487"/>
                  <a:pt x="3380118" y="2996524"/>
                  <a:pt x="3391163" y="3055434"/>
                </a:cubicBezTo>
                <a:cubicBezTo>
                  <a:pt x="3402460" y="3115687"/>
                  <a:pt x="3427098" y="3173166"/>
                  <a:pt x="3435768" y="3233853"/>
                </a:cubicBezTo>
                <a:lnTo>
                  <a:pt x="3458071" y="3389970"/>
                </a:lnTo>
                <a:cubicBezTo>
                  <a:pt x="3450637" y="3449443"/>
                  <a:pt x="3464876" y="3515996"/>
                  <a:pt x="3435768" y="3568390"/>
                </a:cubicBezTo>
                <a:cubicBezTo>
                  <a:pt x="3420882" y="3595184"/>
                  <a:pt x="3376716" y="3585209"/>
                  <a:pt x="3346559" y="3590692"/>
                </a:cubicBezTo>
                <a:cubicBezTo>
                  <a:pt x="3294839" y="3600096"/>
                  <a:pt x="3242480" y="3605561"/>
                  <a:pt x="3190441" y="3612995"/>
                </a:cubicBezTo>
                <a:cubicBezTo>
                  <a:pt x="2907944" y="3605561"/>
                  <a:pt x="2624826" y="3610826"/>
                  <a:pt x="2342949" y="3590692"/>
                </a:cubicBezTo>
                <a:cubicBezTo>
                  <a:pt x="2309787" y="3588323"/>
                  <a:pt x="2284869" y="3557761"/>
                  <a:pt x="2253739" y="3546087"/>
                </a:cubicBezTo>
                <a:cubicBezTo>
                  <a:pt x="2225039" y="3535325"/>
                  <a:pt x="2194266" y="3531219"/>
                  <a:pt x="2164529" y="3523785"/>
                </a:cubicBezTo>
                <a:cubicBezTo>
                  <a:pt x="2134793" y="3508917"/>
                  <a:pt x="2106449" y="3490854"/>
                  <a:pt x="2075320" y="3479180"/>
                </a:cubicBezTo>
                <a:cubicBezTo>
                  <a:pt x="2046620" y="3468417"/>
                  <a:pt x="2015582" y="3465299"/>
                  <a:pt x="1986110" y="3456878"/>
                </a:cubicBezTo>
                <a:cubicBezTo>
                  <a:pt x="1963505" y="3450420"/>
                  <a:pt x="1941883" y="3440761"/>
                  <a:pt x="1919202" y="3434575"/>
                </a:cubicBezTo>
                <a:cubicBezTo>
                  <a:pt x="1860059" y="3418445"/>
                  <a:pt x="1798940" y="3409356"/>
                  <a:pt x="1740783" y="3389970"/>
                </a:cubicBezTo>
                <a:cubicBezTo>
                  <a:pt x="1453714" y="3294280"/>
                  <a:pt x="1747637" y="3386107"/>
                  <a:pt x="1495456" y="3323063"/>
                </a:cubicBezTo>
                <a:cubicBezTo>
                  <a:pt x="1472649" y="3317361"/>
                  <a:pt x="1451066" y="3307516"/>
                  <a:pt x="1428549" y="3300761"/>
                </a:cubicBezTo>
                <a:cubicBezTo>
                  <a:pt x="1376710" y="3285209"/>
                  <a:pt x="1324271" y="3271708"/>
                  <a:pt x="1272432" y="3256156"/>
                </a:cubicBezTo>
                <a:cubicBezTo>
                  <a:pt x="1249914" y="3249401"/>
                  <a:pt x="1228129" y="3240311"/>
                  <a:pt x="1205524" y="3233853"/>
                </a:cubicBezTo>
                <a:cubicBezTo>
                  <a:pt x="1172171" y="3224323"/>
                  <a:pt x="1085060" y="3207075"/>
                  <a:pt x="1049407" y="3189248"/>
                </a:cubicBezTo>
                <a:cubicBezTo>
                  <a:pt x="953769" y="3141429"/>
                  <a:pt x="1004380" y="3146793"/>
                  <a:pt x="915593" y="3077736"/>
                </a:cubicBezTo>
                <a:cubicBezTo>
                  <a:pt x="873277" y="3044823"/>
                  <a:pt x="819685" y="3026433"/>
                  <a:pt x="781778" y="2988526"/>
                </a:cubicBezTo>
                <a:cubicBezTo>
                  <a:pt x="759476" y="2966224"/>
                  <a:pt x="739101" y="2941811"/>
                  <a:pt x="714871" y="2921619"/>
                </a:cubicBezTo>
                <a:cubicBezTo>
                  <a:pt x="638888" y="2858300"/>
                  <a:pt x="639103" y="2890456"/>
                  <a:pt x="558754" y="2810107"/>
                </a:cubicBezTo>
                <a:cubicBezTo>
                  <a:pt x="410074" y="2661427"/>
                  <a:pt x="625659" y="2817540"/>
                  <a:pt x="447241" y="2698595"/>
                </a:cubicBezTo>
                <a:cubicBezTo>
                  <a:pt x="328300" y="2520178"/>
                  <a:pt x="484409" y="2735762"/>
                  <a:pt x="335729" y="2587083"/>
                </a:cubicBezTo>
                <a:cubicBezTo>
                  <a:pt x="316775" y="2568130"/>
                  <a:pt x="308284" y="2540767"/>
                  <a:pt x="291124" y="2520175"/>
                </a:cubicBezTo>
                <a:cubicBezTo>
                  <a:pt x="270932" y="2495945"/>
                  <a:pt x="243581" y="2478164"/>
                  <a:pt x="224217" y="2453268"/>
                </a:cubicBezTo>
                <a:cubicBezTo>
                  <a:pt x="84112" y="2273132"/>
                  <a:pt x="197625" y="2361199"/>
                  <a:pt x="68100" y="2274848"/>
                </a:cubicBezTo>
                <a:cubicBezTo>
                  <a:pt x="19371" y="2201756"/>
                  <a:pt x="8627" y="2293434"/>
                  <a:pt x="1193" y="2185639"/>
                </a:cubicBezTo>
                <a:close/>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4" name="Graphic 43" descr="Tree With Roots outline">
            <a:extLst>
              <a:ext uri="{FF2B5EF4-FFF2-40B4-BE49-F238E27FC236}">
                <a16:creationId xmlns:a16="http://schemas.microsoft.com/office/drawing/2014/main" id="{FBE5638D-8C58-2F4E-A1A7-CE9077D5B0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5891" y="5503364"/>
            <a:ext cx="914400" cy="914400"/>
          </a:xfrm>
          <a:prstGeom prst="rect">
            <a:avLst/>
          </a:prstGeom>
        </p:spPr>
      </p:pic>
      <p:pic>
        <p:nvPicPr>
          <p:cNvPr id="45" name="Graphic 44" descr="Tree With Roots outline">
            <a:extLst>
              <a:ext uri="{FF2B5EF4-FFF2-40B4-BE49-F238E27FC236}">
                <a16:creationId xmlns:a16="http://schemas.microsoft.com/office/drawing/2014/main" id="{CF1054C8-D34C-354F-8990-2A1D5734C0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292" y="3822542"/>
            <a:ext cx="914400" cy="914400"/>
          </a:xfrm>
          <a:prstGeom prst="rect">
            <a:avLst/>
          </a:prstGeom>
        </p:spPr>
      </p:pic>
      <p:pic>
        <p:nvPicPr>
          <p:cNvPr id="46" name="Graphic 45" descr="Tree With Roots outline">
            <a:extLst>
              <a:ext uri="{FF2B5EF4-FFF2-40B4-BE49-F238E27FC236}">
                <a16:creationId xmlns:a16="http://schemas.microsoft.com/office/drawing/2014/main" id="{706FF236-8DAB-D743-A92E-0708BC4A5B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0679" y="3181330"/>
            <a:ext cx="914400" cy="914400"/>
          </a:xfrm>
          <a:prstGeom prst="rect">
            <a:avLst/>
          </a:prstGeom>
        </p:spPr>
      </p:pic>
      <p:pic>
        <p:nvPicPr>
          <p:cNvPr id="47" name="Graphic 46" descr="Tree With Roots outline">
            <a:extLst>
              <a:ext uri="{FF2B5EF4-FFF2-40B4-BE49-F238E27FC236}">
                <a16:creationId xmlns:a16="http://schemas.microsoft.com/office/drawing/2014/main" id="{39373DE9-6697-D843-BCB5-2455D039D8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3850" y="2758651"/>
            <a:ext cx="914400" cy="914400"/>
          </a:xfrm>
          <a:prstGeom prst="rect">
            <a:avLst/>
          </a:prstGeom>
        </p:spPr>
      </p:pic>
      <p:pic>
        <p:nvPicPr>
          <p:cNvPr id="48" name="Graphic 47" descr="Tree With Roots outline">
            <a:extLst>
              <a:ext uri="{FF2B5EF4-FFF2-40B4-BE49-F238E27FC236}">
                <a16:creationId xmlns:a16="http://schemas.microsoft.com/office/drawing/2014/main" id="{3D631518-02B8-8246-B5C3-3542561D6D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9683" y="4826120"/>
            <a:ext cx="914400" cy="914400"/>
          </a:xfrm>
          <a:prstGeom prst="rect">
            <a:avLst/>
          </a:prstGeom>
        </p:spPr>
      </p:pic>
    </p:spTree>
    <p:extLst>
      <p:ext uri="{BB962C8B-B14F-4D97-AF65-F5344CB8AC3E}">
        <p14:creationId xmlns:p14="http://schemas.microsoft.com/office/powerpoint/2010/main" val="1252144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a:xfrm>
            <a:off x="385904" y="583990"/>
            <a:ext cx="8075516" cy="1193114"/>
          </a:xfrm>
        </p:spPr>
        <p:txBody>
          <a:bodyPr/>
          <a:lstStyle/>
          <a:p>
            <a:r>
              <a:rPr lang="en-US" sz="4800" dirty="0"/>
              <a:t>Imperfect Detection, p is a function of detection variables</a:t>
            </a: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12" name="Graphic 11" descr="Tree With Roots outline">
            <a:extLst>
              <a:ext uri="{FF2B5EF4-FFF2-40B4-BE49-F238E27FC236}">
                <a16:creationId xmlns:a16="http://schemas.microsoft.com/office/drawing/2014/main" id="{31D018FC-0082-ED48-8936-DE11E6EBE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9446" y="3052004"/>
            <a:ext cx="914400" cy="914400"/>
          </a:xfrm>
          <a:prstGeom prst="rect">
            <a:avLst/>
          </a:prstGeom>
        </p:spPr>
      </p:pic>
      <p:pic>
        <p:nvPicPr>
          <p:cNvPr id="14" name="Graphic 13" descr="Tree With Roots outline">
            <a:extLst>
              <a:ext uri="{FF2B5EF4-FFF2-40B4-BE49-F238E27FC236}">
                <a16:creationId xmlns:a16="http://schemas.microsoft.com/office/drawing/2014/main" id="{EA0BCCF6-7D4F-B74B-A867-68CC984263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4833" y="4498863"/>
            <a:ext cx="914400" cy="914400"/>
          </a:xfrm>
          <a:prstGeom prst="rect">
            <a:avLst/>
          </a:prstGeom>
        </p:spPr>
      </p:pic>
      <p:pic>
        <p:nvPicPr>
          <p:cNvPr id="15" name="Graphic 14" descr="Tree With Roots outline">
            <a:extLst>
              <a:ext uri="{FF2B5EF4-FFF2-40B4-BE49-F238E27FC236}">
                <a16:creationId xmlns:a16="http://schemas.microsoft.com/office/drawing/2014/main" id="{0D92BEED-706C-6D48-AC0A-8F37FA556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1360" y="2049773"/>
            <a:ext cx="914400" cy="914400"/>
          </a:xfrm>
          <a:prstGeom prst="rect">
            <a:avLst/>
          </a:prstGeom>
        </p:spPr>
      </p:pic>
      <p:pic>
        <p:nvPicPr>
          <p:cNvPr id="17" name="Graphic 16" descr="Telescope outline">
            <a:extLst>
              <a:ext uri="{FF2B5EF4-FFF2-40B4-BE49-F238E27FC236}">
                <a16:creationId xmlns:a16="http://schemas.microsoft.com/office/drawing/2014/main" id="{5ED74E71-BD77-0A4A-86CC-663C46450C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9786050" y="4481483"/>
            <a:ext cx="803802" cy="914400"/>
          </a:xfrm>
          <a:prstGeom prst="rect">
            <a:avLst/>
          </a:prstGeom>
        </p:spPr>
      </p:pic>
      <p:sp>
        <p:nvSpPr>
          <p:cNvPr id="3" name="Freeform 2">
            <a:extLst>
              <a:ext uri="{FF2B5EF4-FFF2-40B4-BE49-F238E27FC236}">
                <a16:creationId xmlns:a16="http://schemas.microsoft.com/office/drawing/2014/main" id="{E31FD229-AD67-CD43-A571-63A74743048F}"/>
              </a:ext>
            </a:extLst>
          </p:cNvPr>
          <p:cNvSpPr/>
          <p:nvPr/>
        </p:nvSpPr>
        <p:spPr>
          <a:xfrm>
            <a:off x="7631752" y="2485308"/>
            <a:ext cx="3458071" cy="3612995"/>
          </a:xfrm>
          <a:custGeom>
            <a:avLst/>
            <a:gdLst>
              <a:gd name="connsiteX0" fmla="*/ 1193 w 3458071"/>
              <a:gd name="connsiteY0" fmla="*/ 2185639 h 3612995"/>
              <a:gd name="connsiteX1" fmla="*/ 23495 w 3458071"/>
              <a:gd name="connsiteY1" fmla="*/ 1628078 h 3612995"/>
              <a:gd name="connsiteX2" fmla="*/ 1193 w 3458071"/>
              <a:gd name="connsiteY2" fmla="*/ 1159726 h 3612995"/>
              <a:gd name="connsiteX3" fmla="*/ 23495 w 3458071"/>
              <a:gd name="connsiteY3" fmla="*/ 490653 h 3612995"/>
              <a:gd name="connsiteX4" fmla="*/ 112705 w 3458071"/>
              <a:gd name="connsiteY4" fmla="*/ 289931 h 3612995"/>
              <a:gd name="connsiteX5" fmla="*/ 179612 w 3458071"/>
              <a:gd name="connsiteY5" fmla="*/ 245326 h 3612995"/>
              <a:gd name="connsiteX6" fmla="*/ 246520 w 3458071"/>
              <a:gd name="connsiteY6" fmla="*/ 156117 h 3612995"/>
              <a:gd name="connsiteX7" fmla="*/ 380334 w 3458071"/>
              <a:gd name="connsiteY7" fmla="*/ 66907 h 3612995"/>
              <a:gd name="connsiteX8" fmla="*/ 514149 w 3458071"/>
              <a:gd name="connsiteY8" fmla="*/ 0 h 3612995"/>
              <a:gd name="connsiteX9" fmla="*/ 670266 w 3458071"/>
              <a:gd name="connsiteY9" fmla="*/ 22302 h 3612995"/>
              <a:gd name="connsiteX10" fmla="*/ 737173 w 3458071"/>
              <a:gd name="connsiteY10" fmla="*/ 89209 h 3612995"/>
              <a:gd name="connsiteX11" fmla="*/ 804081 w 3458071"/>
              <a:gd name="connsiteY11" fmla="*/ 223024 h 3612995"/>
              <a:gd name="connsiteX12" fmla="*/ 826383 w 3458071"/>
              <a:gd name="connsiteY12" fmla="*/ 334536 h 3612995"/>
              <a:gd name="connsiteX13" fmla="*/ 960198 w 3458071"/>
              <a:gd name="connsiteY13" fmla="*/ 602165 h 3612995"/>
              <a:gd name="connsiteX14" fmla="*/ 1027105 w 3458071"/>
              <a:gd name="connsiteY14" fmla="*/ 669073 h 3612995"/>
              <a:gd name="connsiteX15" fmla="*/ 1138617 w 3458071"/>
              <a:gd name="connsiteY15" fmla="*/ 691375 h 3612995"/>
              <a:gd name="connsiteX16" fmla="*/ 1205524 w 3458071"/>
              <a:gd name="connsiteY16" fmla="*/ 713678 h 3612995"/>
              <a:gd name="connsiteX17" fmla="*/ 2097622 w 3458071"/>
              <a:gd name="connsiteY17" fmla="*/ 758283 h 3612995"/>
              <a:gd name="connsiteX18" fmla="*/ 2722090 w 3458071"/>
              <a:gd name="connsiteY18" fmla="*/ 780585 h 3612995"/>
              <a:gd name="connsiteX19" fmla="*/ 2833602 w 3458071"/>
              <a:gd name="connsiteY19" fmla="*/ 802887 h 3612995"/>
              <a:gd name="connsiteX20" fmla="*/ 2967417 w 3458071"/>
              <a:gd name="connsiteY20" fmla="*/ 892097 h 3612995"/>
              <a:gd name="connsiteX21" fmla="*/ 3056627 w 3458071"/>
              <a:gd name="connsiteY21" fmla="*/ 1025912 h 3612995"/>
              <a:gd name="connsiteX22" fmla="*/ 3101232 w 3458071"/>
              <a:gd name="connsiteY22" fmla="*/ 1092819 h 3612995"/>
              <a:gd name="connsiteX23" fmla="*/ 3145837 w 3458071"/>
              <a:gd name="connsiteY23" fmla="*/ 1271239 h 3612995"/>
              <a:gd name="connsiteX24" fmla="*/ 3168139 w 3458071"/>
              <a:gd name="connsiteY24" fmla="*/ 1338146 h 3612995"/>
              <a:gd name="connsiteX25" fmla="*/ 3190441 w 3458071"/>
              <a:gd name="connsiteY25" fmla="*/ 1494263 h 3612995"/>
              <a:gd name="connsiteX26" fmla="*/ 3212744 w 3458071"/>
              <a:gd name="connsiteY26" fmla="*/ 1784195 h 3612995"/>
              <a:gd name="connsiteX27" fmla="*/ 3235046 w 3458071"/>
              <a:gd name="connsiteY27" fmla="*/ 1984917 h 3612995"/>
              <a:gd name="connsiteX28" fmla="*/ 3257349 w 3458071"/>
              <a:gd name="connsiteY28" fmla="*/ 2497873 h 3612995"/>
              <a:gd name="connsiteX29" fmla="*/ 3301954 w 3458071"/>
              <a:gd name="connsiteY29" fmla="*/ 2631687 h 3612995"/>
              <a:gd name="connsiteX30" fmla="*/ 3368861 w 3458071"/>
              <a:gd name="connsiteY30" fmla="*/ 2877014 h 3612995"/>
              <a:gd name="connsiteX31" fmla="*/ 3391163 w 3458071"/>
              <a:gd name="connsiteY31" fmla="*/ 3055434 h 3612995"/>
              <a:gd name="connsiteX32" fmla="*/ 3435768 w 3458071"/>
              <a:gd name="connsiteY32" fmla="*/ 3233853 h 3612995"/>
              <a:gd name="connsiteX33" fmla="*/ 3458071 w 3458071"/>
              <a:gd name="connsiteY33" fmla="*/ 3389970 h 3612995"/>
              <a:gd name="connsiteX34" fmla="*/ 3435768 w 3458071"/>
              <a:gd name="connsiteY34" fmla="*/ 3568390 h 3612995"/>
              <a:gd name="connsiteX35" fmla="*/ 3346559 w 3458071"/>
              <a:gd name="connsiteY35" fmla="*/ 3590692 h 3612995"/>
              <a:gd name="connsiteX36" fmla="*/ 3190441 w 3458071"/>
              <a:gd name="connsiteY36" fmla="*/ 3612995 h 3612995"/>
              <a:gd name="connsiteX37" fmla="*/ 2342949 w 3458071"/>
              <a:gd name="connsiteY37" fmla="*/ 3590692 h 3612995"/>
              <a:gd name="connsiteX38" fmla="*/ 2253739 w 3458071"/>
              <a:gd name="connsiteY38" fmla="*/ 3546087 h 3612995"/>
              <a:gd name="connsiteX39" fmla="*/ 2164529 w 3458071"/>
              <a:gd name="connsiteY39" fmla="*/ 3523785 h 3612995"/>
              <a:gd name="connsiteX40" fmla="*/ 2075320 w 3458071"/>
              <a:gd name="connsiteY40" fmla="*/ 3479180 h 3612995"/>
              <a:gd name="connsiteX41" fmla="*/ 1986110 w 3458071"/>
              <a:gd name="connsiteY41" fmla="*/ 3456878 h 3612995"/>
              <a:gd name="connsiteX42" fmla="*/ 1919202 w 3458071"/>
              <a:gd name="connsiteY42" fmla="*/ 3434575 h 3612995"/>
              <a:gd name="connsiteX43" fmla="*/ 1740783 w 3458071"/>
              <a:gd name="connsiteY43" fmla="*/ 3389970 h 3612995"/>
              <a:gd name="connsiteX44" fmla="*/ 1495456 w 3458071"/>
              <a:gd name="connsiteY44" fmla="*/ 3323063 h 3612995"/>
              <a:gd name="connsiteX45" fmla="*/ 1428549 w 3458071"/>
              <a:gd name="connsiteY45" fmla="*/ 3300761 h 3612995"/>
              <a:gd name="connsiteX46" fmla="*/ 1272432 w 3458071"/>
              <a:gd name="connsiteY46" fmla="*/ 3256156 h 3612995"/>
              <a:gd name="connsiteX47" fmla="*/ 1205524 w 3458071"/>
              <a:gd name="connsiteY47" fmla="*/ 3233853 h 3612995"/>
              <a:gd name="connsiteX48" fmla="*/ 1049407 w 3458071"/>
              <a:gd name="connsiteY48" fmla="*/ 3189248 h 3612995"/>
              <a:gd name="connsiteX49" fmla="*/ 915593 w 3458071"/>
              <a:gd name="connsiteY49" fmla="*/ 3077736 h 3612995"/>
              <a:gd name="connsiteX50" fmla="*/ 781778 w 3458071"/>
              <a:gd name="connsiteY50" fmla="*/ 2988526 h 3612995"/>
              <a:gd name="connsiteX51" fmla="*/ 714871 w 3458071"/>
              <a:gd name="connsiteY51" fmla="*/ 2921619 h 3612995"/>
              <a:gd name="connsiteX52" fmla="*/ 558754 w 3458071"/>
              <a:gd name="connsiteY52" fmla="*/ 2810107 h 3612995"/>
              <a:gd name="connsiteX53" fmla="*/ 447241 w 3458071"/>
              <a:gd name="connsiteY53" fmla="*/ 2698595 h 3612995"/>
              <a:gd name="connsiteX54" fmla="*/ 335729 w 3458071"/>
              <a:gd name="connsiteY54" fmla="*/ 2587083 h 3612995"/>
              <a:gd name="connsiteX55" fmla="*/ 291124 w 3458071"/>
              <a:gd name="connsiteY55" fmla="*/ 2520175 h 3612995"/>
              <a:gd name="connsiteX56" fmla="*/ 224217 w 3458071"/>
              <a:gd name="connsiteY56" fmla="*/ 2453268 h 3612995"/>
              <a:gd name="connsiteX57" fmla="*/ 68100 w 3458071"/>
              <a:gd name="connsiteY57" fmla="*/ 2274848 h 3612995"/>
              <a:gd name="connsiteX58" fmla="*/ 1193 w 3458071"/>
              <a:gd name="connsiteY58" fmla="*/ 2185639 h 361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458071" h="3612995">
                <a:moveTo>
                  <a:pt x="1193" y="2185639"/>
                </a:moveTo>
                <a:cubicBezTo>
                  <a:pt x="-6241" y="2077844"/>
                  <a:pt x="23495" y="1814080"/>
                  <a:pt x="23495" y="1628078"/>
                </a:cubicBezTo>
                <a:cubicBezTo>
                  <a:pt x="23495" y="1471784"/>
                  <a:pt x="1193" y="1316020"/>
                  <a:pt x="1193" y="1159726"/>
                </a:cubicBezTo>
                <a:cubicBezTo>
                  <a:pt x="1193" y="936578"/>
                  <a:pt x="4964" y="713030"/>
                  <a:pt x="23495" y="490653"/>
                </a:cubicBezTo>
                <a:cubicBezTo>
                  <a:pt x="27510" y="442472"/>
                  <a:pt x="69992" y="332644"/>
                  <a:pt x="112705" y="289931"/>
                </a:cubicBezTo>
                <a:cubicBezTo>
                  <a:pt x="131658" y="270978"/>
                  <a:pt x="160659" y="264279"/>
                  <a:pt x="179612" y="245326"/>
                </a:cubicBezTo>
                <a:cubicBezTo>
                  <a:pt x="205896" y="219042"/>
                  <a:pt x="218738" y="180812"/>
                  <a:pt x="246520" y="156117"/>
                </a:cubicBezTo>
                <a:cubicBezTo>
                  <a:pt x="286587" y="120502"/>
                  <a:pt x="335729" y="96644"/>
                  <a:pt x="380334" y="66907"/>
                </a:cubicBezTo>
                <a:cubicBezTo>
                  <a:pt x="466802" y="9261"/>
                  <a:pt x="421812" y="30778"/>
                  <a:pt x="514149" y="0"/>
                </a:cubicBezTo>
                <a:cubicBezTo>
                  <a:pt x="566188" y="7434"/>
                  <a:pt x="621458" y="2779"/>
                  <a:pt x="670266" y="22302"/>
                </a:cubicBezTo>
                <a:cubicBezTo>
                  <a:pt x="699550" y="34016"/>
                  <a:pt x="716981" y="64979"/>
                  <a:pt x="737173" y="89209"/>
                </a:cubicBezTo>
                <a:cubicBezTo>
                  <a:pt x="776107" y="135930"/>
                  <a:pt x="789712" y="165549"/>
                  <a:pt x="804081" y="223024"/>
                </a:cubicBezTo>
                <a:cubicBezTo>
                  <a:pt x="813275" y="259799"/>
                  <a:pt x="816409" y="297965"/>
                  <a:pt x="826383" y="334536"/>
                </a:cubicBezTo>
                <a:cubicBezTo>
                  <a:pt x="853592" y="434303"/>
                  <a:pt x="884070" y="526036"/>
                  <a:pt x="960198" y="602165"/>
                </a:cubicBezTo>
                <a:cubicBezTo>
                  <a:pt x="982500" y="624468"/>
                  <a:pt x="998894" y="654968"/>
                  <a:pt x="1027105" y="669073"/>
                </a:cubicBezTo>
                <a:cubicBezTo>
                  <a:pt x="1061010" y="686025"/>
                  <a:pt x="1101842" y="682181"/>
                  <a:pt x="1138617" y="691375"/>
                </a:cubicBezTo>
                <a:cubicBezTo>
                  <a:pt x="1161424" y="697077"/>
                  <a:pt x="1182575" y="708578"/>
                  <a:pt x="1205524" y="713678"/>
                </a:cubicBezTo>
                <a:cubicBezTo>
                  <a:pt x="1478832" y="774413"/>
                  <a:pt x="1908903" y="752195"/>
                  <a:pt x="2097622" y="758283"/>
                </a:cubicBezTo>
                <a:lnTo>
                  <a:pt x="2722090" y="780585"/>
                </a:lnTo>
                <a:cubicBezTo>
                  <a:pt x="2759261" y="788019"/>
                  <a:pt x="2799093" y="787201"/>
                  <a:pt x="2833602" y="802887"/>
                </a:cubicBezTo>
                <a:cubicBezTo>
                  <a:pt x="2882405" y="825070"/>
                  <a:pt x="2967417" y="892097"/>
                  <a:pt x="2967417" y="892097"/>
                </a:cubicBezTo>
                <a:lnTo>
                  <a:pt x="3056627" y="1025912"/>
                </a:lnTo>
                <a:lnTo>
                  <a:pt x="3101232" y="1092819"/>
                </a:lnTo>
                <a:cubicBezTo>
                  <a:pt x="3152211" y="1245759"/>
                  <a:pt x="3092011" y="1055936"/>
                  <a:pt x="3145837" y="1271239"/>
                </a:cubicBezTo>
                <a:cubicBezTo>
                  <a:pt x="3151539" y="1294046"/>
                  <a:pt x="3160705" y="1315844"/>
                  <a:pt x="3168139" y="1338146"/>
                </a:cubicBezTo>
                <a:cubicBezTo>
                  <a:pt x="3175573" y="1390185"/>
                  <a:pt x="3185210" y="1441957"/>
                  <a:pt x="3190441" y="1494263"/>
                </a:cubicBezTo>
                <a:cubicBezTo>
                  <a:pt x="3200086" y="1590711"/>
                  <a:pt x="3203968" y="1687664"/>
                  <a:pt x="3212744" y="1784195"/>
                </a:cubicBezTo>
                <a:cubicBezTo>
                  <a:pt x="3218839" y="1851238"/>
                  <a:pt x="3227612" y="1918010"/>
                  <a:pt x="3235046" y="1984917"/>
                </a:cubicBezTo>
                <a:cubicBezTo>
                  <a:pt x="3242480" y="2155902"/>
                  <a:pt x="3239738" y="2327635"/>
                  <a:pt x="3257349" y="2497873"/>
                </a:cubicBezTo>
                <a:cubicBezTo>
                  <a:pt x="3262187" y="2544641"/>
                  <a:pt x="3287086" y="2587082"/>
                  <a:pt x="3301954" y="2631687"/>
                </a:cubicBezTo>
                <a:cubicBezTo>
                  <a:pt x="3343638" y="2756740"/>
                  <a:pt x="3318562" y="2675820"/>
                  <a:pt x="3368861" y="2877014"/>
                </a:cubicBezTo>
                <a:cubicBezTo>
                  <a:pt x="3376295" y="2936487"/>
                  <a:pt x="3380118" y="2996524"/>
                  <a:pt x="3391163" y="3055434"/>
                </a:cubicBezTo>
                <a:cubicBezTo>
                  <a:pt x="3402460" y="3115687"/>
                  <a:pt x="3427098" y="3173166"/>
                  <a:pt x="3435768" y="3233853"/>
                </a:cubicBezTo>
                <a:lnTo>
                  <a:pt x="3458071" y="3389970"/>
                </a:lnTo>
                <a:cubicBezTo>
                  <a:pt x="3450637" y="3449443"/>
                  <a:pt x="3464876" y="3515996"/>
                  <a:pt x="3435768" y="3568390"/>
                </a:cubicBezTo>
                <a:cubicBezTo>
                  <a:pt x="3420882" y="3595184"/>
                  <a:pt x="3376716" y="3585209"/>
                  <a:pt x="3346559" y="3590692"/>
                </a:cubicBezTo>
                <a:cubicBezTo>
                  <a:pt x="3294839" y="3600096"/>
                  <a:pt x="3242480" y="3605561"/>
                  <a:pt x="3190441" y="3612995"/>
                </a:cubicBezTo>
                <a:cubicBezTo>
                  <a:pt x="2907944" y="3605561"/>
                  <a:pt x="2624826" y="3610826"/>
                  <a:pt x="2342949" y="3590692"/>
                </a:cubicBezTo>
                <a:cubicBezTo>
                  <a:pt x="2309787" y="3588323"/>
                  <a:pt x="2284869" y="3557761"/>
                  <a:pt x="2253739" y="3546087"/>
                </a:cubicBezTo>
                <a:cubicBezTo>
                  <a:pt x="2225039" y="3535325"/>
                  <a:pt x="2194266" y="3531219"/>
                  <a:pt x="2164529" y="3523785"/>
                </a:cubicBezTo>
                <a:cubicBezTo>
                  <a:pt x="2134793" y="3508917"/>
                  <a:pt x="2106449" y="3490854"/>
                  <a:pt x="2075320" y="3479180"/>
                </a:cubicBezTo>
                <a:cubicBezTo>
                  <a:pt x="2046620" y="3468417"/>
                  <a:pt x="2015582" y="3465299"/>
                  <a:pt x="1986110" y="3456878"/>
                </a:cubicBezTo>
                <a:cubicBezTo>
                  <a:pt x="1963505" y="3450420"/>
                  <a:pt x="1941883" y="3440761"/>
                  <a:pt x="1919202" y="3434575"/>
                </a:cubicBezTo>
                <a:cubicBezTo>
                  <a:pt x="1860059" y="3418445"/>
                  <a:pt x="1798940" y="3409356"/>
                  <a:pt x="1740783" y="3389970"/>
                </a:cubicBezTo>
                <a:cubicBezTo>
                  <a:pt x="1453714" y="3294280"/>
                  <a:pt x="1747637" y="3386107"/>
                  <a:pt x="1495456" y="3323063"/>
                </a:cubicBezTo>
                <a:cubicBezTo>
                  <a:pt x="1472649" y="3317361"/>
                  <a:pt x="1451066" y="3307516"/>
                  <a:pt x="1428549" y="3300761"/>
                </a:cubicBezTo>
                <a:cubicBezTo>
                  <a:pt x="1376710" y="3285209"/>
                  <a:pt x="1324271" y="3271708"/>
                  <a:pt x="1272432" y="3256156"/>
                </a:cubicBezTo>
                <a:cubicBezTo>
                  <a:pt x="1249914" y="3249401"/>
                  <a:pt x="1228129" y="3240311"/>
                  <a:pt x="1205524" y="3233853"/>
                </a:cubicBezTo>
                <a:cubicBezTo>
                  <a:pt x="1172171" y="3224323"/>
                  <a:pt x="1085060" y="3207075"/>
                  <a:pt x="1049407" y="3189248"/>
                </a:cubicBezTo>
                <a:cubicBezTo>
                  <a:pt x="953769" y="3141429"/>
                  <a:pt x="1004380" y="3146793"/>
                  <a:pt x="915593" y="3077736"/>
                </a:cubicBezTo>
                <a:cubicBezTo>
                  <a:pt x="873277" y="3044823"/>
                  <a:pt x="819685" y="3026433"/>
                  <a:pt x="781778" y="2988526"/>
                </a:cubicBezTo>
                <a:cubicBezTo>
                  <a:pt x="759476" y="2966224"/>
                  <a:pt x="739101" y="2941811"/>
                  <a:pt x="714871" y="2921619"/>
                </a:cubicBezTo>
                <a:cubicBezTo>
                  <a:pt x="638888" y="2858300"/>
                  <a:pt x="639103" y="2890456"/>
                  <a:pt x="558754" y="2810107"/>
                </a:cubicBezTo>
                <a:cubicBezTo>
                  <a:pt x="410074" y="2661427"/>
                  <a:pt x="625659" y="2817540"/>
                  <a:pt x="447241" y="2698595"/>
                </a:cubicBezTo>
                <a:cubicBezTo>
                  <a:pt x="328300" y="2520178"/>
                  <a:pt x="484409" y="2735762"/>
                  <a:pt x="335729" y="2587083"/>
                </a:cubicBezTo>
                <a:cubicBezTo>
                  <a:pt x="316775" y="2568130"/>
                  <a:pt x="308284" y="2540767"/>
                  <a:pt x="291124" y="2520175"/>
                </a:cubicBezTo>
                <a:cubicBezTo>
                  <a:pt x="270932" y="2495945"/>
                  <a:pt x="243581" y="2478164"/>
                  <a:pt x="224217" y="2453268"/>
                </a:cubicBezTo>
                <a:cubicBezTo>
                  <a:pt x="84112" y="2273132"/>
                  <a:pt x="197625" y="2361199"/>
                  <a:pt x="68100" y="2274848"/>
                </a:cubicBezTo>
                <a:cubicBezTo>
                  <a:pt x="19371" y="2201756"/>
                  <a:pt x="8627" y="2293434"/>
                  <a:pt x="1193" y="2185639"/>
                </a:cubicBezTo>
                <a:close/>
              </a:path>
            </a:pathLst>
          </a:cu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Graphic 15" descr="Tree With Roots outline">
            <a:extLst>
              <a:ext uri="{FF2B5EF4-FFF2-40B4-BE49-F238E27FC236}">
                <a16:creationId xmlns:a16="http://schemas.microsoft.com/office/drawing/2014/main" id="{2CBABEB2-980D-B345-A2FF-11AA7896B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25891" y="5503364"/>
            <a:ext cx="914400" cy="914400"/>
          </a:xfrm>
          <a:prstGeom prst="rect">
            <a:avLst/>
          </a:prstGeom>
        </p:spPr>
      </p:pic>
      <p:pic>
        <p:nvPicPr>
          <p:cNvPr id="20" name="Graphic 19" descr="Tree With Roots outline">
            <a:extLst>
              <a:ext uri="{FF2B5EF4-FFF2-40B4-BE49-F238E27FC236}">
                <a16:creationId xmlns:a16="http://schemas.microsoft.com/office/drawing/2014/main" id="{9F4AE538-2E7E-4145-8204-D1931EF7DA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292" y="3822542"/>
            <a:ext cx="914400" cy="914400"/>
          </a:xfrm>
          <a:prstGeom prst="rect">
            <a:avLst/>
          </a:prstGeom>
        </p:spPr>
      </p:pic>
      <p:pic>
        <p:nvPicPr>
          <p:cNvPr id="21" name="Graphic 20" descr="Tree With Roots outline">
            <a:extLst>
              <a:ext uri="{FF2B5EF4-FFF2-40B4-BE49-F238E27FC236}">
                <a16:creationId xmlns:a16="http://schemas.microsoft.com/office/drawing/2014/main" id="{9AB67FBF-8C99-CC48-AA7F-A676A38112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0679" y="3181330"/>
            <a:ext cx="914400" cy="914400"/>
          </a:xfrm>
          <a:prstGeom prst="rect">
            <a:avLst/>
          </a:prstGeom>
        </p:spPr>
      </p:pic>
      <p:pic>
        <p:nvPicPr>
          <p:cNvPr id="22" name="Graphic 21" descr="Tree With Roots outline">
            <a:extLst>
              <a:ext uri="{FF2B5EF4-FFF2-40B4-BE49-F238E27FC236}">
                <a16:creationId xmlns:a16="http://schemas.microsoft.com/office/drawing/2014/main" id="{812209B3-F363-D447-9419-2D2FE718C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3850" y="2758651"/>
            <a:ext cx="914400" cy="914400"/>
          </a:xfrm>
          <a:prstGeom prst="rect">
            <a:avLst/>
          </a:prstGeom>
        </p:spPr>
      </p:pic>
      <p:pic>
        <p:nvPicPr>
          <p:cNvPr id="25" name="Graphic 24" descr="Tree With Roots outline">
            <a:extLst>
              <a:ext uri="{FF2B5EF4-FFF2-40B4-BE49-F238E27FC236}">
                <a16:creationId xmlns:a16="http://schemas.microsoft.com/office/drawing/2014/main" id="{3631DFB1-FC21-5C42-B5B3-FC05D82FB5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9683" y="4826120"/>
            <a:ext cx="914400" cy="914400"/>
          </a:xfrm>
          <a:prstGeom prst="rect">
            <a:avLst/>
          </a:prstGeom>
        </p:spPr>
      </p:pic>
      <p:sp>
        <p:nvSpPr>
          <p:cNvPr id="18" name="Freeform 17">
            <a:extLst>
              <a:ext uri="{FF2B5EF4-FFF2-40B4-BE49-F238E27FC236}">
                <a16:creationId xmlns:a16="http://schemas.microsoft.com/office/drawing/2014/main" id="{80CE9758-2FFB-9B4E-B2FE-814DA8FDCE10}"/>
              </a:ext>
            </a:extLst>
          </p:cNvPr>
          <p:cNvSpPr/>
          <p:nvPr/>
        </p:nvSpPr>
        <p:spPr>
          <a:xfrm>
            <a:off x="338100" y="2420806"/>
            <a:ext cx="3920433" cy="3437467"/>
          </a:xfrm>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extrusionOk="0">
                <a:moveTo>
                  <a:pt x="1659467" y="84667"/>
                </a:moveTo>
                <a:lnTo>
                  <a:pt x="1659467" y="84667"/>
                </a:lnTo>
                <a:cubicBezTo>
                  <a:pt x="1543272" y="121707"/>
                  <a:pt x="1491972" y="117384"/>
                  <a:pt x="1456267" y="237067"/>
                </a:cubicBezTo>
                <a:cubicBezTo>
                  <a:pt x="1435390" y="280871"/>
                  <a:pt x="1420806" y="318392"/>
                  <a:pt x="1422400" y="338667"/>
                </a:cubicBezTo>
                <a:cubicBezTo>
                  <a:pt x="1424699" y="407566"/>
                  <a:pt x="1434483" y="561939"/>
                  <a:pt x="1456267" y="626534"/>
                </a:cubicBezTo>
                <a:cubicBezTo>
                  <a:pt x="1452955" y="624752"/>
                  <a:pt x="1502012" y="755151"/>
                  <a:pt x="1507067" y="778934"/>
                </a:cubicBezTo>
                <a:cubicBezTo>
                  <a:pt x="1510132" y="797080"/>
                  <a:pt x="1523040" y="820857"/>
                  <a:pt x="1524000" y="829734"/>
                </a:cubicBezTo>
                <a:cubicBezTo>
                  <a:pt x="1509547" y="884829"/>
                  <a:pt x="1520626" y="948087"/>
                  <a:pt x="1507067" y="999067"/>
                </a:cubicBezTo>
                <a:cubicBezTo>
                  <a:pt x="1492924" y="1033541"/>
                  <a:pt x="1424355" y="1123793"/>
                  <a:pt x="1388533" y="1151467"/>
                </a:cubicBezTo>
                <a:cubicBezTo>
                  <a:pt x="1375184" y="1165775"/>
                  <a:pt x="1354390" y="1172551"/>
                  <a:pt x="1337733" y="1185334"/>
                </a:cubicBezTo>
                <a:cubicBezTo>
                  <a:pt x="1317177" y="1200316"/>
                  <a:pt x="1307873" y="1223098"/>
                  <a:pt x="1286933" y="1236134"/>
                </a:cubicBezTo>
                <a:cubicBezTo>
                  <a:pt x="1200184" y="1304943"/>
                  <a:pt x="1211303" y="1296521"/>
                  <a:pt x="1134533" y="1320800"/>
                </a:cubicBezTo>
                <a:cubicBezTo>
                  <a:pt x="1023420" y="1406657"/>
                  <a:pt x="1072246" y="1376519"/>
                  <a:pt x="982133" y="1405467"/>
                </a:cubicBezTo>
                <a:cubicBezTo>
                  <a:pt x="968008" y="1414297"/>
                  <a:pt x="950376" y="1429731"/>
                  <a:pt x="931333" y="1439334"/>
                </a:cubicBezTo>
                <a:cubicBezTo>
                  <a:pt x="769811" y="1503045"/>
                  <a:pt x="927902" y="1399222"/>
                  <a:pt x="795867" y="1490134"/>
                </a:cubicBezTo>
                <a:cubicBezTo>
                  <a:pt x="676420" y="1558161"/>
                  <a:pt x="718479" y="1542447"/>
                  <a:pt x="626533" y="1608667"/>
                </a:cubicBezTo>
                <a:cubicBezTo>
                  <a:pt x="593446" y="1628522"/>
                  <a:pt x="553606" y="1656855"/>
                  <a:pt x="524933" y="1676400"/>
                </a:cubicBezTo>
                <a:cubicBezTo>
                  <a:pt x="462465" y="1698489"/>
                  <a:pt x="408272" y="1737309"/>
                  <a:pt x="372533" y="1778000"/>
                </a:cubicBezTo>
                <a:cubicBezTo>
                  <a:pt x="352859" y="1786343"/>
                  <a:pt x="338915" y="1803508"/>
                  <a:pt x="321733" y="1811867"/>
                </a:cubicBezTo>
                <a:cubicBezTo>
                  <a:pt x="303354" y="1825451"/>
                  <a:pt x="286934" y="1833538"/>
                  <a:pt x="270933" y="1845734"/>
                </a:cubicBezTo>
                <a:cubicBezTo>
                  <a:pt x="249801" y="1865530"/>
                  <a:pt x="225159" y="1880962"/>
                  <a:pt x="203200" y="1896534"/>
                </a:cubicBezTo>
                <a:cubicBezTo>
                  <a:pt x="169855" y="1919875"/>
                  <a:pt x="101600" y="1964267"/>
                  <a:pt x="101600" y="1964267"/>
                </a:cubicBezTo>
                <a:cubicBezTo>
                  <a:pt x="82026" y="2000720"/>
                  <a:pt x="45860" y="2029903"/>
                  <a:pt x="33867" y="2065867"/>
                </a:cubicBezTo>
                <a:cubicBezTo>
                  <a:pt x="26515" y="2101665"/>
                  <a:pt x="12411" y="2130625"/>
                  <a:pt x="0" y="2167467"/>
                </a:cubicBezTo>
                <a:cubicBezTo>
                  <a:pt x="9094" y="2230637"/>
                  <a:pt x="3411" y="2283250"/>
                  <a:pt x="16933" y="2353734"/>
                </a:cubicBezTo>
                <a:cubicBezTo>
                  <a:pt x="24525" y="2375731"/>
                  <a:pt x="39592" y="2386793"/>
                  <a:pt x="50800" y="2404534"/>
                </a:cubicBezTo>
                <a:cubicBezTo>
                  <a:pt x="58259" y="2422130"/>
                  <a:pt x="57149" y="2438332"/>
                  <a:pt x="67733" y="2455334"/>
                </a:cubicBezTo>
                <a:cubicBezTo>
                  <a:pt x="105759" y="2510298"/>
                  <a:pt x="123758" y="2498727"/>
                  <a:pt x="169333" y="2540000"/>
                </a:cubicBezTo>
                <a:cubicBezTo>
                  <a:pt x="184321" y="2554024"/>
                  <a:pt x="201602" y="2576807"/>
                  <a:pt x="220133" y="2590800"/>
                </a:cubicBezTo>
                <a:cubicBezTo>
                  <a:pt x="246504" y="2610848"/>
                  <a:pt x="288060" y="2613905"/>
                  <a:pt x="321733" y="2624667"/>
                </a:cubicBezTo>
                <a:cubicBezTo>
                  <a:pt x="365909" y="2637308"/>
                  <a:pt x="396596" y="2655762"/>
                  <a:pt x="440267" y="2658534"/>
                </a:cubicBezTo>
                <a:cubicBezTo>
                  <a:pt x="490826" y="2667642"/>
                  <a:pt x="528836" y="2660006"/>
                  <a:pt x="575733" y="2675467"/>
                </a:cubicBezTo>
                <a:cubicBezTo>
                  <a:pt x="664658" y="2691888"/>
                  <a:pt x="692437" y="2703278"/>
                  <a:pt x="762000" y="2726267"/>
                </a:cubicBezTo>
                <a:cubicBezTo>
                  <a:pt x="841849" y="2838031"/>
                  <a:pt x="777306" y="2745777"/>
                  <a:pt x="812800" y="2827867"/>
                </a:cubicBezTo>
                <a:cubicBezTo>
                  <a:pt x="825485" y="2853781"/>
                  <a:pt x="835982" y="2870411"/>
                  <a:pt x="846667" y="2895600"/>
                </a:cubicBezTo>
                <a:cubicBezTo>
                  <a:pt x="856253" y="2932390"/>
                  <a:pt x="875519" y="2964741"/>
                  <a:pt x="880533" y="2997200"/>
                </a:cubicBezTo>
                <a:cubicBezTo>
                  <a:pt x="886355" y="3013942"/>
                  <a:pt x="892475" y="3029500"/>
                  <a:pt x="897467" y="3048000"/>
                </a:cubicBezTo>
                <a:cubicBezTo>
                  <a:pt x="901897" y="3088206"/>
                  <a:pt x="932048" y="3196696"/>
                  <a:pt x="948267" y="3217334"/>
                </a:cubicBezTo>
                <a:cubicBezTo>
                  <a:pt x="959363" y="3234747"/>
                  <a:pt x="977992" y="3271151"/>
                  <a:pt x="1016000" y="3318934"/>
                </a:cubicBezTo>
                <a:cubicBezTo>
                  <a:pt x="1027674" y="3336340"/>
                  <a:pt x="1033921" y="3363874"/>
                  <a:pt x="1049867" y="3369734"/>
                </a:cubicBezTo>
                <a:cubicBezTo>
                  <a:pt x="1090683" y="3380884"/>
                  <a:pt x="1119271" y="3393195"/>
                  <a:pt x="1151467" y="3403600"/>
                </a:cubicBezTo>
                <a:cubicBezTo>
                  <a:pt x="1168676" y="3406451"/>
                  <a:pt x="1185409" y="3414852"/>
                  <a:pt x="1202267" y="3420534"/>
                </a:cubicBezTo>
                <a:cubicBezTo>
                  <a:pt x="1223117" y="3430992"/>
                  <a:pt x="1248356" y="3426461"/>
                  <a:pt x="1270000" y="3437467"/>
                </a:cubicBezTo>
                <a:cubicBezTo>
                  <a:pt x="1442007" y="3429719"/>
                  <a:pt x="1629468" y="3428331"/>
                  <a:pt x="1778000" y="3420534"/>
                </a:cubicBezTo>
                <a:cubicBezTo>
                  <a:pt x="1821199" y="3410851"/>
                  <a:pt x="1904740" y="3391866"/>
                  <a:pt x="1947333" y="3386667"/>
                </a:cubicBezTo>
                <a:cubicBezTo>
                  <a:pt x="1963921" y="3384620"/>
                  <a:pt x="1979648" y="3373074"/>
                  <a:pt x="1998133" y="3369734"/>
                </a:cubicBezTo>
                <a:cubicBezTo>
                  <a:pt x="2045526" y="3359490"/>
                  <a:pt x="2083634" y="3352210"/>
                  <a:pt x="2133600" y="3335867"/>
                </a:cubicBezTo>
                <a:cubicBezTo>
                  <a:pt x="2254971" y="3295450"/>
                  <a:pt x="2200487" y="3306680"/>
                  <a:pt x="2302933" y="3285067"/>
                </a:cubicBezTo>
                <a:cubicBezTo>
                  <a:pt x="2321318" y="3275333"/>
                  <a:pt x="2346878" y="3262374"/>
                  <a:pt x="2370667" y="3251200"/>
                </a:cubicBezTo>
                <a:cubicBezTo>
                  <a:pt x="2391174" y="3241902"/>
                  <a:pt x="2421476" y="3243840"/>
                  <a:pt x="2438400" y="3234267"/>
                </a:cubicBezTo>
                <a:cubicBezTo>
                  <a:pt x="2579167" y="3161911"/>
                  <a:pt x="2347835" y="3238494"/>
                  <a:pt x="2556933" y="3183467"/>
                </a:cubicBezTo>
                <a:cubicBezTo>
                  <a:pt x="2748874" y="3076625"/>
                  <a:pt x="2624460" y="3131543"/>
                  <a:pt x="2760133" y="3098800"/>
                </a:cubicBezTo>
                <a:cubicBezTo>
                  <a:pt x="2776839" y="3094558"/>
                  <a:pt x="2792268" y="3086147"/>
                  <a:pt x="2810933" y="3081867"/>
                </a:cubicBezTo>
                <a:cubicBezTo>
                  <a:pt x="2882448" y="3075578"/>
                  <a:pt x="2981481" y="3075023"/>
                  <a:pt x="3064933" y="3064934"/>
                </a:cubicBezTo>
                <a:cubicBezTo>
                  <a:pt x="3111027" y="3059849"/>
                  <a:pt x="3166263" y="3046647"/>
                  <a:pt x="3217333" y="3048000"/>
                </a:cubicBezTo>
                <a:cubicBezTo>
                  <a:pt x="3443977" y="2966438"/>
                  <a:pt x="3170003" y="3058405"/>
                  <a:pt x="3335867" y="3014134"/>
                </a:cubicBezTo>
                <a:cubicBezTo>
                  <a:pt x="3555125" y="2935311"/>
                  <a:pt x="3269905" y="3038631"/>
                  <a:pt x="3505200" y="2963334"/>
                </a:cubicBezTo>
                <a:cubicBezTo>
                  <a:pt x="3522479" y="2959644"/>
                  <a:pt x="3541696" y="2955788"/>
                  <a:pt x="3556000" y="2946400"/>
                </a:cubicBezTo>
                <a:cubicBezTo>
                  <a:pt x="3576310" y="2935319"/>
                  <a:pt x="3590956" y="2922955"/>
                  <a:pt x="3606800" y="2912534"/>
                </a:cubicBezTo>
                <a:cubicBezTo>
                  <a:pt x="3720000" y="2805764"/>
                  <a:pt x="3601421" y="2935300"/>
                  <a:pt x="3708400" y="2827867"/>
                </a:cubicBezTo>
                <a:cubicBezTo>
                  <a:pt x="3729992" y="2796402"/>
                  <a:pt x="3770143" y="2762464"/>
                  <a:pt x="3776133" y="2726267"/>
                </a:cubicBezTo>
                <a:cubicBezTo>
                  <a:pt x="3793453" y="2648881"/>
                  <a:pt x="3825006" y="2591241"/>
                  <a:pt x="3826933" y="2573867"/>
                </a:cubicBezTo>
                <a:cubicBezTo>
                  <a:pt x="3841874" y="2537411"/>
                  <a:pt x="3852423" y="2490854"/>
                  <a:pt x="3860800" y="2472267"/>
                </a:cubicBezTo>
                <a:cubicBezTo>
                  <a:pt x="3887573" y="2371231"/>
                  <a:pt x="3869234" y="2422600"/>
                  <a:pt x="3894667" y="2336800"/>
                </a:cubicBezTo>
                <a:cubicBezTo>
                  <a:pt x="3933050" y="2098343"/>
                  <a:pt x="3940025" y="2205989"/>
                  <a:pt x="3894667" y="1778000"/>
                </a:cubicBezTo>
                <a:cubicBezTo>
                  <a:pt x="3893470" y="1759769"/>
                  <a:pt x="3884560" y="1742968"/>
                  <a:pt x="3877733" y="1727200"/>
                </a:cubicBezTo>
                <a:cubicBezTo>
                  <a:pt x="3871566" y="1705280"/>
                  <a:pt x="3869632" y="1681711"/>
                  <a:pt x="3860800" y="1659467"/>
                </a:cubicBezTo>
                <a:cubicBezTo>
                  <a:pt x="3851376" y="1624419"/>
                  <a:pt x="3839490" y="1588766"/>
                  <a:pt x="3826933" y="1557867"/>
                </a:cubicBezTo>
                <a:cubicBezTo>
                  <a:pt x="3824408" y="1542345"/>
                  <a:pt x="3815152" y="1523670"/>
                  <a:pt x="3810000" y="1507067"/>
                </a:cubicBezTo>
                <a:cubicBezTo>
                  <a:pt x="3799720" y="1447924"/>
                  <a:pt x="3787233" y="1417054"/>
                  <a:pt x="3776133" y="1354667"/>
                </a:cubicBezTo>
                <a:cubicBezTo>
                  <a:pt x="3768213" y="1312301"/>
                  <a:pt x="3766208" y="1278858"/>
                  <a:pt x="3759200" y="1236134"/>
                </a:cubicBezTo>
                <a:cubicBezTo>
                  <a:pt x="3749025" y="1206441"/>
                  <a:pt x="3746820" y="1174975"/>
                  <a:pt x="3742267" y="1151467"/>
                </a:cubicBezTo>
                <a:cubicBezTo>
                  <a:pt x="3724592" y="1062560"/>
                  <a:pt x="3727009" y="1029652"/>
                  <a:pt x="3708400" y="948267"/>
                </a:cubicBezTo>
                <a:cubicBezTo>
                  <a:pt x="3705154" y="931600"/>
                  <a:pt x="3699430" y="914066"/>
                  <a:pt x="3691467" y="897467"/>
                </a:cubicBezTo>
                <a:cubicBezTo>
                  <a:pt x="3691745" y="854880"/>
                  <a:pt x="3687407" y="808653"/>
                  <a:pt x="3674533" y="762000"/>
                </a:cubicBezTo>
                <a:cubicBezTo>
                  <a:pt x="3666148" y="729826"/>
                  <a:pt x="3652710" y="693836"/>
                  <a:pt x="3640667" y="660400"/>
                </a:cubicBezTo>
                <a:cubicBezTo>
                  <a:pt x="3632157" y="642124"/>
                  <a:pt x="3625831" y="624878"/>
                  <a:pt x="3623733" y="609600"/>
                </a:cubicBezTo>
                <a:cubicBezTo>
                  <a:pt x="3617718" y="584117"/>
                  <a:pt x="3618659" y="556265"/>
                  <a:pt x="3606800" y="524934"/>
                </a:cubicBezTo>
                <a:cubicBezTo>
                  <a:pt x="3598854" y="484187"/>
                  <a:pt x="3598890" y="447291"/>
                  <a:pt x="3572933" y="423334"/>
                </a:cubicBezTo>
                <a:cubicBezTo>
                  <a:pt x="3558229" y="406914"/>
                  <a:pt x="3537063" y="391174"/>
                  <a:pt x="3522133" y="372534"/>
                </a:cubicBezTo>
                <a:cubicBezTo>
                  <a:pt x="3507356" y="359996"/>
                  <a:pt x="3503155" y="336216"/>
                  <a:pt x="3488267" y="321734"/>
                </a:cubicBezTo>
                <a:cubicBezTo>
                  <a:pt x="3435430" y="267234"/>
                  <a:pt x="3414819" y="271995"/>
                  <a:pt x="3352800" y="237067"/>
                </a:cubicBezTo>
                <a:cubicBezTo>
                  <a:pt x="3289496" y="203227"/>
                  <a:pt x="3310384" y="199377"/>
                  <a:pt x="3234267" y="169334"/>
                </a:cubicBezTo>
                <a:cubicBezTo>
                  <a:pt x="3211683" y="161266"/>
                  <a:pt x="3189375" y="161226"/>
                  <a:pt x="3166533" y="152400"/>
                </a:cubicBezTo>
                <a:cubicBezTo>
                  <a:pt x="3145868" y="141768"/>
                  <a:pt x="3134148" y="128322"/>
                  <a:pt x="3115733" y="118534"/>
                </a:cubicBezTo>
                <a:cubicBezTo>
                  <a:pt x="3086305" y="107839"/>
                  <a:pt x="3054540" y="110656"/>
                  <a:pt x="3031067" y="101600"/>
                </a:cubicBezTo>
                <a:cubicBezTo>
                  <a:pt x="2986220" y="89426"/>
                  <a:pt x="2934000" y="79065"/>
                  <a:pt x="2895600" y="67734"/>
                </a:cubicBezTo>
                <a:cubicBezTo>
                  <a:pt x="2862872" y="61410"/>
                  <a:pt x="2831320" y="44367"/>
                  <a:pt x="2794000" y="33867"/>
                </a:cubicBezTo>
                <a:cubicBezTo>
                  <a:pt x="2635727" y="7881"/>
                  <a:pt x="2714017" y="33540"/>
                  <a:pt x="2540000" y="0"/>
                </a:cubicBezTo>
                <a:cubicBezTo>
                  <a:pt x="2395427" y="24724"/>
                  <a:pt x="2235236" y="-3645"/>
                  <a:pt x="2065867" y="16934"/>
                </a:cubicBezTo>
                <a:cubicBezTo>
                  <a:pt x="2042225" y="19499"/>
                  <a:pt x="1909339" y="45115"/>
                  <a:pt x="1879600" y="50800"/>
                </a:cubicBezTo>
                <a:cubicBezTo>
                  <a:pt x="1863977" y="56325"/>
                  <a:pt x="1848691" y="60558"/>
                  <a:pt x="1828800" y="67734"/>
                </a:cubicBezTo>
                <a:cubicBezTo>
                  <a:pt x="1793946" y="83247"/>
                  <a:pt x="1716981" y="97473"/>
                  <a:pt x="1676400" y="101600"/>
                </a:cubicBezTo>
                <a:cubicBezTo>
                  <a:pt x="1665371" y="103288"/>
                  <a:pt x="1662741" y="87156"/>
                  <a:pt x="1659467" y="84667"/>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Graphic 18" descr="Tree With Roots outline">
            <a:extLst>
              <a:ext uri="{FF2B5EF4-FFF2-40B4-BE49-F238E27FC236}">
                <a16:creationId xmlns:a16="http://schemas.microsoft.com/office/drawing/2014/main" id="{DD0BF1FF-43FD-CE40-9686-119F099A3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116" y="2036898"/>
            <a:ext cx="914400" cy="914400"/>
          </a:xfrm>
          <a:prstGeom prst="rect">
            <a:avLst/>
          </a:prstGeom>
        </p:spPr>
      </p:pic>
      <p:pic>
        <p:nvPicPr>
          <p:cNvPr id="23" name="Graphic 22" descr="Tree With Roots outline">
            <a:extLst>
              <a:ext uri="{FF2B5EF4-FFF2-40B4-BE49-F238E27FC236}">
                <a16:creationId xmlns:a16="http://schemas.microsoft.com/office/drawing/2014/main" id="{13DDDAE9-E400-CA4E-92AA-3BCEACB1BD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2150" y="3335206"/>
            <a:ext cx="914400" cy="914400"/>
          </a:xfrm>
          <a:prstGeom prst="rect">
            <a:avLst/>
          </a:prstGeom>
        </p:spPr>
      </p:pic>
      <p:pic>
        <p:nvPicPr>
          <p:cNvPr id="24" name="Graphic 23" descr="Tree With Roots outline">
            <a:extLst>
              <a:ext uri="{FF2B5EF4-FFF2-40B4-BE49-F238E27FC236}">
                <a16:creationId xmlns:a16="http://schemas.microsoft.com/office/drawing/2014/main" id="{AF29DB44-8A03-6648-8505-B3B3C72567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4166" y="3848765"/>
            <a:ext cx="914400" cy="914400"/>
          </a:xfrm>
          <a:prstGeom prst="rect">
            <a:avLst/>
          </a:prstGeom>
        </p:spPr>
      </p:pic>
      <p:pic>
        <p:nvPicPr>
          <p:cNvPr id="26" name="Graphic 25" descr="Telescope outline">
            <a:extLst>
              <a:ext uri="{FF2B5EF4-FFF2-40B4-BE49-F238E27FC236}">
                <a16:creationId xmlns:a16="http://schemas.microsoft.com/office/drawing/2014/main" id="{8BA5D495-4D5D-B54D-B4E4-C76D570B0E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2886932" y="2592790"/>
            <a:ext cx="803802" cy="914400"/>
          </a:xfrm>
          <a:prstGeom prst="rect">
            <a:avLst/>
          </a:prstGeom>
        </p:spPr>
      </p:pic>
      <p:pic>
        <p:nvPicPr>
          <p:cNvPr id="27" name="Graphic 26" descr="Telescope outline">
            <a:extLst>
              <a:ext uri="{FF2B5EF4-FFF2-40B4-BE49-F238E27FC236}">
                <a16:creationId xmlns:a16="http://schemas.microsoft.com/office/drawing/2014/main" id="{D4C99731-4684-C542-873F-F4A85F5C8E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1447432" y="4689873"/>
            <a:ext cx="914400" cy="914400"/>
          </a:xfrm>
          <a:prstGeom prst="rect">
            <a:avLst/>
          </a:prstGeom>
        </p:spPr>
      </p:pic>
      <p:pic>
        <p:nvPicPr>
          <p:cNvPr id="28" name="Graphic 27" descr="Telescope outline">
            <a:extLst>
              <a:ext uri="{FF2B5EF4-FFF2-40B4-BE49-F238E27FC236}">
                <a16:creationId xmlns:a16="http://schemas.microsoft.com/office/drawing/2014/main" id="{5672C710-3F52-3043-A3D0-19EF057A7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3118643" y="4308187"/>
            <a:ext cx="914399" cy="914400"/>
          </a:xfrm>
          <a:prstGeom prst="rect">
            <a:avLst/>
          </a:prstGeom>
        </p:spPr>
      </p:pic>
      <p:pic>
        <p:nvPicPr>
          <p:cNvPr id="29" name="Graphic 28" descr="Sparrow outline">
            <a:extLst>
              <a:ext uri="{FF2B5EF4-FFF2-40B4-BE49-F238E27FC236}">
                <a16:creationId xmlns:a16="http://schemas.microsoft.com/office/drawing/2014/main" id="{62AEF048-D61F-9D49-B053-AA82B34D60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19299" y="3335206"/>
            <a:ext cx="914400" cy="914400"/>
          </a:xfrm>
          <a:prstGeom prst="rect">
            <a:avLst/>
          </a:prstGeom>
        </p:spPr>
      </p:pic>
      <p:sp>
        <p:nvSpPr>
          <p:cNvPr id="4" name="TextBox 3">
            <a:extLst>
              <a:ext uri="{FF2B5EF4-FFF2-40B4-BE49-F238E27FC236}">
                <a16:creationId xmlns:a16="http://schemas.microsoft.com/office/drawing/2014/main" id="{B7F9D146-26EA-674B-A2F0-2B1E8D1E5E9F}"/>
              </a:ext>
            </a:extLst>
          </p:cNvPr>
          <p:cNvSpPr txBox="1"/>
          <p:nvPr/>
        </p:nvSpPr>
        <p:spPr>
          <a:xfrm>
            <a:off x="730636" y="5780782"/>
            <a:ext cx="3406125" cy="1077218"/>
          </a:xfrm>
          <a:prstGeom prst="rect">
            <a:avLst/>
          </a:prstGeom>
          <a:noFill/>
        </p:spPr>
        <p:txBody>
          <a:bodyPr wrap="none" rtlCol="0">
            <a:spAutoFit/>
          </a:bodyPr>
          <a:lstStyle/>
          <a:p>
            <a:r>
              <a:rPr lang="en-US" sz="3200" dirty="0"/>
              <a:t>Site 1: </a:t>
            </a:r>
          </a:p>
          <a:p>
            <a:r>
              <a:rPr lang="en-US" sz="3200" dirty="0"/>
              <a:t>p</a:t>
            </a:r>
            <a:r>
              <a:rPr lang="en-US" sz="3200" baseline="-25000" dirty="0"/>
              <a:t>1</a:t>
            </a:r>
            <a:r>
              <a:rPr lang="en-US" sz="3200" dirty="0"/>
              <a:t> = 1/3 * 1/# trees</a:t>
            </a:r>
          </a:p>
        </p:txBody>
      </p:sp>
      <p:sp>
        <p:nvSpPr>
          <p:cNvPr id="30" name="TextBox 29">
            <a:extLst>
              <a:ext uri="{FF2B5EF4-FFF2-40B4-BE49-F238E27FC236}">
                <a16:creationId xmlns:a16="http://schemas.microsoft.com/office/drawing/2014/main" id="{6E546C57-B1FF-4F4A-9379-067A490CBBDC}"/>
              </a:ext>
            </a:extLst>
          </p:cNvPr>
          <p:cNvSpPr txBox="1"/>
          <p:nvPr/>
        </p:nvSpPr>
        <p:spPr>
          <a:xfrm>
            <a:off x="6957129" y="5577660"/>
            <a:ext cx="3008581" cy="1077218"/>
          </a:xfrm>
          <a:prstGeom prst="rect">
            <a:avLst/>
          </a:prstGeom>
          <a:noFill/>
        </p:spPr>
        <p:txBody>
          <a:bodyPr wrap="none" rtlCol="0">
            <a:spAutoFit/>
          </a:bodyPr>
          <a:lstStyle/>
          <a:p>
            <a:r>
              <a:rPr lang="en-US" sz="3200" dirty="0"/>
              <a:t>Site 2: </a:t>
            </a:r>
          </a:p>
          <a:p>
            <a:r>
              <a:rPr lang="en-US" sz="3200" dirty="0"/>
              <a:t>p</a:t>
            </a:r>
            <a:r>
              <a:rPr lang="en-US" sz="3200" baseline="-25000" dirty="0"/>
              <a:t>2</a:t>
            </a:r>
            <a:r>
              <a:rPr lang="en-US" sz="3200" dirty="0"/>
              <a:t> = x * 1/# trees</a:t>
            </a:r>
          </a:p>
        </p:txBody>
      </p:sp>
    </p:spTree>
    <p:extLst>
      <p:ext uri="{BB962C8B-B14F-4D97-AF65-F5344CB8AC3E}">
        <p14:creationId xmlns:p14="http://schemas.microsoft.com/office/powerpoint/2010/main" val="1696989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56E1-0839-DF49-A063-1D2F8528E4D7}"/>
              </a:ext>
            </a:extLst>
          </p:cNvPr>
          <p:cNvSpPr>
            <a:spLocks noGrp="1"/>
          </p:cNvSpPr>
          <p:nvPr>
            <p:ph type="title"/>
          </p:nvPr>
        </p:nvSpPr>
        <p:spPr/>
        <p:txBody>
          <a:bodyPr/>
          <a:lstStyle/>
          <a:p>
            <a:r>
              <a:rPr lang="en-US" sz="4800" dirty="0"/>
              <a:t>Occupancy Model MLE for a single site</a:t>
            </a:r>
          </a:p>
        </p:txBody>
      </p:sp>
      <p:sp>
        <p:nvSpPr>
          <p:cNvPr id="5" name="Rectangle 4">
            <a:extLst>
              <a:ext uri="{FF2B5EF4-FFF2-40B4-BE49-F238E27FC236}">
                <a16:creationId xmlns:a16="http://schemas.microsoft.com/office/drawing/2014/main" id="{0BA26A61-818E-0842-9731-02BA45ED2DCC}"/>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A11B29-8FCD-5C45-9543-6134B3B2B410}"/>
              </a:ext>
            </a:extLst>
          </p:cNvPr>
          <p:cNvPicPr>
            <a:picLocks noChangeAspect="1"/>
          </p:cNvPicPr>
          <p:nvPr/>
        </p:nvPicPr>
        <p:blipFill>
          <a:blip r:embed="rId3"/>
          <a:stretch>
            <a:fillRect/>
          </a:stretch>
        </p:blipFill>
        <p:spPr>
          <a:xfrm>
            <a:off x="8678333" y="268285"/>
            <a:ext cx="2921000" cy="9271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94ACE16-491B-FE4F-B0CE-AFCC0A617D84}"/>
                  </a:ext>
                </a:extLst>
              </p:cNvPr>
              <p:cNvSpPr txBox="1"/>
              <p:nvPr/>
            </p:nvSpPr>
            <p:spPr>
              <a:xfrm>
                <a:off x="671483" y="3625850"/>
                <a:ext cx="8618641" cy="3046988"/>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Verdana" panose="020B0604030504040204" pitchFamily="34" charset="0"/>
                          <a:cs typeface="Verdana" panose="020B0604030504040204" pitchFamily="34" charset="0"/>
                        </a:rPr>
                        <m:t>𝜓</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𝑜𝑐𝑐𝑢𝑝𝑎𝑛𝑐𝑦</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𝑝𝑟𝑜𝑏𝑎𝑏𝑖𝑙𝑖𝑡𝑦</m:t>
                      </m:r>
                      <m:r>
                        <a:rPr lang="en-US" sz="2400" b="0" i="1" smtClean="0">
                          <a:latin typeface="Cambria Math" panose="02040503050406030204" pitchFamily="18" charset="0"/>
                          <a:ea typeface="Verdana" panose="020B0604030504040204" pitchFamily="34" charset="0"/>
                          <a:cs typeface="Verdana" panose="020B0604030504040204" pitchFamily="34" charset="0"/>
                        </a:rPr>
                        <m:t> </m:t>
                      </m:r>
                    </m:oMath>
                  </m:oMathPara>
                </a14:m>
                <a:endParaRPr lang="en-US" sz="2400" b="0" i="1" dirty="0">
                  <a:latin typeface="Cambria Math" panose="02040503050406030204" pitchFamily="18" charset="0"/>
                  <a:ea typeface="Verdana" panose="020B0604030504040204" pitchFamily="34" charset="0"/>
                  <a:cs typeface="Verdana" panose="020B0604030504040204" pitchFamily="34" charset="0"/>
                </a:endParaRPr>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2400" b="0" i="1" smtClean="0">
                              <a:latin typeface="Cambria Math" panose="02040503050406030204" pitchFamily="18" charset="0"/>
                              <a:ea typeface="Verdana" panose="020B0604030504040204" pitchFamily="34" charset="0"/>
                              <a:cs typeface="Verdana" panose="020B0604030504040204" pitchFamily="34" charset="0"/>
                            </a:rPr>
                            <m:t>𝑝</m:t>
                          </m:r>
                        </m:e>
                        <m:sub>
                          <m:r>
                            <a:rPr lang="en-US" sz="2400" b="0" i="1" smtClean="0">
                              <a:latin typeface="Cambria Math" panose="02040503050406030204" pitchFamily="18" charset="0"/>
                              <a:ea typeface="Verdana" panose="020B0604030504040204" pitchFamily="34" charset="0"/>
                              <a:cs typeface="Verdana" panose="020B0604030504040204" pitchFamily="34" charset="0"/>
                            </a:rPr>
                            <m:t>𝑡</m:t>
                          </m:r>
                        </m:sub>
                      </m:sSub>
                      <m:r>
                        <a:rPr lang="en-US" sz="2400" b="0" i="1" smtClean="0">
                          <a:latin typeface="Cambria Math" panose="02040503050406030204" pitchFamily="18" charset="0"/>
                          <a:ea typeface="Verdana" panose="020B0604030504040204" pitchFamily="34" charset="0"/>
                          <a:cs typeface="Verdana" panose="020B0604030504040204" pitchFamily="34" charset="0"/>
                        </a:rPr>
                        <m:t>:</m:t>
                      </m:r>
                      <m:r>
                        <a:rPr lang="en-US" sz="2400" b="0" i="1" smtClean="0">
                          <a:latin typeface="Cambria Math" panose="02040503050406030204" pitchFamily="18" charset="0"/>
                          <a:ea typeface="Verdana" panose="020B0604030504040204" pitchFamily="34" charset="0"/>
                          <a:cs typeface="Verdana" panose="020B0604030504040204" pitchFamily="34" charset="0"/>
                        </a:rPr>
                        <m:t>𝑑𝑒𝑡𝑒𝑐𝑡𝑖𝑜𝑛</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𝑝𝑟𝑜𝑏𝑎𝑏𝑖𝑙𝑖𝑡𝑦</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𝑎𝑡</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𝑡𝑖𝑚𝑒</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𝑡</m:t>
                      </m:r>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Verdana" panose="020B0604030504040204" pitchFamily="34" charset="0"/>
                          <a:cs typeface="Verdana" panose="020B0604030504040204" pitchFamily="34" charset="0"/>
                        </a:rPr>
                        <m:t>𝑁</m:t>
                      </m:r>
                      <m:r>
                        <a:rPr lang="en-US" sz="2400" b="0" i="1" smtClean="0">
                          <a:latin typeface="Cambria Math" panose="02040503050406030204" pitchFamily="18" charset="0"/>
                          <a:ea typeface="Verdana" panose="020B0604030504040204" pitchFamily="34" charset="0"/>
                          <a:cs typeface="Verdana" panose="020B0604030504040204" pitchFamily="34" charset="0"/>
                        </a:rPr>
                        <m:t>:</m:t>
                      </m:r>
                      <m:r>
                        <a:rPr lang="en-US" sz="2400" b="0" i="1" smtClean="0">
                          <a:latin typeface="Cambria Math" panose="02040503050406030204" pitchFamily="18" charset="0"/>
                          <a:ea typeface="Verdana" panose="020B0604030504040204" pitchFamily="34" charset="0"/>
                          <a:cs typeface="Verdana" panose="020B0604030504040204" pitchFamily="34" charset="0"/>
                        </a:rPr>
                        <m:t>𝑡𝑜𝑡𝑎𝑙</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𝑛𝑢𝑚𝑏𝑒𝑟</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𝑜𝑓</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𝑠𝑖𝑡𝑒𝑠</m:t>
                      </m:r>
                    </m:oMath>
                  </m:oMathPara>
                </a14:m>
                <a:endParaRPr lang="en-US" sz="2400" b="0"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Verdana" panose="020B0604030504040204" pitchFamily="34" charset="0"/>
                          <a:cs typeface="Verdana" panose="020B0604030504040204" pitchFamily="34" charset="0"/>
                        </a:rPr>
                        <m:t>𝑇</m:t>
                      </m:r>
                      <m:r>
                        <a:rPr lang="en-US" sz="2400" b="0" i="1" smtClean="0">
                          <a:latin typeface="Cambria Math" panose="02040503050406030204" pitchFamily="18" charset="0"/>
                          <a:ea typeface="Verdana" panose="020B0604030504040204" pitchFamily="34" charset="0"/>
                          <a:cs typeface="Verdana" panose="020B0604030504040204" pitchFamily="34" charset="0"/>
                        </a:rPr>
                        <m:t>:</m:t>
                      </m:r>
                      <m:r>
                        <a:rPr lang="en-US" sz="2400" b="0" i="1" smtClean="0">
                          <a:latin typeface="Cambria Math" panose="02040503050406030204" pitchFamily="18" charset="0"/>
                          <a:ea typeface="Verdana" panose="020B0604030504040204" pitchFamily="34" charset="0"/>
                          <a:cs typeface="Verdana" panose="020B0604030504040204" pitchFamily="34" charset="0"/>
                        </a:rPr>
                        <m:t>𝑛𝑢𝑚𝑏𝑒𝑟</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𝑜𝑓</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𝑑𝑖𝑠𝑡𝑖𝑛𝑐𝑡</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𝑠𝑎𝑚𝑝𝑙𝑖𝑛𝑔</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𝑜𝑐𝑐𝑎𝑠𝑖𝑜𝑛𝑠</m:t>
                      </m:r>
                    </m:oMath>
                  </m:oMathPara>
                </a14:m>
                <a:endParaRPr lang="en-US" sz="2400" b="0"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ea typeface="Verdana" panose="020B0604030504040204" pitchFamily="34" charset="0"/>
                              <a:cs typeface="Verdana" panose="020B0604030504040204" pitchFamily="34" charset="0"/>
                            </a:rPr>
                          </m:ctrlPr>
                        </m:sSubPr>
                        <m:e>
                          <m:r>
                            <a:rPr lang="en-US" sz="2400" b="0" i="1" smtClean="0">
                              <a:latin typeface="Cambria Math" panose="02040503050406030204" pitchFamily="18" charset="0"/>
                              <a:ea typeface="Verdana" panose="020B0604030504040204" pitchFamily="34" charset="0"/>
                              <a:cs typeface="Verdana" panose="020B0604030504040204" pitchFamily="34" charset="0"/>
                            </a:rPr>
                            <m:t>𝑛</m:t>
                          </m:r>
                        </m:e>
                        <m:sub>
                          <m:r>
                            <a:rPr lang="en-US" sz="2400" b="0" i="1" smtClean="0">
                              <a:latin typeface="Cambria Math" panose="02040503050406030204" pitchFamily="18" charset="0"/>
                              <a:ea typeface="Verdana" panose="020B0604030504040204" pitchFamily="34" charset="0"/>
                              <a:cs typeface="Verdana" panose="020B0604030504040204" pitchFamily="34" charset="0"/>
                            </a:rPr>
                            <m:t>𝑡</m:t>
                          </m:r>
                        </m:sub>
                      </m:sSub>
                      <m:r>
                        <a:rPr lang="en-US" sz="2400" b="0" i="1" smtClean="0">
                          <a:latin typeface="Cambria Math" panose="02040503050406030204" pitchFamily="18" charset="0"/>
                          <a:ea typeface="Verdana" panose="020B0604030504040204" pitchFamily="34" charset="0"/>
                          <a:cs typeface="Verdana" panose="020B0604030504040204" pitchFamily="34" charset="0"/>
                        </a:rPr>
                        <m:t>:</m:t>
                      </m:r>
                      <m:r>
                        <a:rPr lang="en-US" sz="2400" b="0" i="1" smtClean="0">
                          <a:latin typeface="Cambria Math" panose="02040503050406030204" pitchFamily="18" charset="0"/>
                          <a:ea typeface="Verdana" panose="020B0604030504040204" pitchFamily="34" charset="0"/>
                          <a:cs typeface="Verdana" panose="020B0604030504040204" pitchFamily="34" charset="0"/>
                        </a:rPr>
                        <m:t>𝑛𝑢𝑚𝑏𝑒𝑟</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𝑜𝑓</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𝑠𝑖𝑡𝑒𝑠</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𝑤h𝑒𝑟𝑒</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𝑡h𝑒</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𝑠𝑝𝑒𝑐𝑖𝑒𝑠</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𝑤𝑎𝑠</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𝑑𝑒𝑡𝑒𝑐𝑡𝑒𝑑</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𝑎𝑡</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𝑡𝑖𝑚𝑒</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𝑡</m:t>
                      </m:r>
                    </m:oMath>
                  </m:oMathPara>
                </a14:m>
                <a:endParaRPr lang="en-US" sz="2400" b="0" dirty="0">
                  <a:latin typeface="Verdana" panose="020B0604030504040204" pitchFamily="34" charset="0"/>
                  <a:ea typeface="Verdana" panose="020B0604030504040204" pitchFamily="34" charset="0"/>
                  <a:cs typeface="Verdana" panose="020B0604030504040204" pitchFamily="34"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ea typeface="Verdana" panose="020B0604030504040204" pitchFamily="34" charset="0"/>
                          <a:cs typeface="Verdana" panose="020B0604030504040204" pitchFamily="34" charset="0"/>
                        </a:rPr>
                        <m:t>𝑛</m:t>
                      </m:r>
                      <m:r>
                        <a:rPr lang="en-US" sz="2400" b="0" i="1" smtClean="0">
                          <a:latin typeface="Cambria Math" panose="02040503050406030204" pitchFamily="18" charset="0"/>
                          <a:ea typeface="Verdana" panose="020B0604030504040204" pitchFamily="34" charset="0"/>
                          <a:cs typeface="Verdana" panose="020B0604030504040204" pitchFamily="34" charset="0"/>
                        </a:rPr>
                        <m:t>.:</m:t>
                      </m:r>
                      <m:r>
                        <a:rPr lang="en-US" sz="2400" b="0" i="1" smtClean="0">
                          <a:latin typeface="Cambria Math" panose="02040503050406030204" pitchFamily="18" charset="0"/>
                          <a:ea typeface="Verdana" panose="020B0604030504040204" pitchFamily="34" charset="0"/>
                          <a:cs typeface="Verdana" panose="020B0604030504040204" pitchFamily="34" charset="0"/>
                        </a:rPr>
                        <m:t>𝑛𝑢𝑚𝑏𝑒𝑟</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𝑜𝑓</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𝑠𝑖𝑡𝑒𝑠</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𝑎𝑡</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𝑤h𝑖𝑐h</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𝑎</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𝑠𝑝𝑒𝑐𝑖𝑒𝑠</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𝑤𝑎𝑠</m:t>
                      </m:r>
                      <m:r>
                        <a:rPr lang="en-US" sz="2400" b="0" i="1" smtClean="0">
                          <a:latin typeface="Cambria Math" panose="02040503050406030204" pitchFamily="18" charset="0"/>
                          <a:ea typeface="Verdana" panose="020B0604030504040204" pitchFamily="34" charset="0"/>
                          <a:cs typeface="Verdana" panose="020B0604030504040204" pitchFamily="34" charset="0"/>
                        </a:rPr>
                        <m:t> </m:t>
                      </m:r>
                      <m:r>
                        <a:rPr lang="en-US" sz="2400" b="0" i="1" smtClean="0">
                          <a:latin typeface="Cambria Math" panose="02040503050406030204" pitchFamily="18" charset="0"/>
                          <a:ea typeface="Verdana" panose="020B0604030504040204" pitchFamily="34" charset="0"/>
                          <a:cs typeface="Verdana" panose="020B0604030504040204" pitchFamily="34" charset="0"/>
                        </a:rPr>
                        <m:t>𝑑𝑒𝑡𝑒𝑐𝑡𝑒𝑑</m:t>
                      </m:r>
                      <m:r>
                        <a:rPr lang="en-US" sz="2400" b="0" i="1" smtClean="0">
                          <a:latin typeface="Cambria Math" panose="02040503050406030204" pitchFamily="18" charset="0"/>
                          <a:ea typeface="Verdana" panose="020B0604030504040204" pitchFamily="34" charset="0"/>
                          <a:cs typeface="Verdana" panose="020B0604030504040204" pitchFamily="34" charset="0"/>
                        </a:rPr>
                        <m:t> </m:t>
                      </m:r>
                    </m:oMath>
                  </m:oMathPara>
                </a14:m>
                <a:endParaRPr lang="en-US" sz="2400" dirty="0">
                  <a:latin typeface="Verdana" panose="020B0604030504040204" pitchFamily="34" charset="0"/>
                  <a:ea typeface="Verdana" panose="020B0604030504040204" pitchFamily="34" charset="0"/>
                  <a:cs typeface="Verdana" panose="020B0604030504040204" pitchFamily="34" charset="0"/>
                </a:endParaRPr>
              </a:p>
              <a:p>
                <a:endParaRPr lang="en-US" sz="2400" dirty="0">
                  <a:latin typeface="Verdana" panose="020B0604030504040204" pitchFamily="34" charset="0"/>
                  <a:ea typeface="Verdana" panose="020B0604030504040204" pitchFamily="34" charset="0"/>
                  <a:cs typeface="Verdana" panose="020B0604030504040204" pitchFamily="34" charset="0"/>
                </a:endParaRPr>
              </a:p>
              <a:p>
                <a:r>
                  <a:rPr lang="en-US" sz="2400" dirty="0" err="1">
                    <a:latin typeface="Verdana" panose="020B0604030504040204" pitchFamily="34" charset="0"/>
                    <a:ea typeface="Verdana" panose="020B0604030504040204" pitchFamily="34" charset="0"/>
                    <a:cs typeface="Verdana" panose="020B0604030504040204" pitchFamily="34" charset="0"/>
                  </a:rPr>
                  <a:t>MacKenzie</a:t>
                </a:r>
                <a:r>
                  <a:rPr lang="en-US" sz="2400" dirty="0">
                    <a:latin typeface="Verdana" panose="020B0604030504040204" pitchFamily="34" charset="0"/>
                    <a:ea typeface="Verdana" panose="020B0604030504040204" pitchFamily="34" charset="0"/>
                    <a:cs typeface="Verdana" panose="020B0604030504040204" pitchFamily="34" charset="0"/>
                  </a:rPr>
                  <a:t> et al., 2002</a:t>
                </a:r>
              </a:p>
            </p:txBody>
          </p:sp>
        </mc:Choice>
        <mc:Fallback xmlns="">
          <p:sp>
            <p:nvSpPr>
              <p:cNvPr id="22" name="TextBox 21">
                <a:extLst>
                  <a:ext uri="{FF2B5EF4-FFF2-40B4-BE49-F238E27FC236}">
                    <a16:creationId xmlns:a16="http://schemas.microsoft.com/office/drawing/2014/main" id="{694ACE16-491B-FE4F-B0CE-AFCC0A617D84}"/>
                  </a:ext>
                </a:extLst>
              </p:cNvPr>
              <p:cNvSpPr txBox="1">
                <a:spLocks noRot="1" noChangeAspect="1" noMove="1" noResize="1" noEditPoints="1" noAdjustHandles="1" noChangeArrowheads="1" noChangeShapeType="1" noTextEdit="1"/>
              </p:cNvSpPr>
              <p:nvPr/>
            </p:nvSpPr>
            <p:spPr>
              <a:xfrm>
                <a:off x="671483" y="3625850"/>
                <a:ext cx="8618641" cy="3046988"/>
              </a:xfrm>
              <a:prstGeom prst="rect">
                <a:avLst/>
              </a:prstGeom>
              <a:blipFill>
                <a:blip r:embed="rId4"/>
                <a:stretch>
                  <a:fillRect l="-1029" b="-332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0A9E25C-A7B9-334C-A047-548867669E4B}"/>
              </a:ext>
            </a:extLst>
          </p:cNvPr>
          <p:cNvPicPr>
            <a:picLocks noChangeAspect="1"/>
          </p:cNvPicPr>
          <p:nvPr/>
        </p:nvPicPr>
        <p:blipFill>
          <a:blip r:embed="rId5"/>
          <a:stretch>
            <a:fillRect/>
          </a:stretch>
        </p:blipFill>
        <p:spPr>
          <a:xfrm>
            <a:off x="11112" y="2134870"/>
            <a:ext cx="12166600" cy="1308100"/>
          </a:xfrm>
          <a:prstGeom prst="rect">
            <a:avLst/>
          </a:prstGeom>
        </p:spPr>
      </p:pic>
    </p:spTree>
    <p:extLst>
      <p:ext uri="{BB962C8B-B14F-4D97-AF65-F5344CB8AC3E}">
        <p14:creationId xmlns:p14="http://schemas.microsoft.com/office/powerpoint/2010/main" val="2675794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56E1-0839-DF49-A063-1D2F8528E4D7}"/>
              </a:ext>
            </a:extLst>
          </p:cNvPr>
          <p:cNvSpPr>
            <a:spLocks noGrp="1"/>
          </p:cNvSpPr>
          <p:nvPr>
            <p:ph type="title"/>
          </p:nvPr>
        </p:nvSpPr>
        <p:spPr/>
        <p:txBody>
          <a:bodyPr/>
          <a:lstStyle/>
          <a:p>
            <a:r>
              <a:rPr lang="en-US" sz="4800" dirty="0"/>
              <a:t>Occupancy Model Output</a:t>
            </a:r>
          </a:p>
        </p:txBody>
      </p:sp>
      <p:sp>
        <p:nvSpPr>
          <p:cNvPr id="3" name="Content Placeholder 2">
            <a:extLst>
              <a:ext uri="{FF2B5EF4-FFF2-40B4-BE49-F238E27FC236}">
                <a16:creationId xmlns:a16="http://schemas.microsoft.com/office/drawing/2014/main" id="{29469FCE-E470-8545-BD7C-6484EFF7BFF6}"/>
              </a:ext>
            </a:extLst>
          </p:cNvPr>
          <p:cNvSpPr>
            <a:spLocks noGrp="1"/>
          </p:cNvSpPr>
          <p:nvPr>
            <p:ph idx="1"/>
          </p:nvPr>
        </p:nvSpPr>
        <p:spPr/>
        <p:txBody>
          <a:bodyPr/>
          <a:lstStyle/>
          <a:p>
            <a:r>
              <a:rPr lang="en-US" dirty="0"/>
              <a:t>Provides equations for occupancy &amp; detection probabilities</a:t>
            </a:r>
          </a:p>
          <a:p>
            <a:pPr marL="457200" lvl="1" indent="0">
              <a:buNone/>
            </a:pPr>
            <a:endParaRPr lang="en-US" dirty="0"/>
          </a:p>
        </p:txBody>
      </p:sp>
      <p:sp>
        <p:nvSpPr>
          <p:cNvPr id="5" name="Rectangle 4">
            <a:extLst>
              <a:ext uri="{FF2B5EF4-FFF2-40B4-BE49-F238E27FC236}">
                <a16:creationId xmlns:a16="http://schemas.microsoft.com/office/drawing/2014/main" id="{0BA26A61-818E-0842-9731-02BA45ED2DCC}"/>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A11B29-8FCD-5C45-9543-6134B3B2B41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4178439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56E1-0839-DF49-A063-1D2F8528E4D7}"/>
              </a:ext>
            </a:extLst>
          </p:cNvPr>
          <p:cNvSpPr>
            <a:spLocks noGrp="1"/>
          </p:cNvSpPr>
          <p:nvPr>
            <p:ph type="title"/>
          </p:nvPr>
        </p:nvSpPr>
        <p:spPr/>
        <p:txBody>
          <a:bodyPr/>
          <a:lstStyle/>
          <a:p>
            <a:r>
              <a:rPr lang="en-US" sz="4800" dirty="0"/>
              <a:t>Occupancy Model Output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469FCE-E470-8545-BD7C-6484EFF7BFF6}"/>
                  </a:ext>
                </a:extLst>
              </p:cNvPr>
              <p:cNvSpPr>
                <a:spLocks noGrp="1"/>
              </p:cNvSpPr>
              <p:nvPr>
                <p:ph idx="1"/>
              </p:nvPr>
            </p:nvSpPr>
            <p:spPr/>
            <p:txBody>
              <a:bodyPr/>
              <a:lstStyle/>
              <a:p>
                <a:r>
                  <a:rPr lang="en-US" dirty="0"/>
                  <a:t>Provides equations for occupancy &amp; detection probabilities</a:t>
                </a:r>
              </a:p>
              <a:p>
                <a:pPr lvl="1">
                  <a:buFont typeface="Wingdings" pitchFamily="2" charset="2"/>
                  <a:buChar char="§"/>
                </a:pPr>
                <a14:m>
                  <m:oMath xmlns:m="http://schemas.openxmlformats.org/officeDocument/2006/math">
                    <m:r>
                      <m:rPr>
                        <m:sty m:val="p"/>
                      </m:rPr>
                      <a:rPr lang="en-US" sz="2800" b="0" i="0" smtClean="0">
                        <a:latin typeface="Cambria Math" panose="02040503050406030204" pitchFamily="18" charset="0"/>
                      </a:rPr>
                      <m:t>occ</m:t>
                    </m:r>
                    <m:r>
                      <a:rPr lang="en-US" sz="2800" b="0" i="0" smtClean="0">
                        <a:latin typeface="Cambria Math" panose="02040503050406030204" pitchFamily="18" charset="0"/>
                      </a:rPr>
                      <m:t> </m:t>
                    </m:r>
                    <m:r>
                      <m:rPr>
                        <m:sty m:val="p"/>
                      </m:rPr>
                      <a:rPr lang="en-US" sz="2800" i="0">
                        <a:latin typeface="Cambria Math" panose="02040503050406030204" pitchFamily="18" charset="0"/>
                      </a:rPr>
                      <m:t>pro</m:t>
                    </m:r>
                    <m:r>
                      <m:rPr>
                        <m:sty m:val="p"/>
                      </m:rPr>
                      <a:rPr lang="en-US" sz="2800" i="0" smtClean="0">
                        <a:latin typeface="Cambria Math" panose="02040503050406030204" pitchFamily="18" charset="0"/>
                      </a:rPr>
                      <m:t>b</m:t>
                    </m:r>
                    <m:r>
                      <a:rPr lang="en-US" sz="2800" i="1">
                        <a:latin typeface="Cambria Math" panose="02040503050406030204" pitchFamily="18" charset="0"/>
                      </a:rPr>
                      <m:t>=</m:t>
                    </m:r>
                    <m:r>
                      <a:rPr lang="en-US" sz="2800" b="0" i="1" smtClean="0">
                        <a:latin typeface="Cambria Math" panose="02040503050406030204" pitchFamily="18" charset="0"/>
                      </a:rPr>
                      <m:t>𝑜</m:t>
                    </m:r>
                    <m:r>
                      <a:rPr lang="en-US" sz="2800" b="0" i="1" smtClean="0">
                        <a:latin typeface="Cambria Math" panose="02040503050406030204" pitchFamily="18" charset="0"/>
                      </a:rPr>
                      <m:t>_</m:t>
                    </m:r>
                    <m:r>
                      <a:rPr lang="en-US" sz="2800" b="0" i="1" smtClean="0">
                        <a:latin typeface="Cambria Math" panose="02040503050406030204" pitchFamily="18" charset="0"/>
                      </a:rPr>
                      <m:t>𝑣𝑎𝑟</m:t>
                    </m:r>
                    <m:r>
                      <a:rPr lang="en-US" sz="2800" b="0" i="1" baseline="-25000" smtClean="0">
                        <a:latin typeface="Cambria Math" panose="02040503050406030204" pitchFamily="18" charset="0"/>
                      </a:rPr>
                      <m:t>0</m:t>
                    </m:r>
                    <m:r>
                      <a:rPr lang="en-US" sz="2800" b="0" i="1" smtClean="0">
                        <a:latin typeface="Cambria Math" panose="02040503050406030204" pitchFamily="18" charset="0"/>
                      </a:rPr>
                      <m:t>+ </m:t>
                    </m:r>
                    <m:r>
                      <a:rPr lang="en-US" sz="2800" i="1">
                        <a:latin typeface="Cambria Math" panose="02040503050406030204" pitchFamily="18" charset="0"/>
                      </a:rPr>
                      <m:t>.</m:t>
                    </m:r>
                    <m:r>
                      <a:rPr lang="en-US" sz="2800" i="0">
                        <a:latin typeface="Cambria Math" panose="02040503050406030204" pitchFamily="18" charset="0"/>
                      </a:rPr>
                      <m:t>75∗</m:t>
                    </m:r>
                    <m:r>
                      <a:rPr lang="en-US" sz="2800" b="0" i="1" smtClean="0">
                        <a:latin typeface="Cambria Math" panose="02040503050406030204" pitchFamily="18" charset="0"/>
                      </a:rPr>
                      <m:t>𝑜</m:t>
                    </m:r>
                    <m:r>
                      <a:rPr lang="en-US" sz="2800" b="0" i="1" smtClean="0">
                        <a:latin typeface="Cambria Math" panose="02040503050406030204" pitchFamily="18" charset="0"/>
                      </a:rPr>
                      <m:t>_</m:t>
                    </m:r>
                    <m:r>
                      <a:rPr lang="en-US" sz="2800" i="1">
                        <a:latin typeface="Cambria Math" panose="02040503050406030204" pitchFamily="18" charset="0"/>
                      </a:rPr>
                      <m:t>𝑣𝑎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1</m:t>
                        </m:r>
                      </m:sub>
                    </m:sSub>
                    <m:r>
                      <a:rPr lang="en-US" sz="2800" b="0" i="0" smtClean="0">
                        <a:latin typeface="Cambria Math" panose="02040503050406030204" pitchFamily="18" charset="0"/>
                      </a:rPr>
                      <m:t>−1.25∗</m:t>
                    </m:r>
                    <m:r>
                      <a:rPr lang="en-US" sz="2800" b="0" i="1" smtClean="0">
                        <a:latin typeface="Cambria Math" panose="02040503050406030204" pitchFamily="18" charset="0"/>
                      </a:rPr>
                      <m:t>𝑜</m:t>
                    </m:r>
                    <m:r>
                      <a:rPr lang="en-US" sz="2800" b="0" i="1" smtClean="0">
                        <a:latin typeface="Cambria Math" panose="02040503050406030204" pitchFamily="18" charset="0"/>
                      </a:rPr>
                      <m:t>_</m:t>
                    </m:r>
                    <m:r>
                      <a:rPr lang="en-US" sz="2800" b="0" i="1" smtClean="0">
                        <a:latin typeface="Cambria Math" panose="02040503050406030204" pitchFamily="18" charset="0"/>
                      </a:rPr>
                      <m:t>𝑣𝑎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2</m:t>
                        </m:r>
                      </m:sub>
                    </m:sSub>
                  </m:oMath>
                </a14:m>
                <a:endParaRPr lang="en-US" sz="2800" b="0" i="1" dirty="0">
                  <a:latin typeface="Verdana" panose="020B0604030504040204" pitchFamily="34" charset="0"/>
                </a:endParaRPr>
              </a:p>
              <a:p>
                <a:pPr lvl="1">
                  <a:buFont typeface="Wingdings" pitchFamily="2" charset="2"/>
                  <a:buChar char="§"/>
                </a:pPr>
                <a14:m>
                  <m:oMath xmlns:m="http://schemas.openxmlformats.org/officeDocument/2006/math">
                    <m:r>
                      <m:rPr>
                        <m:sty m:val="p"/>
                      </m:rPr>
                      <a:rPr lang="en-US">
                        <a:latin typeface="Cambria Math" panose="02040503050406030204" pitchFamily="18" charset="0"/>
                      </a:rPr>
                      <m:t>d</m:t>
                    </m:r>
                    <m:r>
                      <m:rPr>
                        <m:sty m:val="p"/>
                      </m:rPr>
                      <a:rPr lang="en-US" b="0" i="0" smtClean="0">
                        <a:latin typeface="Cambria Math" panose="02040503050406030204" pitchFamily="18" charset="0"/>
                      </a:rPr>
                      <m:t>et</m:t>
                    </m:r>
                    <m:r>
                      <a:rPr lang="en-US" sz="2800" b="0" i="0" smtClean="0">
                        <a:latin typeface="Cambria Math" panose="02040503050406030204" pitchFamily="18" charset="0"/>
                      </a:rPr>
                      <m:t> </m:t>
                    </m:r>
                    <m:r>
                      <m:rPr>
                        <m:sty m:val="p"/>
                      </m:rPr>
                      <a:rPr lang="en-US" sz="2800" i="0">
                        <a:latin typeface="Cambria Math" panose="02040503050406030204" pitchFamily="18" charset="0"/>
                      </a:rPr>
                      <m:t>pro</m:t>
                    </m:r>
                    <m:r>
                      <m:rPr>
                        <m:sty m:val="p"/>
                      </m:rPr>
                      <a:rPr lang="en-US" sz="2800" i="0" smtClean="0">
                        <a:latin typeface="Cambria Math" panose="02040503050406030204" pitchFamily="18" charset="0"/>
                      </a:rPr>
                      <m:t>b</m:t>
                    </m:r>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r>
                          <a:rPr lang="en-US" sz="2800" b="0" i="1" smtClean="0">
                            <a:latin typeface="Cambria Math" panose="02040503050406030204" pitchFamily="18" charset="0"/>
                          </a:rPr>
                          <m:t>_</m:t>
                        </m:r>
                        <m:r>
                          <a:rPr lang="en-US" sz="2800" b="0" i="1" smtClean="0">
                            <a:latin typeface="Cambria Math" panose="02040503050406030204" pitchFamily="18" charset="0"/>
                          </a:rPr>
                          <m:t>𝑣𝑎𝑟</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0" smtClean="0">
                        <a:latin typeface="Cambria Math" panose="02040503050406030204" pitchFamily="18" charset="0"/>
                      </a:rPr>
                      <m:t>84</m:t>
                    </m:r>
                    <m:r>
                      <a:rPr lang="en-US" sz="2800" i="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r>
                          <a:rPr lang="en-US" sz="2800" b="0" i="1" smtClean="0">
                            <a:latin typeface="Cambria Math" panose="02040503050406030204" pitchFamily="18" charset="0"/>
                          </a:rPr>
                          <m:t>_</m:t>
                        </m:r>
                        <m:r>
                          <a:rPr lang="en-US" sz="2800" b="0" i="1" smtClean="0">
                            <a:latin typeface="Cambria Math" panose="02040503050406030204" pitchFamily="18" charset="0"/>
                          </a:rPr>
                          <m:t>𝑣𝑎𝑟</m:t>
                        </m:r>
                      </m:e>
                      <m:sub>
                        <m:r>
                          <a:rPr lang="en-US" sz="2800" b="0" i="0" smtClean="0">
                            <a:latin typeface="Cambria Math" panose="02040503050406030204" pitchFamily="18" charset="0"/>
                          </a:rPr>
                          <m:t>1</m:t>
                        </m:r>
                      </m:sub>
                    </m:sSub>
                    <m:r>
                      <a:rPr lang="en-US" sz="2800" b="0" i="0" smtClean="0">
                        <a:latin typeface="Cambria Math" panose="02040503050406030204" pitchFamily="18" charset="0"/>
                      </a:rPr>
                      <m:t>+.66∗</m:t>
                    </m:r>
                    <m:r>
                      <a:rPr lang="en-US" sz="2800" b="0" i="1" smtClean="0">
                        <a:latin typeface="Cambria Math" panose="02040503050406030204" pitchFamily="18" charset="0"/>
                      </a:rPr>
                      <m:t>𝑑</m:t>
                    </m:r>
                    <m:r>
                      <a:rPr lang="en-US" sz="2800" b="0" i="1" smtClean="0">
                        <a:latin typeface="Cambria Math" panose="02040503050406030204" pitchFamily="18" charset="0"/>
                      </a:rPr>
                      <m:t>_</m:t>
                    </m:r>
                    <m:r>
                      <a:rPr lang="en-US" sz="2800" b="0" i="1" smtClean="0">
                        <a:latin typeface="Cambria Math" panose="02040503050406030204" pitchFamily="18" charset="0"/>
                      </a:rPr>
                      <m:t>𝑣𝑎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𝑟</m:t>
                        </m:r>
                      </m:e>
                      <m:sub>
                        <m:r>
                          <a:rPr lang="en-US" sz="2800" b="0" i="1" smtClean="0">
                            <a:latin typeface="Cambria Math" panose="02040503050406030204" pitchFamily="18" charset="0"/>
                          </a:rPr>
                          <m:t>2</m:t>
                        </m:r>
                      </m:sub>
                    </m:sSub>
                  </m:oMath>
                </a14:m>
                <a:endParaRPr lang="en-US" sz="2800" b="0" i="1" dirty="0">
                  <a:latin typeface="Verdana" panose="020B0604030504040204" pitchFamily="34" charset="0"/>
                </a:endParaRP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29469FCE-E470-8545-BD7C-6484EFF7BFF6}"/>
                  </a:ext>
                </a:extLst>
              </p:cNvPr>
              <p:cNvSpPr>
                <a:spLocks noGrp="1" noRot="1" noChangeAspect="1" noMove="1" noResize="1" noEditPoints="1" noAdjustHandles="1" noChangeArrowheads="1" noChangeShapeType="1" noTextEdit="1"/>
              </p:cNvSpPr>
              <p:nvPr>
                <p:ph idx="1"/>
              </p:nvPr>
            </p:nvSpPr>
            <p:spPr>
              <a:blipFill>
                <a:blip r:embed="rId3"/>
                <a:stretch>
                  <a:fillRect l="-1469" t="-206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BA26A61-818E-0842-9731-02BA45ED2DCC}"/>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A11B29-8FCD-5C45-9543-6134B3B2B410}"/>
              </a:ext>
            </a:extLst>
          </p:cNvPr>
          <p:cNvPicPr>
            <a:picLocks noChangeAspect="1"/>
          </p:cNvPicPr>
          <p:nvPr/>
        </p:nvPicPr>
        <p:blipFill>
          <a:blip r:embed="rId4"/>
          <a:stretch>
            <a:fillRect/>
          </a:stretch>
        </p:blipFill>
        <p:spPr>
          <a:xfrm>
            <a:off x="8678333" y="268285"/>
            <a:ext cx="2921000" cy="927100"/>
          </a:xfrm>
          <a:prstGeom prst="rect">
            <a:avLst/>
          </a:prstGeom>
        </p:spPr>
      </p:pic>
      <p:pic>
        <p:nvPicPr>
          <p:cNvPr id="7" name="Picture 2">
            <a:extLst>
              <a:ext uri="{FF2B5EF4-FFF2-40B4-BE49-F238E27FC236}">
                <a16:creationId xmlns:a16="http://schemas.microsoft.com/office/drawing/2014/main" id="{6BCED196-F9B4-6D44-B281-122DE1B145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518"/>
          <a:stretch/>
        </p:blipFill>
        <p:spPr bwMode="auto">
          <a:xfrm>
            <a:off x="4228667" y="4530291"/>
            <a:ext cx="3731490" cy="232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60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Occupancy</a:t>
            </a:r>
            <a:r>
              <a:rPr lang="en-US" dirty="0"/>
              <a:t> </a:t>
            </a:r>
            <a:r>
              <a:rPr lang="en-US" sz="4800" dirty="0"/>
              <a:t>Models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8"/>
            <a:ext cx="10362866" cy="3702842"/>
          </a:xfrm>
        </p:spPr>
        <p:txBody>
          <a:bodyPr/>
          <a:lstStyle/>
          <a:p>
            <a:r>
              <a:rPr lang="en-US" dirty="0"/>
              <a:t>Rely on a few key assumptions to account for imperfect detection:</a:t>
            </a:r>
          </a:p>
          <a:p>
            <a:pPr marL="971550" lvl="1" indent="-514350">
              <a:buFont typeface="Arial"/>
              <a:buAutoNum type="arabicPeriod"/>
            </a:pPr>
            <a:r>
              <a:rPr lang="en-US" dirty="0"/>
              <a:t>No false positives</a:t>
            </a:r>
          </a:p>
          <a:p>
            <a:pPr marL="971550" lvl="1" indent="-514350">
              <a:buAutoNum type="arabicPeriod"/>
            </a:pPr>
            <a:r>
              <a:rPr lang="en-US" dirty="0"/>
              <a:t>N observations are organized into a set of </a:t>
            </a:r>
            <a:r>
              <a:rPr lang="en-US" u="sng" dirty="0"/>
              <a:t>&lt;</a:t>
            </a:r>
            <a:r>
              <a:rPr lang="en-US" dirty="0"/>
              <a:t>N </a:t>
            </a:r>
            <a:r>
              <a:rPr lang="en-US" i="1" u="sng" dirty="0"/>
              <a:t>sites</a:t>
            </a:r>
            <a:endParaRPr lang="en-US" dirty="0"/>
          </a:p>
          <a:p>
            <a:pPr marL="971550" lvl="1" indent="-514350">
              <a:buFont typeface="Arial"/>
              <a:buAutoNum type="arabicPeriod"/>
            </a:pPr>
            <a:r>
              <a:rPr lang="en-US" dirty="0"/>
              <a:t>At each site, we assume </a:t>
            </a:r>
            <a:r>
              <a:rPr lang="en-US" i="1" u="sng" dirty="0"/>
              <a:t>closure</a:t>
            </a:r>
            <a:r>
              <a:rPr lang="en-US" dirty="0"/>
              <a:t>: the occupancy status remains unchanging across all observations</a:t>
            </a:r>
          </a:p>
          <a:p>
            <a:pPr marL="457200" lvl="1" indent="0">
              <a:buNone/>
            </a:pPr>
            <a:endParaRPr lang="en-US" dirty="0"/>
          </a:p>
          <a:p>
            <a:pPr marL="971550" lvl="1" indent="-514350">
              <a:buAutoNum type="arabicPeriod"/>
            </a:pPr>
            <a:endParaRPr lang="en-US" dirty="0"/>
          </a:p>
        </p:txBody>
      </p:sp>
      <p:sp>
        <p:nvSpPr>
          <p:cNvPr id="10" name="Rectangle 9">
            <a:extLst>
              <a:ext uri="{FF2B5EF4-FFF2-40B4-BE49-F238E27FC236}">
                <a16:creationId xmlns:a16="http://schemas.microsoft.com/office/drawing/2014/main" id="{294BBE5A-F825-BB4F-82B0-93D8C00C845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2869C0A-7993-C747-8D13-27C1501C946E}"/>
              </a:ext>
            </a:extLst>
          </p:cNvPr>
          <p:cNvPicPr>
            <a:picLocks noChangeAspect="1"/>
          </p:cNvPicPr>
          <p:nvPr/>
        </p:nvPicPr>
        <p:blipFill>
          <a:blip r:embed="rId3"/>
          <a:stretch>
            <a:fillRect/>
          </a:stretch>
        </p:blipFill>
        <p:spPr>
          <a:xfrm>
            <a:off x="8678333" y="268285"/>
            <a:ext cx="2921000" cy="927100"/>
          </a:xfrm>
          <a:prstGeom prst="rect">
            <a:avLst/>
          </a:prstGeom>
        </p:spPr>
      </p:pic>
      <p:sp>
        <p:nvSpPr>
          <p:cNvPr id="6" name="Oval 5">
            <a:extLst>
              <a:ext uri="{FF2B5EF4-FFF2-40B4-BE49-F238E27FC236}">
                <a16:creationId xmlns:a16="http://schemas.microsoft.com/office/drawing/2014/main" id="{8A756B72-FCE2-AA49-9860-963795DBC7EB}"/>
              </a:ext>
            </a:extLst>
          </p:cNvPr>
          <p:cNvSpPr/>
          <p:nvPr/>
        </p:nvSpPr>
        <p:spPr>
          <a:xfrm>
            <a:off x="1347537" y="4551897"/>
            <a:ext cx="513347" cy="513348"/>
          </a:xfrm>
          <a:prstGeom prst="ellipse">
            <a:avLst/>
          </a:prstGeom>
          <a:noFill/>
          <a:ln w="25400">
            <a:solidFill>
              <a:srgbClr val="DD440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C8B47E0-F15B-2E4B-95EA-235012F95EDD}"/>
              </a:ext>
            </a:extLst>
          </p:cNvPr>
          <p:cNvSpPr txBox="1"/>
          <p:nvPr/>
        </p:nvSpPr>
        <p:spPr>
          <a:xfrm>
            <a:off x="3641559" y="5607155"/>
            <a:ext cx="7634286" cy="707886"/>
          </a:xfrm>
          <a:prstGeom prst="rect">
            <a:avLst/>
          </a:prstGeom>
          <a:noFill/>
          <a:ln w="25400">
            <a:solidFill>
              <a:srgbClr val="DD4404"/>
            </a:solidFill>
          </a:ln>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Scientists design sites prior to sampling to ensure closure, but this is not the case with community science!</a:t>
            </a:r>
          </a:p>
        </p:txBody>
      </p:sp>
      <p:cxnSp>
        <p:nvCxnSpPr>
          <p:cNvPr id="8" name="Elbow Connector 7">
            <a:extLst>
              <a:ext uri="{FF2B5EF4-FFF2-40B4-BE49-F238E27FC236}">
                <a16:creationId xmlns:a16="http://schemas.microsoft.com/office/drawing/2014/main" id="{78DCB76A-0FEC-EA49-8CCD-9C1080ED8584}"/>
              </a:ext>
            </a:extLst>
          </p:cNvPr>
          <p:cNvCxnSpPr>
            <a:cxnSpLocks/>
            <a:stCxn id="6" idx="2"/>
            <a:endCxn id="7" idx="1"/>
          </p:cNvCxnSpPr>
          <p:nvPr/>
        </p:nvCxnSpPr>
        <p:spPr>
          <a:xfrm rot="10800000" flipH="1" flipV="1">
            <a:off x="1347537" y="4808570"/>
            <a:ext cx="2294022" cy="1152527"/>
          </a:xfrm>
          <a:prstGeom prst="bentConnector3">
            <a:avLst>
              <a:gd name="adj1" fmla="val -9965"/>
            </a:avLst>
          </a:prstGeom>
          <a:ln>
            <a:solidFill>
              <a:srgbClr val="DD4404"/>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14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75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5B2F-4F99-F248-BE0A-3DD580E22F88}"/>
              </a:ext>
            </a:extLst>
          </p:cNvPr>
          <p:cNvSpPr>
            <a:spLocks noGrp="1"/>
          </p:cNvSpPr>
          <p:nvPr>
            <p:ph type="title"/>
          </p:nvPr>
        </p:nvSpPr>
        <p:spPr>
          <a:xfrm>
            <a:off x="693522" y="402302"/>
            <a:ext cx="10362867" cy="1193114"/>
          </a:xfrm>
        </p:spPr>
        <p:txBody>
          <a:bodyPr/>
          <a:lstStyle/>
          <a:p>
            <a:r>
              <a:rPr lang="en-US" dirty="0"/>
              <a:t>Pathway to mitigate biodiversity </a:t>
            </a:r>
            <a:br>
              <a:rPr lang="en-US" dirty="0"/>
            </a:br>
            <a:r>
              <a:rPr lang="en-US" dirty="0"/>
              <a:t>loss</a:t>
            </a:r>
          </a:p>
        </p:txBody>
      </p:sp>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 name="Group 14">
            <a:extLst>
              <a:ext uri="{FF2B5EF4-FFF2-40B4-BE49-F238E27FC236}">
                <a16:creationId xmlns:a16="http://schemas.microsoft.com/office/drawing/2014/main" id="{178FE717-69CD-834A-A29B-D5CEB5FF3B97}"/>
              </a:ext>
            </a:extLst>
          </p:cNvPr>
          <p:cNvGrpSpPr/>
          <p:nvPr/>
        </p:nvGrpSpPr>
        <p:grpSpPr>
          <a:xfrm>
            <a:off x="0" y="2416717"/>
            <a:ext cx="3521176" cy="2301565"/>
            <a:chOff x="24455" y="2847706"/>
            <a:chExt cx="3521176" cy="2301565"/>
          </a:xfrm>
        </p:grpSpPr>
        <p:pic>
          <p:nvPicPr>
            <p:cNvPr id="7" name="Graphic 6" descr="Group of men outline">
              <a:extLst>
                <a:ext uri="{FF2B5EF4-FFF2-40B4-BE49-F238E27FC236}">
                  <a16:creationId xmlns:a16="http://schemas.microsoft.com/office/drawing/2014/main" id="{0E90201D-D081-654F-B2CD-CF6D0CE691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7845" y="2847706"/>
              <a:ext cx="914400" cy="914400"/>
            </a:xfrm>
            <a:prstGeom prst="rect">
              <a:avLst/>
            </a:prstGeom>
          </p:spPr>
        </p:pic>
        <p:pic>
          <p:nvPicPr>
            <p:cNvPr id="10" name="Graphic 9" descr="Group of men outline">
              <a:extLst>
                <a:ext uri="{FF2B5EF4-FFF2-40B4-BE49-F238E27FC236}">
                  <a16:creationId xmlns:a16="http://schemas.microsoft.com/office/drawing/2014/main" id="{4ACF6F68-553F-224F-BDC8-77FFB68BEF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3066">
              <a:off x="1889023" y="3147475"/>
              <a:ext cx="914400" cy="914400"/>
            </a:xfrm>
            <a:prstGeom prst="rect">
              <a:avLst/>
            </a:prstGeom>
          </p:spPr>
        </p:pic>
        <p:pic>
          <p:nvPicPr>
            <p:cNvPr id="12" name="Graphic 11" descr="Group of men outline">
              <a:extLst>
                <a:ext uri="{FF2B5EF4-FFF2-40B4-BE49-F238E27FC236}">
                  <a16:creationId xmlns:a16="http://schemas.microsoft.com/office/drawing/2014/main" id="{3B05452E-BBE1-C64A-B08A-04838CB88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788219">
              <a:off x="776369" y="3147474"/>
              <a:ext cx="914400" cy="914400"/>
            </a:xfrm>
            <a:prstGeom prst="rect">
              <a:avLst/>
            </a:prstGeom>
          </p:spPr>
        </p:pic>
        <p:sp>
          <p:nvSpPr>
            <p:cNvPr id="13" name="TextBox 12">
              <a:extLst>
                <a:ext uri="{FF2B5EF4-FFF2-40B4-BE49-F238E27FC236}">
                  <a16:creationId xmlns:a16="http://schemas.microsoft.com/office/drawing/2014/main" id="{AFBF1986-9930-004C-B2C1-3CAE62C19703}"/>
                </a:ext>
              </a:extLst>
            </p:cNvPr>
            <p:cNvSpPr txBox="1"/>
            <p:nvPr/>
          </p:nvSpPr>
          <p:spPr>
            <a:xfrm>
              <a:off x="24455" y="4225941"/>
              <a:ext cx="3521176" cy="923330"/>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Unstructured, crowdsourced biodiversity datasets; imperfect detection</a:t>
              </a:r>
            </a:p>
          </p:txBody>
        </p:sp>
      </p:grpSp>
    </p:spTree>
    <p:extLst>
      <p:ext uri="{BB962C8B-B14F-4D97-AF65-F5344CB8AC3E}">
        <p14:creationId xmlns:p14="http://schemas.microsoft.com/office/powerpoint/2010/main" val="3743181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Biodiversity</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a:xfrm>
            <a:off x="912979" y="2443959"/>
            <a:ext cx="10362868" cy="3682206"/>
          </a:xfrm>
        </p:spPr>
        <p:txBody>
          <a:bodyPr/>
          <a:lstStyle/>
          <a:p>
            <a:pPr marL="0" indent="0">
              <a:buNone/>
            </a:pPr>
            <a:r>
              <a:rPr lang="en-US"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“Biodiversity is the foundation of [our] social and economic systems, yet we have not managed to solve the extinction crisis”</a:t>
            </a:r>
          </a:p>
          <a:p>
            <a:pPr marL="0" indent="0">
              <a:buNone/>
            </a:pPr>
            <a:endParaRPr lang="en-US"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Leah Gerber, </a:t>
            </a:r>
            <a:r>
              <a:rPr lang="en-US" sz="2800" b="0" i="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Director of the Center for Biodiversity Outcomes at Arizona State University</a:t>
            </a:r>
            <a:endParaRPr lang="en-US" sz="4400"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3" name="TextBox 2">
            <a:extLst>
              <a:ext uri="{FF2B5EF4-FFF2-40B4-BE49-F238E27FC236}">
                <a16:creationId xmlns:a16="http://schemas.microsoft.com/office/drawing/2014/main" id="{53886DB2-D9DC-FA48-B673-EAC8A2883721}"/>
              </a:ext>
            </a:extLst>
          </p:cNvPr>
          <p:cNvSpPr txBox="1"/>
          <p:nvPr/>
        </p:nvSpPr>
        <p:spPr>
          <a:xfrm>
            <a:off x="6740920" y="6435826"/>
            <a:ext cx="5389168" cy="307777"/>
          </a:xfrm>
          <a:prstGeom prst="rect">
            <a:avLst/>
          </a:prstGeom>
          <a:noFill/>
        </p:spPr>
        <p:txBody>
          <a:bodyPr wrap="none" rtlCol="0">
            <a:spAutoFit/>
          </a:bodyPr>
          <a:lstStyle/>
          <a:p>
            <a:r>
              <a:rPr lang="en-US" sz="1400" dirty="0">
                <a:hlinkClick r:id="rId4"/>
              </a:rPr>
              <a:t>https://</a:t>
            </a:r>
            <a:r>
              <a:rPr lang="en-US" sz="1400" dirty="0" err="1">
                <a:hlinkClick r:id="rId4"/>
              </a:rPr>
              <a:t>www.nytimes.com</a:t>
            </a:r>
            <a:r>
              <a:rPr lang="en-US" sz="1400" dirty="0">
                <a:hlinkClick r:id="rId4"/>
              </a:rPr>
              <a:t>/2021/09/30/opinion/animal-</a:t>
            </a:r>
            <a:r>
              <a:rPr lang="en-US" sz="1400" dirty="0" err="1">
                <a:hlinkClick r:id="rId4"/>
              </a:rPr>
              <a:t>extinction.html</a:t>
            </a:r>
            <a:endParaRPr lang="en-US" sz="1400" dirty="0"/>
          </a:p>
        </p:txBody>
      </p:sp>
    </p:spTree>
    <p:extLst>
      <p:ext uri="{BB962C8B-B14F-4D97-AF65-F5344CB8AC3E}">
        <p14:creationId xmlns:p14="http://schemas.microsoft.com/office/powerpoint/2010/main" val="3276721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 name="Group 14">
            <a:extLst>
              <a:ext uri="{FF2B5EF4-FFF2-40B4-BE49-F238E27FC236}">
                <a16:creationId xmlns:a16="http://schemas.microsoft.com/office/drawing/2014/main" id="{178FE717-69CD-834A-A29B-D5CEB5FF3B97}"/>
              </a:ext>
            </a:extLst>
          </p:cNvPr>
          <p:cNvGrpSpPr/>
          <p:nvPr/>
        </p:nvGrpSpPr>
        <p:grpSpPr>
          <a:xfrm>
            <a:off x="0" y="2416717"/>
            <a:ext cx="3521176" cy="2301565"/>
            <a:chOff x="24455" y="2847706"/>
            <a:chExt cx="3521176" cy="2301565"/>
          </a:xfrm>
        </p:grpSpPr>
        <p:pic>
          <p:nvPicPr>
            <p:cNvPr id="7" name="Graphic 6" descr="Group of men outline">
              <a:extLst>
                <a:ext uri="{FF2B5EF4-FFF2-40B4-BE49-F238E27FC236}">
                  <a16:creationId xmlns:a16="http://schemas.microsoft.com/office/drawing/2014/main" id="{0E90201D-D081-654F-B2CD-CF6D0CE691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7845" y="2847706"/>
              <a:ext cx="914400" cy="914400"/>
            </a:xfrm>
            <a:prstGeom prst="rect">
              <a:avLst/>
            </a:prstGeom>
          </p:spPr>
        </p:pic>
        <p:pic>
          <p:nvPicPr>
            <p:cNvPr id="10" name="Graphic 9" descr="Group of men outline">
              <a:extLst>
                <a:ext uri="{FF2B5EF4-FFF2-40B4-BE49-F238E27FC236}">
                  <a16:creationId xmlns:a16="http://schemas.microsoft.com/office/drawing/2014/main" id="{4ACF6F68-553F-224F-BDC8-77FFB68BEF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3066">
              <a:off x="1889023" y="3147475"/>
              <a:ext cx="914400" cy="914400"/>
            </a:xfrm>
            <a:prstGeom prst="rect">
              <a:avLst/>
            </a:prstGeom>
          </p:spPr>
        </p:pic>
        <p:pic>
          <p:nvPicPr>
            <p:cNvPr id="12" name="Graphic 11" descr="Group of men outline">
              <a:extLst>
                <a:ext uri="{FF2B5EF4-FFF2-40B4-BE49-F238E27FC236}">
                  <a16:creationId xmlns:a16="http://schemas.microsoft.com/office/drawing/2014/main" id="{3B05452E-BBE1-C64A-B08A-04838CB88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788219">
              <a:off x="776369" y="3147474"/>
              <a:ext cx="914400" cy="914400"/>
            </a:xfrm>
            <a:prstGeom prst="rect">
              <a:avLst/>
            </a:prstGeom>
          </p:spPr>
        </p:pic>
        <p:sp>
          <p:nvSpPr>
            <p:cNvPr id="13" name="TextBox 12">
              <a:extLst>
                <a:ext uri="{FF2B5EF4-FFF2-40B4-BE49-F238E27FC236}">
                  <a16:creationId xmlns:a16="http://schemas.microsoft.com/office/drawing/2014/main" id="{AFBF1986-9930-004C-B2C1-3CAE62C19703}"/>
                </a:ext>
              </a:extLst>
            </p:cNvPr>
            <p:cNvSpPr txBox="1"/>
            <p:nvPr/>
          </p:nvSpPr>
          <p:spPr>
            <a:xfrm>
              <a:off x="24455" y="4225941"/>
              <a:ext cx="3521176" cy="923330"/>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Unstructured, crowdsourced biodiversity datasets; imperfect detection</a:t>
              </a:r>
            </a:p>
          </p:txBody>
        </p:sp>
      </p:grpSp>
      <p:sp>
        <p:nvSpPr>
          <p:cNvPr id="16" name="TextBox 15">
            <a:extLst>
              <a:ext uri="{FF2B5EF4-FFF2-40B4-BE49-F238E27FC236}">
                <a16:creationId xmlns:a16="http://schemas.microsoft.com/office/drawing/2014/main" id="{101D8B63-244A-7948-812D-388333BBFC1E}"/>
              </a:ext>
            </a:extLst>
          </p:cNvPr>
          <p:cNvSpPr txBox="1"/>
          <p:nvPr/>
        </p:nvSpPr>
        <p:spPr>
          <a:xfrm>
            <a:off x="3218145" y="2946396"/>
            <a:ext cx="2861733" cy="769441"/>
          </a:xfrm>
          <a:prstGeom prst="rect">
            <a:avLst/>
          </a:prstGeom>
          <a:noFill/>
        </p:spPr>
        <p:txBody>
          <a:bodyPr wrap="square" rtlCol="0">
            <a:spAutoFit/>
          </a:bodyPr>
          <a:lstStyle/>
          <a:p>
            <a:pPr algn="ctr"/>
            <a:r>
              <a:rPr lang="en-US" sz="4400" dirty="0">
                <a:latin typeface="Verdana" panose="020B0604030504040204" pitchFamily="34" charset="0"/>
                <a:ea typeface="Verdana" panose="020B0604030504040204" pitchFamily="34" charset="0"/>
                <a:cs typeface="Verdana" panose="020B0604030504040204" pitchFamily="34" charset="0"/>
              </a:rPr>
              <a:t>OMs</a:t>
            </a:r>
          </a:p>
        </p:txBody>
      </p:sp>
      <p:cxnSp>
        <p:nvCxnSpPr>
          <p:cNvPr id="18" name="Straight Arrow Connector 17">
            <a:extLst>
              <a:ext uri="{FF2B5EF4-FFF2-40B4-BE49-F238E27FC236}">
                <a16:creationId xmlns:a16="http://schemas.microsoft.com/office/drawing/2014/main" id="{3A2F34AB-33FD-B94C-87CA-EF877C76B7DB}"/>
              </a:ext>
            </a:extLst>
          </p:cNvPr>
          <p:cNvCxnSpPr>
            <a:cxnSpLocks/>
          </p:cNvCxnSpPr>
          <p:nvPr/>
        </p:nvCxnSpPr>
        <p:spPr>
          <a:xfrm>
            <a:off x="3132115" y="3355998"/>
            <a:ext cx="77812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B7F04216-336B-084E-B3E6-BD6136733E60}"/>
              </a:ext>
            </a:extLst>
          </p:cNvPr>
          <p:cNvSpPr txBox="1">
            <a:spLocks/>
          </p:cNvSpPr>
          <p:nvPr/>
        </p:nvSpPr>
        <p:spPr>
          <a:xfrm>
            <a:off x="693522" y="402302"/>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dirty="0"/>
              <a:t>Pathway to mitigate biodiversity </a:t>
            </a:r>
            <a:br>
              <a:rPr lang="en-US" dirty="0"/>
            </a:br>
            <a:r>
              <a:rPr lang="en-US" dirty="0"/>
              <a:t>loss</a:t>
            </a:r>
          </a:p>
        </p:txBody>
      </p:sp>
    </p:spTree>
    <p:extLst>
      <p:ext uri="{BB962C8B-B14F-4D97-AF65-F5344CB8AC3E}">
        <p14:creationId xmlns:p14="http://schemas.microsoft.com/office/powerpoint/2010/main" val="2616939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2"/>
          <a:stretch>
            <a:fillRect/>
          </a:stretch>
        </p:blipFill>
        <p:spPr>
          <a:xfrm>
            <a:off x="8678333" y="268285"/>
            <a:ext cx="2921000" cy="927100"/>
          </a:xfrm>
          <a:prstGeom prst="rect">
            <a:avLst/>
          </a:prstGeom>
        </p:spPr>
      </p:pic>
      <p:grpSp>
        <p:nvGrpSpPr>
          <p:cNvPr id="15" name="Group 14">
            <a:extLst>
              <a:ext uri="{FF2B5EF4-FFF2-40B4-BE49-F238E27FC236}">
                <a16:creationId xmlns:a16="http://schemas.microsoft.com/office/drawing/2014/main" id="{178FE717-69CD-834A-A29B-D5CEB5FF3B97}"/>
              </a:ext>
            </a:extLst>
          </p:cNvPr>
          <p:cNvGrpSpPr/>
          <p:nvPr/>
        </p:nvGrpSpPr>
        <p:grpSpPr>
          <a:xfrm>
            <a:off x="0" y="2416717"/>
            <a:ext cx="3521176" cy="2301565"/>
            <a:chOff x="24455" y="2847706"/>
            <a:chExt cx="3521176" cy="2301565"/>
          </a:xfrm>
        </p:grpSpPr>
        <p:pic>
          <p:nvPicPr>
            <p:cNvPr id="7" name="Graphic 6" descr="Group of men outline">
              <a:extLst>
                <a:ext uri="{FF2B5EF4-FFF2-40B4-BE49-F238E27FC236}">
                  <a16:creationId xmlns:a16="http://schemas.microsoft.com/office/drawing/2014/main" id="{0E90201D-D081-654F-B2CD-CF6D0CE691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7845" y="2847706"/>
              <a:ext cx="914400" cy="914400"/>
            </a:xfrm>
            <a:prstGeom prst="rect">
              <a:avLst/>
            </a:prstGeom>
          </p:spPr>
        </p:pic>
        <p:pic>
          <p:nvPicPr>
            <p:cNvPr id="10" name="Graphic 9" descr="Group of men outline">
              <a:extLst>
                <a:ext uri="{FF2B5EF4-FFF2-40B4-BE49-F238E27FC236}">
                  <a16:creationId xmlns:a16="http://schemas.microsoft.com/office/drawing/2014/main" id="{4ACF6F68-553F-224F-BDC8-77FFB68BEF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13066">
              <a:off x="1889023" y="3147475"/>
              <a:ext cx="914400" cy="914400"/>
            </a:xfrm>
            <a:prstGeom prst="rect">
              <a:avLst/>
            </a:prstGeom>
          </p:spPr>
        </p:pic>
        <p:pic>
          <p:nvPicPr>
            <p:cNvPr id="12" name="Graphic 11" descr="Group of men outline">
              <a:extLst>
                <a:ext uri="{FF2B5EF4-FFF2-40B4-BE49-F238E27FC236}">
                  <a16:creationId xmlns:a16="http://schemas.microsoft.com/office/drawing/2014/main" id="{3B05452E-BBE1-C64A-B08A-04838CB88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88219">
              <a:off x="776369" y="3147474"/>
              <a:ext cx="914400" cy="914400"/>
            </a:xfrm>
            <a:prstGeom prst="rect">
              <a:avLst/>
            </a:prstGeom>
          </p:spPr>
        </p:pic>
        <p:sp>
          <p:nvSpPr>
            <p:cNvPr id="13" name="TextBox 12">
              <a:extLst>
                <a:ext uri="{FF2B5EF4-FFF2-40B4-BE49-F238E27FC236}">
                  <a16:creationId xmlns:a16="http://schemas.microsoft.com/office/drawing/2014/main" id="{AFBF1986-9930-004C-B2C1-3CAE62C19703}"/>
                </a:ext>
              </a:extLst>
            </p:cNvPr>
            <p:cNvSpPr txBox="1"/>
            <p:nvPr/>
          </p:nvSpPr>
          <p:spPr>
            <a:xfrm>
              <a:off x="24455" y="4225941"/>
              <a:ext cx="3521176" cy="923330"/>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Unstructured, crowdsourced biodiversity datasets; imperfect detection</a:t>
              </a:r>
            </a:p>
          </p:txBody>
        </p:sp>
      </p:grpSp>
      <p:sp>
        <p:nvSpPr>
          <p:cNvPr id="16" name="TextBox 15">
            <a:extLst>
              <a:ext uri="{FF2B5EF4-FFF2-40B4-BE49-F238E27FC236}">
                <a16:creationId xmlns:a16="http://schemas.microsoft.com/office/drawing/2014/main" id="{101D8B63-244A-7948-812D-388333BBFC1E}"/>
              </a:ext>
            </a:extLst>
          </p:cNvPr>
          <p:cNvSpPr txBox="1"/>
          <p:nvPr/>
        </p:nvSpPr>
        <p:spPr>
          <a:xfrm>
            <a:off x="3218145" y="2946396"/>
            <a:ext cx="2861733" cy="769441"/>
          </a:xfrm>
          <a:prstGeom prst="rect">
            <a:avLst/>
          </a:prstGeom>
          <a:noFill/>
        </p:spPr>
        <p:txBody>
          <a:bodyPr wrap="square" rtlCol="0">
            <a:spAutoFit/>
          </a:bodyPr>
          <a:lstStyle/>
          <a:p>
            <a:pPr algn="ctr"/>
            <a:r>
              <a:rPr lang="en-US" sz="4400" dirty="0">
                <a:latin typeface="Verdana" panose="020B0604030504040204" pitchFamily="34" charset="0"/>
                <a:ea typeface="Verdana" panose="020B0604030504040204" pitchFamily="34" charset="0"/>
                <a:cs typeface="Verdana" panose="020B0604030504040204" pitchFamily="34" charset="0"/>
              </a:rPr>
              <a:t>OMs</a:t>
            </a:r>
          </a:p>
        </p:txBody>
      </p:sp>
      <p:cxnSp>
        <p:nvCxnSpPr>
          <p:cNvPr id="18" name="Straight Arrow Connector 17">
            <a:extLst>
              <a:ext uri="{FF2B5EF4-FFF2-40B4-BE49-F238E27FC236}">
                <a16:creationId xmlns:a16="http://schemas.microsoft.com/office/drawing/2014/main" id="{3A2F34AB-33FD-B94C-87CA-EF877C76B7DB}"/>
              </a:ext>
            </a:extLst>
          </p:cNvPr>
          <p:cNvCxnSpPr>
            <a:cxnSpLocks/>
          </p:cNvCxnSpPr>
          <p:nvPr/>
        </p:nvCxnSpPr>
        <p:spPr>
          <a:xfrm>
            <a:off x="3132115" y="3355998"/>
            <a:ext cx="77812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
            <a:extLst>
              <a:ext uri="{FF2B5EF4-FFF2-40B4-BE49-F238E27FC236}">
                <a16:creationId xmlns:a16="http://schemas.microsoft.com/office/drawing/2014/main" id="{67FA9E14-A873-E040-91B4-9F4EB1DE1A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7504"/>
          <a:stretch/>
        </p:blipFill>
        <p:spPr bwMode="auto">
          <a:xfrm>
            <a:off x="6165908" y="2614154"/>
            <a:ext cx="2686085" cy="1410535"/>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3A8BD252-3092-E145-B4C9-CE1478FA17B9}"/>
              </a:ext>
            </a:extLst>
          </p:cNvPr>
          <p:cNvSpPr>
            <a:spLocks noGrp="1"/>
          </p:cNvSpPr>
          <p:nvPr>
            <p:ph type="title"/>
          </p:nvPr>
        </p:nvSpPr>
        <p:spPr>
          <a:xfrm>
            <a:off x="693522" y="402302"/>
            <a:ext cx="10362867" cy="1193114"/>
          </a:xfrm>
        </p:spPr>
        <p:txBody>
          <a:bodyPr/>
          <a:lstStyle/>
          <a:p>
            <a:r>
              <a:rPr lang="en-US" dirty="0"/>
              <a:t>Pathway to mitigate biodiversity </a:t>
            </a:r>
            <a:br>
              <a:rPr lang="en-US" dirty="0"/>
            </a:br>
            <a:r>
              <a:rPr lang="en-US" dirty="0"/>
              <a:t>loss</a:t>
            </a:r>
          </a:p>
        </p:txBody>
      </p:sp>
      <p:sp>
        <p:nvSpPr>
          <p:cNvPr id="3" name="Left Brace 2">
            <a:extLst>
              <a:ext uri="{FF2B5EF4-FFF2-40B4-BE49-F238E27FC236}">
                <a16:creationId xmlns:a16="http://schemas.microsoft.com/office/drawing/2014/main" id="{C8C58561-6911-614A-A4F9-78D457EEBF51}"/>
              </a:ext>
            </a:extLst>
          </p:cNvPr>
          <p:cNvSpPr/>
          <p:nvPr/>
        </p:nvSpPr>
        <p:spPr>
          <a:xfrm>
            <a:off x="5435904" y="2837341"/>
            <a:ext cx="420624" cy="985524"/>
          </a:xfrm>
          <a:prstGeom prst="leftBrace">
            <a:avLst/>
          </a:prstGeom>
          <a:ln w="444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6458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 name="Group 14">
            <a:extLst>
              <a:ext uri="{FF2B5EF4-FFF2-40B4-BE49-F238E27FC236}">
                <a16:creationId xmlns:a16="http://schemas.microsoft.com/office/drawing/2014/main" id="{178FE717-69CD-834A-A29B-D5CEB5FF3B97}"/>
              </a:ext>
            </a:extLst>
          </p:cNvPr>
          <p:cNvGrpSpPr/>
          <p:nvPr/>
        </p:nvGrpSpPr>
        <p:grpSpPr>
          <a:xfrm>
            <a:off x="0" y="2416717"/>
            <a:ext cx="3521176" cy="2301565"/>
            <a:chOff x="24455" y="2847706"/>
            <a:chExt cx="3521176" cy="2301565"/>
          </a:xfrm>
        </p:grpSpPr>
        <p:pic>
          <p:nvPicPr>
            <p:cNvPr id="7" name="Graphic 6" descr="Group of men outline">
              <a:extLst>
                <a:ext uri="{FF2B5EF4-FFF2-40B4-BE49-F238E27FC236}">
                  <a16:creationId xmlns:a16="http://schemas.microsoft.com/office/drawing/2014/main" id="{0E90201D-D081-654F-B2CD-CF6D0CE691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7845" y="2847706"/>
              <a:ext cx="914400" cy="914400"/>
            </a:xfrm>
            <a:prstGeom prst="rect">
              <a:avLst/>
            </a:prstGeom>
          </p:spPr>
        </p:pic>
        <p:pic>
          <p:nvPicPr>
            <p:cNvPr id="10" name="Graphic 9" descr="Group of men outline">
              <a:extLst>
                <a:ext uri="{FF2B5EF4-FFF2-40B4-BE49-F238E27FC236}">
                  <a16:creationId xmlns:a16="http://schemas.microsoft.com/office/drawing/2014/main" id="{4ACF6F68-553F-224F-BDC8-77FFB68BEF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3066">
              <a:off x="1889023" y="3147475"/>
              <a:ext cx="914400" cy="914400"/>
            </a:xfrm>
            <a:prstGeom prst="rect">
              <a:avLst/>
            </a:prstGeom>
          </p:spPr>
        </p:pic>
        <p:pic>
          <p:nvPicPr>
            <p:cNvPr id="12" name="Graphic 11" descr="Group of men outline">
              <a:extLst>
                <a:ext uri="{FF2B5EF4-FFF2-40B4-BE49-F238E27FC236}">
                  <a16:creationId xmlns:a16="http://schemas.microsoft.com/office/drawing/2014/main" id="{3B05452E-BBE1-C64A-B08A-04838CB888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788219">
              <a:off x="776369" y="3147474"/>
              <a:ext cx="914400" cy="914400"/>
            </a:xfrm>
            <a:prstGeom prst="rect">
              <a:avLst/>
            </a:prstGeom>
          </p:spPr>
        </p:pic>
        <p:sp>
          <p:nvSpPr>
            <p:cNvPr id="13" name="TextBox 12">
              <a:extLst>
                <a:ext uri="{FF2B5EF4-FFF2-40B4-BE49-F238E27FC236}">
                  <a16:creationId xmlns:a16="http://schemas.microsoft.com/office/drawing/2014/main" id="{AFBF1986-9930-004C-B2C1-3CAE62C19703}"/>
                </a:ext>
              </a:extLst>
            </p:cNvPr>
            <p:cNvSpPr txBox="1"/>
            <p:nvPr/>
          </p:nvSpPr>
          <p:spPr>
            <a:xfrm>
              <a:off x="24455" y="4225941"/>
              <a:ext cx="3521176" cy="923330"/>
            </a:xfrm>
            <a:prstGeom prst="rect">
              <a:avLst/>
            </a:prstGeom>
            <a:noFill/>
          </p:spPr>
          <p:txBody>
            <a:bodyPr wrap="square" rtlCol="0">
              <a:spAutoFit/>
            </a:bodyPr>
            <a:lstStyle/>
            <a:p>
              <a:pPr algn="ctr"/>
              <a:r>
                <a:rPr lang="en-US" dirty="0">
                  <a:latin typeface="Verdana" panose="020B0604030504040204" pitchFamily="34" charset="0"/>
                  <a:ea typeface="Verdana" panose="020B0604030504040204" pitchFamily="34" charset="0"/>
                  <a:cs typeface="Verdana" panose="020B0604030504040204" pitchFamily="34" charset="0"/>
                </a:rPr>
                <a:t>Unstructured, crowdsourced biodiversity datasets; imperfect detection</a:t>
              </a:r>
            </a:p>
          </p:txBody>
        </p:sp>
      </p:grpSp>
      <p:pic>
        <p:nvPicPr>
          <p:cNvPr id="2052" name="Picture 4" descr="Mapping Wood Thrush Habitat for Conservation | Audubon North Carolina">
            <a:extLst>
              <a:ext uri="{FF2B5EF4-FFF2-40B4-BE49-F238E27FC236}">
                <a16:creationId xmlns:a16="http://schemas.microsoft.com/office/drawing/2014/main" id="{6C649459-A5E4-5845-A823-477ECE1615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552" y="2491262"/>
            <a:ext cx="2421046" cy="18176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01D8B63-244A-7948-812D-388333BBFC1E}"/>
              </a:ext>
            </a:extLst>
          </p:cNvPr>
          <p:cNvSpPr txBox="1"/>
          <p:nvPr/>
        </p:nvSpPr>
        <p:spPr>
          <a:xfrm>
            <a:off x="3218145" y="2946396"/>
            <a:ext cx="2861733" cy="769441"/>
          </a:xfrm>
          <a:prstGeom prst="rect">
            <a:avLst/>
          </a:prstGeom>
          <a:noFill/>
        </p:spPr>
        <p:txBody>
          <a:bodyPr wrap="square" rtlCol="0">
            <a:spAutoFit/>
          </a:bodyPr>
          <a:lstStyle/>
          <a:p>
            <a:pPr algn="ctr"/>
            <a:r>
              <a:rPr lang="en-US" sz="4400" dirty="0">
                <a:latin typeface="Verdana" panose="020B0604030504040204" pitchFamily="34" charset="0"/>
                <a:ea typeface="Verdana" panose="020B0604030504040204" pitchFamily="34" charset="0"/>
                <a:cs typeface="Verdana" panose="020B0604030504040204" pitchFamily="34" charset="0"/>
              </a:rPr>
              <a:t>OMs</a:t>
            </a:r>
          </a:p>
        </p:txBody>
      </p:sp>
      <p:cxnSp>
        <p:nvCxnSpPr>
          <p:cNvPr id="18" name="Straight Arrow Connector 17">
            <a:extLst>
              <a:ext uri="{FF2B5EF4-FFF2-40B4-BE49-F238E27FC236}">
                <a16:creationId xmlns:a16="http://schemas.microsoft.com/office/drawing/2014/main" id="{3A2F34AB-33FD-B94C-87CA-EF877C76B7DB}"/>
              </a:ext>
            </a:extLst>
          </p:cNvPr>
          <p:cNvCxnSpPr>
            <a:cxnSpLocks/>
          </p:cNvCxnSpPr>
          <p:nvPr/>
        </p:nvCxnSpPr>
        <p:spPr>
          <a:xfrm>
            <a:off x="3132115" y="3355998"/>
            <a:ext cx="77812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2CE70F9-FA7E-8940-B360-448F5128F172}"/>
              </a:ext>
            </a:extLst>
          </p:cNvPr>
          <p:cNvCxnSpPr>
            <a:cxnSpLocks/>
          </p:cNvCxnSpPr>
          <p:nvPr/>
        </p:nvCxnSpPr>
        <p:spPr>
          <a:xfrm>
            <a:off x="8921596" y="3364982"/>
            <a:ext cx="778122"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08194128-4631-CF45-8A32-12FB3CD4499E}"/>
              </a:ext>
            </a:extLst>
          </p:cNvPr>
          <p:cNvSpPr/>
          <p:nvPr/>
        </p:nvSpPr>
        <p:spPr>
          <a:xfrm>
            <a:off x="130227" y="3860073"/>
            <a:ext cx="1581008" cy="258043"/>
          </a:xfrm>
          <a:prstGeom prst="rect">
            <a:avLst/>
          </a:prstGeom>
          <a:noFill/>
          <a:ln w="158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436FFD55-E001-0448-926C-38ED1BC038AE}"/>
              </a:ext>
            </a:extLst>
          </p:cNvPr>
          <p:cNvCxnSpPr>
            <a:cxnSpLocks/>
          </p:cNvCxnSpPr>
          <p:nvPr/>
        </p:nvCxnSpPr>
        <p:spPr>
          <a:xfrm>
            <a:off x="3097480" y="3354106"/>
            <a:ext cx="38906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0109212-B515-1545-BDA2-DADDBB35039A}"/>
              </a:ext>
            </a:extLst>
          </p:cNvPr>
          <p:cNvCxnSpPr>
            <a:cxnSpLocks/>
          </p:cNvCxnSpPr>
          <p:nvPr/>
        </p:nvCxnSpPr>
        <p:spPr>
          <a:xfrm>
            <a:off x="3548884" y="3354106"/>
            <a:ext cx="38906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6CA03466-DA98-2B4F-B28B-47AD090CFFE4}"/>
              </a:ext>
            </a:extLst>
          </p:cNvPr>
          <p:cNvSpPr txBox="1"/>
          <p:nvPr/>
        </p:nvSpPr>
        <p:spPr>
          <a:xfrm>
            <a:off x="9572439" y="4330693"/>
            <a:ext cx="2551272" cy="707886"/>
          </a:xfrm>
          <a:prstGeom prst="rect">
            <a:avLst/>
          </a:prstGeom>
          <a:noFill/>
        </p:spPr>
        <p:txBody>
          <a:bodyPr wrap="square" rtlCol="0">
            <a:spAutoFit/>
          </a:bodyPr>
          <a:lstStyle/>
          <a:p>
            <a:pPr algn="ctr"/>
            <a:r>
              <a:rPr lang="en-US" sz="2000" dirty="0">
                <a:latin typeface="Verdana" panose="020B0604030504040204" pitchFamily="34" charset="0"/>
                <a:ea typeface="Verdana" panose="020B0604030504040204" pitchFamily="34" charset="0"/>
                <a:cs typeface="Verdana" panose="020B0604030504040204" pitchFamily="34" charset="0"/>
              </a:rPr>
              <a:t>Natural Resource Management</a:t>
            </a:r>
          </a:p>
        </p:txBody>
      </p:sp>
      <p:sp>
        <p:nvSpPr>
          <p:cNvPr id="31" name="Freeform 30">
            <a:extLst>
              <a:ext uri="{FF2B5EF4-FFF2-40B4-BE49-F238E27FC236}">
                <a16:creationId xmlns:a16="http://schemas.microsoft.com/office/drawing/2014/main" id="{46D0B1F0-F69F-7641-909E-17E45AC1929C}"/>
              </a:ext>
            </a:extLst>
          </p:cNvPr>
          <p:cNvSpPr/>
          <p:nvPr/>
        </p:nvSpPr>
        <p:spPr>
          <a:xfrm>
            <a:off x="3316509" y="4199030"/>
            <a:ext cx="2310153" cy="2057300"/>
          </a:xfrm>
          <a:custGeom>
            <a:avLst/>
            <a:gdLst>
              <a:gd name="connsiteX0" fmla="*/ 977856 w 2310153"/>
              <a:gd name="connsiteY0" fmla="*/ 50672 h 2057300"/>
              <a:gd name="connsiteX1" fmla="*/ 977856 w 2310153"/>
              <a:gd name="connsiteY1" fmla="*/ 50672 h 2057300"/>
              <a:gd name="connsiteX2" fmla="*/ 858119 w 2310153"/>
              <a:gd name="connsiteY2" fmla="*/ 141882 h 2057300"/>
              <a:gd name="connsiteX3" fmla="*/ 838162 w 2310153"/>
              <a:gd name="connsiteY3" fmla="*/ 202689 h 2057300"/>
              <a:gd name="connsiteX4" fmla="*/ 858119 w 2310153"/>
              <a:gd name="connsiteY4" fmla="*/ 374976 h 2057300"/>
              <a:gd name="connsiteX5" fmla="*/ 888053 w 2310153"/>
              <a:gd name="connsiteY5" fmla="*/ 466186 h 2057300"/>
              <a:gd name="connsiteX6" fmla="*/ 898031 w 2310153"/>
              <a:gd name="connsiteY6" fmla="*/ 496590 h 2057300"/>
              <a:gd name="connsiteX7" fmla="*/ 888053 w 2310153"/>
              <a:gd name="connsiteY7" fmla="*/ 597934 h 2057300"/>
              <a:gd name="connsiteX8" fmla="*/ 818206 w 2310153"/>
              <a:gd name="connsiteY8" fmla="*/ 689144 h 2057300"/>
              <a:gd name="connsiteX9" fmla="*/ 788272 w 2310153"/>
              <a:gd name="connsiteY9" fmla="*/ 709414 h 2057300"/>
              <a:gd name="connsiteX10" fmla="*/ 758337 w 2310153"/>
              <a:gd name="connsiteY10" fmla="*/ 739817 h 2057300"/>
              <a:gd name="connsiteX11" fmla="*/ 668534 w 2310153"/>
              <a:gd name="connsiteY11" fmla="*/ 790489 h 2057300"/>
              <a:gd name="connsiteX12" fmla="*/ 578731 w 2310153"/>
              <a:gd name="connsiteY12" fmla="*/ 841162 h 2057300"/>
              <a:gd name="connsiteX13" fmla="*/ 548796 w 2310153"/>
              <a:gd name="connsiteY13" fmla="*/ 861431 h 2057300"/>
              <a:gd name="connsiteX14" fmla="*/ 468972 w 2310153"/>
              <a:gd name="connsiteY14" fmla="*/ 891834 h 2057300"/>
              <a:gd name="connsiteX15" fmla="*/ 369190 w 2310153"/>
              <a:gd name="connsiteY15" fmla="*/ 962775 h 2057300"/>
              <a:gd name="connsiteX16" fmla="*/ 309321 w 2310153"/>
              <a:gd name="connsiteY16" fmla="*/ 1003313 h 2057300"/>
              <a:gd name="connsiteX17" fmla="*/ 219518 w 2310153"/>
              <a:gd name="connsiteY17" fmla="*/ 1064120 h 2057300"/>
              <a:gd name="connsiteX18" fmla="*/ 189584 w 2310153"/>
              <a:gd name="connsiteY18" fmla="*/ 1084389 h 2057300"/>
              <a:gd name="connsiteX19" fmla="*/ 159649 w 2310153"/>
              <a:gd name="connsiteY19" fmla="*/ 1104658 h 2057300"/>
              <a:gd name="connsiteX20" fmla="*/ 119737 w 2310153"/>
              <a:gd name="connsiteY20" fmla="*/ 1135062 h 2057300"/>
              <a:gd name="connsiteX21" fmla="*/ 59868 w 2310153"/>
              <a:gd name="connsiteY21" fmla="*/ 1175600 h 2057300"/>
              <a:gd name="connsiteX22" fmla="*/ 19956 w 2310153"/>
              <a:gd name="connsiteY22" fmla="*/ 1236406 h 2057300"/>
              <a:gd name="connsiteX23" fmla="*/ 0 w 2310153"/>
              <a:gd name="connsiteY23" fmla="*/ 1297213 h 2057300"/>
              <a:gd name="connsiteX24" fmla="*/ 9977 w 2310153"/>
              <a:gd name="connsiteY24" fmla="*/ 1408693 h 2057300"/>
              <a:gd name="connsiteX25" fmla="*/ 29934 w 2310153"/>
              <a:gd name="connsiteY25" fmla="*/ 1439096 h 2057300"/>
              <a:gd name="connsiteX26" fmla="*/ 39912 w 2310153"/>
              <a:gd name="connsiteY26" fmla="*/ 1469500 h 2057300"/>
              <a:gd name="connsiteX27" fmla="*/ 99781 w 2310153"/>
              <a:gd name="connsiteY27" fmla="*/ 1520172 h 2057300"/>
              <a:gd name="connsiteX28" fmla="*/ 129715 w 2310153"/>
              <a:gd name="connsiteY28" fmla="*/ 1550575 h 2057300"/>
              <a:gd name="connsiteX29" fmla="*/ 189584 w 2310153"/>
              <a:gd name="connsiteY29" fmla="*/ 1570844 h 2057300"/>
              <a:gd name="connsiteX30" fmla="*/ 259431 w 2310153"/>
              <a:gd name="connsiteY30" fmla="*/ 1591114 h 2057300"/>
              <a:gd name="connsiteX31" fmla="*/ 339256 w 2310153"/>
              <a:gd name="connsiteY31" fmla="*/ 1601248 h 2057300"/>
              <a:gd name="connsiteX32" fmla="*/ 449015 w 2310153"/>
              <a:gd name="connsiteY32" fmla="*/ 1631651 h 2057300"/>
              <a:gd name="connsiteX33" fmla="*/ 478950 w 2310153"/>
              <a:gd name="connsiteY33" fmla="*/ 1692458 h 2057300"/>
              <a:gd name="connsiteX34" fmla="*/ 498906 w 2310153"/>
              <a:gd name="connsiteY34" fmla="*/ 1732996 h 2057300"/>
              <a:gd name="connsiteX35" fmla="*/ 518862 w 2310153"/>
              <a:gd name="connsiteY35" fmla="*/ 1793803 h 2057300"/>
              <a:gd name="connsiteX36" fmla="*/ 528841 w 2310153"/>
              <a:gd name="connsiteY36" fmla="*/ 1824206 h 2057300"/>
              <a:gd name="connsiteX37" fmla="*/ 558775 w 2310153"/>
              <a:gd name="connsiteY37" fmla="*/ 1925551 h 2057300"/>
              <a:gd name="connsiteX38" fmla="*/ 598687 w 2310153"/>
              <a:gd name="connsiteY38" fmla="*/ 1986358 h 2057300"/>
              <a:gd name="connsiteX39" fmla="*/ 618644 w 2310153"/>
              <a:gd name="connsiteY39" fmla="*/ 2016762 h 2057300"/>
              <a:gd name="connsiteX40" fmla="*/ 678513 w 2310153"/>
              <a:gd name="connsiteY40" fmla="*/ 2037030 h 2057300"/>
              <a:gd name="connsiteX41" fmla="*/ 708447 w 2310153"/>
              <a:gd name="connsiteY41" fmla="*/ 2047165 h 2057300"/>
              <a:gd name="connsiteX42" fmla="*/ 748359 w 2310153"/>
              <a:gd name="connsiteY42" fmla="*/ 2057300 h 2057300"/>
              <a:gd name="connsiteX43" fmla="*/ 1047703 w 2310153"/>
              <a:gd name="connsiteY43" fmla="*/ 2047165 h 2057300"/>
              <a:gd name="connsiteX44" fmla="*/ 1147484 w 2310153"/>
              <a:gd name="connsiteY44" fmla="*/ 2026896 h 2057300"/>
              <a:gd name="connsiteX45" fmla="*/ 1177419 w 2310153"/>
              <a:gd name="connsiteY45" fmla="*/ 2016762 h 2057300"/>
              <a:gd name="connsiteX46" fmla="*/ 1257244 w 2310153"/>
              <a:gd name="connsiteY46" fmla="*/ 1996493 h 2057300"/>
              <a:gd name="connsiteX47" fmla="*/ 1357025 w 2310153"/>
              <a:gd name="connsiteY47" fmla="*/ 1966089 h 2057300"/>
              <a:gd name="connsiteX48" fmla="*/ 1396938 w 2310153"/>
              <a:gd name="connsiteY48" fmla="*/ 1945820 h 2057300"/>
              <a:gd name="connsiteX49" fmla="*/ 1436850 w 2310153"/>
              <a:gd name="connsiteY49" fmla="*/ 1935686 h 2057300"/>
              <a:gd name="connsiteX50" fmla="*/ 1506697 w 2310153"/>
              <a:gd name="connsiteY50" fmla="*/ 1905282 h 2057300"/>
              <a:gd name="connsiteX51" fmla="*/ 1626435 w 2310153"/>
              <a:gd name="connsiteY51" fmla="*/ 1854610 h 2057300"/>
              <a:gd name="connsiteX52" fmla="*/ 1656369 w 2310153"/>
              <a:gd name="connsiteY52" fmla="*/ 1844475 h 2057300"/>
              <a:gd name="connsiteX53" fmla="*/ 1806041 w 2310153"/>
              <a:gd name="connsiteY53" fmla="*/ 1834341 h 2057300"/>
              <a:gd name="connsiteX54" fmla="*/ 1895844 w 2310153"/>
              <a:gd name="connsiteY54" fmla="*/ 1824206 h 2057300"/>
              <a:gd name="connsiteX55" fmla="*/ 1965691 w 2310153"/>
              <a:gd name="connsiteY55" fmla="*/ 1803938 h 2057300"/>
              <a:gd name="connsiteX56" fmla="*/ 2065472 w 2310153"/>
              <a:gd name="connsiteY56" fmla="*/ 1773534 h 2057300"/>
              <a:gd name="connsiteX57" fmla="*/ 2095407 w 2310153"/>
              <a:gd name="connsiteY57" fmla="*/ 1763399 h 2057300"/>
              <a:gd name="connsiteX58" fmla="*/ 2125341 w 2310153"/>
              <a:gd name="connsiteY58" fmla="*/ 1743131 h 2057300"/>
              <a:gd name="connsiteX59" fmla="*/ 2185210 w 2310153"/>
              <a:gd name="connsiteY59" fmla="*/ 1692458 h 2057300"/>
              <a:gd name="connsiteX60" fmla="*/ 2225122 w 2310153"/>
              <a:gd name="connsiteY60" fmla="*/ 1631651 h 2057300"/>
              <a:gd name="connsiteX61" fmla="*/ 2255057 w 2310153"/>
              <a:gd name="connsiteY61" fmla="*/ 1540441 h 2057300"/>
              <a:gd name="connsiteX62" fmla="*/ 2275013 w 2310153"/>
              <a:gd name="connsiteY62" fmla="*/ 1479634 h 2057300"/>
              <a:gd name="connsiteX63" fmla="*/ 2294970 w 2310153"/>
              <a:gd name="connsiteY63" fmla="*/ 1398558 h 2057300"/>
              <a:gd name="connsiteX64" fmla="*/ 2294970 w 2310153"/>
              <a:gd name="connsiteY64" fmla="*/ 1064120 h 2057300"/>
              <a:gd name="connsiteX65" fmla="*/ 2284991 w 2310153"/>
              <a:gd name="connsiteY65" fmla="*/ 1033717 h 2057300"/>
              <a:gd name="connsiteX66" fmla="*/ 2275013 w 2310153"/>
              <a:gd name="connsiteY66" fmla="*/ 993179 h 2057300"/>
              <a:gd name="connsiteX67" fmla="*/ 2255057 w 2310153"/>
              <a:gd name="connsiteY67" fmla="*/ 932372 h 2057300"/>
              <a:gd name="connsiteX68" fmla="*/ 2245079 w 2310153"/>
              <a:gd name="connsiteY68" fmla="*/ 901969 h 2057300"/>
              <a:gd name="connsiteX69" fmla="*/ 2225122 w 2310153"/>
              <a:gd name="connsiteY69" fmla="*/ 810758 h 2057300"/>
              <a:gd name="connsiteX70" fmla="*/ 2215144 w 2310153"/>
              <a:gd name="connsiteY70" fmla="*/ 739817 h 2057300"/>
              <a:gd name="connsiteX71" fmla="*/ 2205166 w 2310153"/>
              <a:gd name="connsiteY71" fmla="*/ 689144 h 2057300"/>
              <a:gd name="connsiteX72" fmla="*/ 2185210 w 2310153"/>
              <a:gd name="connsiteY72" fmla="*/ 567531 h 2057300"/>
              <a:gd name="connsiteX73" fmla="*/ 2175232 w 2310153"/>
              <a:gd name="connsiteY73" fmla="*/ 537127 h 2057300"/>
              <a:gd name="connsiteX74" fmla="*/ 2165254 w 2310153"/>
              <a:gd name="connsiteY74" fmla="*/ 456051 h 2057300"/>
              <a:gd name="connsiteX75" fmla="*/ 2145298 w 2310153"/>
              <a:gd name="connsiteY75" fmla="*/ 395244 h 2057300"/>
              <a:gd name="connsiteX76" fmla="*/ 2135319 w 2310153"/>
              <a:gd name="connsiteY76" fmla="*/ 364841 h 2057300"/>
              <a:gd name="connsiteX77" fmla="*/ 2125341 w 2310153"/>
              <a:gd name="connsiteY77" fmla="*/ 314169 h 2057300"/>
              <a:gd name="connsiteX78" fmla="*/ 2105385 w 2310153"/>
              <a:gd name="connsiteY78" fmla="*/ 253362 h 2057300"/>
              <a:gd name="connsiteX79" fmla="*/ 2075450 w 2310153"/>
              <a:gd name="connsiteY79" fmla="*/ 222958 h 2057300"/>
              <a:gd name="connsiteX80" fmla="*/ 2055495 w 2310153"/>
              <a:gd name="connsiteY80" fmla="*/ 192555 h 2057300"/>
              <a:gd name="connsiteX81" fmla="*/ 1975669 w 2310153"/>
              <a:gd name="connsiteY81" fmla="*/ 141882 h 2057300"/>
              <a:gd name="connsiteX82" fmla="*/ 1905823 w 2310153"/>
              <a:gd name="connsiteY82" fmla="*/ 101345 h 2057300"/>
              <a:gd name="connsiteX83" fmla="*/ 1865910 w 2310153"/>
              <a:gd name="connsiteY83" fmla="*/ 91210 h 2057300"/>
              <a:gd name="connsiteX84" fmla="*/ 1835975 w 2310153"/>
              <a:gd name="connsiteY84" fmla="*/ 70941 h 2057300"/>
              <a:gd name="connsiteX85" fmla="*/ 1786085 w 2310153"/>
              <a:gd name="connsiteY85" fmla="*/ 60806 h 2057300"/>
              <a:gd name="connsiteX86" fmla="*/ 1706260 w 2310153"/>
              <a:gd name="connsiteY86" fmla="*/ 40538 h 2057300"/>
              <a:gd name="connsiteX87" fmla="*/ 1646391 w 2310153"/>
              <a:gd name="connsiteY87" fmla="*/ 20269 h 2057300"/>
              <a:gd name="connsiteX88" fmla="*/ 1496719 w 2310153"/>
              <a:gd name="connsiteY88" fmla="*/ 0 h 2057300"/>
              <a:gd name="connsiteX89" fmla="*/ 1217332 w 2310153"/>
              <a:gd name="connsiteY89" fmla="*/ 10134 h 2057300"/>
              <a:gd name="connsiteX90" fmla="*/ 1107572 w 2310153"/>
              <a:gd name="connsiteY90" fmla="*/ 30403 h 2057300"/>
              <a:gd name="connsiteX91" fmla="*/ 1077638 w 2310153"/>
              <a:gd name="connsiteY91" fmla="*/ 40538 h 2057300"/>
              <a:gd name="connsiteX92" fmla="*/ 987834 w 2310153"/>
              <a:gd name="connsiteY92" fmla="*/ 60806 h 2057300"/>
              <a:gd name="connsiteX93" fmla="*/ 977856 w 2310153"/>
              <a:gd name="connsiteY93" fmla="*/ 50672 h 20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310153" h="2057300" extrusionOk="0">
                <a:moveTo>
                  <a:pt x="977856" y="50672"/>
                </a:moveTo>
                <a:lnTo>
                  <a:pt x="977856" y="50672"/>
                </a:lnTo>
                <a:cubicBezTo>
                  <a:pt x="909355" y="72858"/>
                  <a:pt x="881195" y="69473"/>
                  <a:pt x="858119" y="141882"/>
                </a:cubicBezTo>
                <a:cubicBezTo>
                  <a:pt x="846456" y="159946"/>
                  <a:pt x="844796" y="179575"/>
                  <a:pt x="838162" y="202689"/>
                </a:cubicBezTo>
                <a:cubicBezTo>
                  <a:pt x="837264" y="246093"/>
                  <a:pt x="846556" y="329158"/>
                  <a:pt x="858119" y="374976"/>
                </a:cubicBezTo>
                <a:cubicBezTo>
                  <a:pt x="855524" y="373573"/>
                  <a:pt x="885877" y="452321"/>
                  <a:pt x="888053" y="466186"/>
                </a:cubicBezTo>
                <a:cubicBezTo>
                  <a:pt x="889797" y="478379"/>
                  <a:pt x="898163" y="489943"/>
                  <a:pt x="898031" y="496590"/>
                </a:cubicBezTo>
                <a:cubicBezTo>
                  <a:pt x="891739" y="529917"/>
                  <a:pt x="897459" y="566061"/>
                  <a:pt x="888053" y="597934"/>
                </a:cubicBezTo>
                <a:cubicBezTo>
                  <a:pt x="880006" y="621375"/>
                  <a:pt x="838681" y="673411"/>
                  <a:pt x="818206" y="689144"/>
                </a:cubicBezTo>
                <a:cubicBezTo>
                  <a:pt x="809367" y="697151"/>
                  <a:pt x="799660" y="702139"/>
                  <a:pt x="788272" y="709414"/>
                </a:cubicBezTo>
                <a:cubicBezTo>
                  <a:pt x="777108" y="718537"/>
                  <a:pt x="771329" y="732533"/>
                  <a:pt x="758337" y="739817"/>
                </a:cubicBezTo>
                <a:cubicBezTo>
                  <a:pt x="706996" y="780657"/>
                  <a:pt x="713804" y="776286"/>
                  <a:pt x="668534" y="790489"/>
                </a:cubicBezTo>
                <a:cubicBezTo>
                  <a:pt x="600326" y="837587"/>
                  <a:pt x="633801" y="826242"/>
                  <a:pt x="578731" y="841162"/>
                </a:cubicBezTo>
                <a:cubicBezTo>
                  <a:pt x="570154" y="846691"/>
                  <a:pt x="560125" y="855193"/>
                  <a:pt x="548796" y="861431"/>
                </a:cubicBezTo>
                <a:cubicBezTo>
                  <a:pt x="450842" y="899985"/>
                  <a:pt x="542478" y="834517"/>
                  <a:pt x="468972" y="891834"/>
                </a:cubicBezTo>
                <a:cubicBezTo>
                  <a:pt x="401305" y="932744"/>
                  <a:pt x="423068" y="922539"/>
                  <a:pt x="369190" y="962775"/>
                </a:cubicBezTo>
                <a:cubicBezTo>
                  <a:pt x="349728" y="974212"/>
                  <a:pt x="327236" y="990992"/>
                  <a:pt x="309321" y="1003313"/>
                </a:cubicBezTo>
                <a:cubicBezTo>
                  <a:pt x="301104" y="1011979"/>
                  <a:pt x="243042" y="1043524"/>
                  <a:pt x="219518" y="1064120"/>
                </a:cubicBezTo>
                <a:cubicBezTo>
                  <a:pt x="204207" y="1072900"/>
                  <a:pt x="196516" y="1075807"/>
                  <a:pt x="189584" y="1084389"/>
                </a:cubicBezTo>
                <a:cubicBezTo>
                  <a:pt x="179257" y="1091700"/>
                  <a:pt x="167310" y="1097453"/>
                  <a:pt x="159649" y="1104658"/>
                </a:cubicBezTo>
                <a:cubicBezTo>
                  <a:pt x="146918" y="1115928"/>
                  <a:pt x="131654" y="1126276"/>
                  <a:pt x="119737" y="1135062"/>
                </a:cubicBezTo>
                <a:cubicBezTo>
                  <a:pt x="100088" y="1149031"/>
                  <a:pt x="59868" y="1175600"/>
                  <a:pt x="59868" y="1175600"/>
                </a:cubicBezTo>
                <a:cubicBezTo>
                  <a:pt x="47321" y="1196521"/>
                  <a:pt x="26195" y="1217358"/>
                  <a:pt x="19956" y="1236406"/>
                </a:cubicBezTo>
                <a:cubicBezTo>
                  <a:pt x="12213" y="1260795"/>
                  <a:pt x="10269" y="1282136"/>
                  <a:pt x="0" y="1297213"/>
                </a:cubicBezTo>
                <a:cubicBezTo>
                  <a:pt x="6343" y="1335318"/>
                  <a:pt x="2107" y="1368623"/>
                  <a:pt x="9977" y="1408693"/>
                </a:cubicBezTo>
                <a:cubicBezTo>
                  <a:pt x="14240" y="1421706"/>
                  <a:pt x="23635" y="1428407"/>
                  <a:pt x="29934" y="1439096"/>
                </a:cubicBezTo>
                <a:cubicBezTo>
                  <a:pt x="34196" y="1450027"/>
                  <a:pt x="33784" y="1459685"/>
                  <a:pt x="39912" y="1469500"/>
                </a:cubicBezTo>
                <a:cubicBezTo>
                  <a:pt x="63130" y="1501792"/>
                  <a:pt x="72424" y="1496362"/>
                  <a:pt x="99781" y="1520172"/>
                </a:cubicBezTo>
                <a:cubicBezTo>
                  <a:pt x="109713" y="1528999"/>
                  <a:pt x="117838" y="1543164"/>
                  <a:pt x="129715" y="1550575"/>
                </a:cubicBezTo>
                <a:cubicBezTo>
                  <a:pt x="147318" y="1561391"/>
                  <a:pt x="170209" y="1565666"/>
                  <a:pt x="189584" y="1570844"/>
                </a:cubicBezTo>
                <a:cubicBezTo>
                  <a:pt x="216146" y="1578313"/>
                  <a:pt x="234004" y="1588270"/>
                  <a:pt x="259431" y="1591114"/>
                </a:cubicBezTo>
                <a:cubicBezTo>
                  <a:pt x="290777" y="1596995"/>
                  <a:pt x="312401" y="1594602"/>
                  <a:pt x="339256" y="1601248"/>
                </a:cubicBezTo>
                <a:cubicBezTo>
                  <a:pt x="393857" y="1611145"/>
                  <a:pt x="410097" y="1620037"/>
                  <a:pt x="449015" y="1631651"/>
                </a:cubicBezTo>
                <a:cubicBezTo>
                  <a:pt x="495001" y="1697390"/>
                  <a:pt x="456748" y="1640033"/>
                  <a:pt x="478950" y="1692458"/>
                </a:cubicBezTo>
                <a:cubicBezTo>
                  <a:pt x="485281" y="1706811"/>
                  <a:pt x="493255" y="1718799"/>
                  <a:pt x="498906" y="1732996"/>
                </a:cubicBezTo>
                <a:cubicBezTo>
                  <a:pt x="506487" y="1753063"/>
                  <a:pt x="516274" y="1774446"/>
                  <a:pt x="518862" y="1793803"/>
                </a:cubicBezTo>
                <a:cubicBezTo>
                  <a:pt x="523548" y="1802485"/>
                  <a:pt x="526112" y="1813525"/>
                  <a:pt x="528841" y="1824206"/>
                </a:cubicBezTo>
                <a:cubicBezTo>
                  <a:pt x="532731" y="1847653"/>
                  <a:pt x="549280" y="1914085"/>
                  <a:pt x="558775" y="1925551"/>
                </a:cubicBezTo>
                <a:cubicBezTo>
                  <a:pt x="571043" y="1944466"/>
                  <a:pt x="589860" y="1976350"/>
                  <a:pt x="598687" y="1986358"/>
                </a:cubicBezTo>
                <a:cubicBezTo>
                  <a:pt x="606541" y="1997970"/>
                  <a:pt x="609218" y="2013244"/>
                  <a:pt x="618644" y="2016762"/>
                </a:cubicBezTo>
                <a:cubicBezTo>
                  <a:pt x="629016" y="2015346"/>
                  <a:pt x="671540" y="2029980"/>
                  <a:pt x="678513" y="2037030"/>
                </a:cubicBezTo>
                <a:cubicBezTo>
                  <a:pt x="688565" y="2039650"/>
                  <a:pt x="698674" y="2043300"/>
                  <a:pt x="708447" y="2047165"/>
                </a:cubicBezTo>
                <a:cubicBezTo>
                  <a:pt x="714723" y="2051695"/>
                  <a:pt x="728907" y="2052766"/>
                  <a:pt x="748359" y="2057300"/>
                </a:cubicBezTo>
                <a:cubicBezTo>
                  <a:pt x="850931" y="2051726"/>
                  <a:pt x="957359" y="2052065"/>
                  <a:pt x="1047703" y="2047165"/>
                </a:cubicBezTo>
                <a:cubicBezTo>
                  <a:pt x="1072940" y="2042284"/>
                  <a:pt x="1121991" y="2031561"/>
                  <a:pt x="1147484" y="2026896"/>
                </a:cubicBezTo>
                <a:cubicBezTo>
                  <a:pt x="1157453" y="2024682"/>
                  <a:pt x="1165857" y="2018055"/>
                  <a:pt x="1177419" y="2016762"/>
                </a:cubicBezTo>
                <a:cubicBezTo>
                  <a:pt x="1205913" y="2011070"/>
                  <a:pt x="1228521" y="2006058"/>
                  <a:pt x="1257244" y="1996493"/>
                </a:cubicBezTo>
                <a:cubicBezTo>
                  <a:pt x="1328170" y="1972504"/>
                  <a:pt x="1296666" y="1979440"/>
                  <a:pt x="1357025" y="1966089"/>
                </a:cubicBezTo>
                <a:cubicBezTo>
                  <a:pt x="1370090" y="1959422"/>
                  <a:pt x="1382884" y="1953026"/>
                  <a:pt x="1396938" y="1945820"/>
                </a:cubicBezTo>
                <a:cubicBezTo>
                  <a:pt x="1408550" y="1939853"/>
                  <a:pt x="1425378" y="1941276"/>
                  <a:pt x="1436850" y="1935686"/>
                </a:cubicBezTo>
                <a:cubicBezTo>
                  <a:pt x="1521604" y="1892574"/>
                  <a:pt x="1378326" y="1940416"/>
                  <a:pt x="1506697" y="1905282"/>
                </a:cubicBezTo>
                <a:cubicBezTo>
                  <a:pt x="1616129" y="1837132"/>
                  <a:pt x="1546961" y="1868282"/>
                  <a:pt x="1626435" y="1854610"/>
                </a:cubicBezTo>
                <a:cubicBezTo>
                  <a:pt x="1635428" y="1853301"/>
                  <a:pt x="1645743" y="1846085"/>
                  <a:pt x="1656369" y="1844475"/>
                </a:cubicBezTo>
                <a:cubicBezTo>
                  <a:pt x="1699876" y="1840355"/>
                  <a:pt x="1757509" y="1842117"/>
                  <a:pt x="1806041" y="1834341"/>
                </a:cubicBezTo>
                <a:cubicBezTo>
                  <a:pt x="1830619" y="1830857"/>
                  <a:pt x="1865685" y="1821747"/>
                  <a:pt x="1895844" y="1824206"/>
                </a:cubicBezTo>
                <a:cubicBezTo>
                  <a:pt x="2027651" y="1778999"/>
                  <a:pt x="1867091" y="1831372"/>
                  <a:pt x="1965691" y="1803938"/>
                </a:cubicBezTo>
                <a:cubicBezTo>
                  <a:pt x="2090681" y="1759918"/>
                  <a:pt x="1928463" y="1817260"/>
                  <a:pt x="2065472" y="1773534"/>
                </a:cubicBezTo>
                <a:cubicBezTo>
                  <a:pt x="2075612" y="1771072"/>
                  <a:pt x="2087422" y="1768607"/>
                  <a:pt x="2095407" y="1763399"/>
                </a:cubicBezTo>
                <a:cubicBezTo>
                  <a:pt x="2105550" y="1756653"/>
                  <a:pt x="2115947" y="1748675"/>
                  <a:pt x="2125341" y="1743131"/>
                </a:cubicBezTo>
                <a:cubicBezTo>
                  <a:pt x="2198494" y="1678504"/>
                  <a:pt x="2116483" y="1749607"/>
                  <a:pt x="2185210" y="1692458"/>
                </a:cubicBezTo>
                <a:cubicBezTo>
                  <a:pt x="2197603" y="1674408"/>
                  <a:pt x="2218260" y="1654508"/>
                  <a:pt x="2225122" y="1631651"/>
                </a:cubicBezTo>
                <a:cubicBezTo>
                  <a:pt x="2243840" y="1596582"/>
                  <a:pt x="2249500" y="1563217"/>
                  <a:pt x="2255057" y="1540441"/>
                </a:cubicBezTo>
                <a:cubicBezTo>
                  <a:pt x="2256549" y="1519741"/>
                  <a:pt x="2263164" y="1499133"/>
                  <a:pt x="2275013" y="1479634"/>
                </a:cubicBezTo>
                <a:cubicBezTo>
                  <a:pt x="2289487" y="1418921"/>
                  <a:pt x="2279816" y="1447706"/>
                  <a:pt x="2294970" y="1398558"/>
                </a:cubicBezTo>
                <a:cubicBezTo>
                  <a:pt x="2306431" y="1251656"/>
                  <a:pt x="2324714" y="1320080"/>
                  <a:pt x="2294970" y="1064120"/>
                </a:cubicBezTo>
                <a:cubicBezTo>
                  <a:pt x="2294255" y="1052822"/>
                  <a:pt x="2288587" y="1043477"/>
                  <a:pt x="2284991" y="1033717"/>
                </a:cubicBezTo>
                <a:cubicBezTo>
                  <a:pt x="2282427" y="1022742"/>
                  <a:pt x="2280603" y="1006484"/>
                  <a:pt x="2275013" y="993179"/>
                </a:cubicBezTo>
                <a:cubicBezTo>
                  <a:pt x="2269597" y="972072"/>
                  <a:pt x="2263333" y="948838"/>
                  <a:pt x="2255057" y="932372"/>
                </a:cubicBezTo>
                <a:cubicBezTo>
                  <a:pt x="2253124" y="922868"/>
                  <a:pt x="2249238" y="910939"/>
                  <a:pt x="2245079" y="901969"/>
                </a:cubicBezTo>
                <a:cubicBezTo>
                  <a:pt x="2236349" y="865616"/>
                  <a:pt x="2231984" y="846209"/>
                  <a:pt x="2225122" y="810758"/>
                </a:cubicBezTo>
                <a:cubicBezTo>
                  <a:pt x="2220763" y="786107"/>
                  <a:pt x="2219124" y="764231"/>
                  <a:pt x="2215144" y="739817"/>
                </a:cubicBezTo>
                <a:cubicBezTo>
                  <a:pt x="2209064" y="722038"/>
                  <a:pt x="2207918" y="705132"/>
                  <a:pt x="2205166" y="689144"/>
                </a:cubicBezTo>
                <a:cubicBezTo>
                  <a:pt x="2194646" y="635870"/>
                  <a:pt x="2194587" y="618094"/>
                  <a:pt x="2185210" y="567531"/>
                </a:cubicBezTo>
                <a:cubicBezTo>
                  <a:pt x="2184410" y="558216"/>
                  <a:pt x="2179900" y="547069"/>
                  <a:pt x="2175232" y="537127"/>
                </a:cubicBezTo>
                <a:cubicBezTo>
                  <a:pt x="2173010" y="510581"/>
                  <a:pt x="2175244" y="485505"/>
                  <a:pt x="2165254" y="456051"/>
                </a:cubicBezTo>
                <a:cubicBezTo>
                  <a:pt x="2160456" y="436338"/>
                  <a:pt x="2153818" y="414446"/>
                  <a:pt x="2145298" y="395244"/>
                </a:cubicBezTo>
                <a:cubicBezTo>
                  <a:pt x="2140626" y="384479"/>
                  <a:pt x="2137236" y="375084"/>
                  <a:pt x="2135319" y="364841"/>
                </a:cubicBezTo>
                <a:cubicBezTo>
                  <a:pt x="2131710" y="350035"/>
                  <a:pt x="2132125" y="332717"/>
                  <a:pt x="2125341" y="314169"/>
                </a:cubicBezTo>
                <a:cubicBezTo>
                  <a:pt x="2120010" y="292665"/>
                  <a:pt x="2121719" y="265840"/>
                  <a:pt x="2105385" y="253362"/>
                </a:cubicBezTo>
                <a:cubicBezTo>
                  <a:pt x="2096245" y="243421"/>
                  <a:pt x="2083890" y="234329"/>
                  <a:pt x="2075450" y="222958"/>
                </a:cubicBezTo>
                <a:cubicBezTo>
                  <a:pt x="2067076" y="214838"/>
                  <a:pt x="2065203" y="201393"/>
                  <a:pt x="2055495" y="192555"/>
                </a:cubicBezTo>
                <a:cubicBezTo>
                  <a:pt x="2024343" y="159950"/>
                  <a:pt x="2011975" y="162445"/>
                  <a:pt x="1975669" y="141882"/>
                </a:cubicBezTo>
                <a:cubicBezTo>
                  <a:pt x="1938620" y="120993"/>
                  <a:pt x="1949859" y="118273"/>
                  <a:pt x="1905823" y="101345"/>
                </a:cubicBezTo>
                <a:cubicBezTo>
                  <a:pt x="1892755" y="96484"/>
                  <a:pt x="1879366" y="96422"/>
                  <a:pt x="1865910" y="91210"/>
                </a:cubicBezTo>
                <a:cubicBezTo>
                  <a:pt x="1855636" y="84505"/>
                  <a:pt x="1846859" y="76644"/>
                  <a:pt x="1835975" y="70941"/>
                </a:cubicBezTo>
                <a:cubicBezTo>
                  <a:pt x="1819298" y="64703"/>
                  <a:pt x="1800778" y="65716"/>
                  <a:pt x="1786085" y="60806"/>
                </a:cubicBezTo>
                <a:cubicBezTo>
                  <a:pt x="1760186" y="51756"/>
                  <a:pt x="1727587" y="46585"/>
                  <a:pt x="1706260" y="40538"/>
                </a:cubicBezTo>
                <a:cubicBezTo>
                  <a:pt x="1686730" y="35643"/>
                  <a:pt x="1668185" y="25959"/>
                  <a:pt x="1646391" y="20269"/>
                </a:cubicBezTo>
                <a:cubicBezTo>
                  <a:pt x="1551669" y="5458"/>
                  <a:pt x="1599355" y="18914"/>
                  <a:pt x="1496719" y="0"/>
                </a:cubicBezTo>
                <a:cubicBezTo>
                  <a:pt x="1407495" y="8908"/>
                  <a:pt x="1314194" y="809"/>
                  <a:pt x="1217332" y="10134"/>
                </a:cubicBezTo>
                <a:cubicBezTo>
                  <a:pt x="1204306" y="11331"/>
                  <a:pt x="1125303" y="27036"/>
                  <a:pt x="1107572" y="30403"/>
                </a:cubicBezTo>
                <a:cubicBezTo>
                  <a:pt x="1098054" y="33479"/>
                  <a:pt x="1088180" y="37245"/>
                  <a:pt x="1077638" y="40538"/>
                </a:cubicBezTo>
                <a:cubicBezTo>
                  <a:pt x="1056333" y="47988"/>
                  <a:pt x="1010641" y="58160"/>
                  <a:pt x="987834" y="60806"/>
                </a:cubicBezTo>
                <a:cubicBezTo>
                  <a:pt x="981612" y="61989"/>
                  <a:pt x="979597" y="52303"/>
                  <a:pt x="977856" y="50672"/>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2" name="Graphic 31" descr="Tree With Roots outline">
            <a:extLst>
              <a:ext uri="{FF2B5EF4-FFF2-40B4-BE49-F238E27FC236}">
                <a16:creationId xmlns:a16="http://schemas.microsoft.com/office/drawing/2014/main" id="{FFC513B2-1A22-2144-9718-4678E9F366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2176" y="3969264"/>
            <a:ext cx="538819" cy="547262"/>
          </a:xfrm>
          <a:prstGeom prst="rect">
            <a:avLst/>
          </a:prstGeom>
        </p:spPr>
      </p:pic>
      <p:pic>
        <p:nvPicPr>
          <p:cNvPr id="33" name="Graphic 32" descr="Tree With Roots outline">
            <a:extLst>
              <a:ext uri="{FF2B5EF4-FFF2-40B4-BE49-F238E27FC236}">
                <a16:creationId xmlns:a16="http://schemas.microsoft.com/office/drawing/2014/main" id="{3B425654-CE7F-254B-B0B8-BA6BA78D13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33989" y="4746292"/>
            <a:ext cx="538819" cy="547262"/>
          </a:xfrm>
          <a:prstGeom prst="rect">
            <a:avLst/>
          </a:prstGeom>
        </p:spPr>
      </p:pic>
      <p:pic>
        <p:nvPicPr>
          <p:cNvPr id="34" name="Graphic 33" descr="Tree With Roots outline">
            <a:extLst>
              <a:ext uri="{FF2B5EF4-FFF2-40B4-BE49-F238E27FC236}">
                <a16:creationId xmlns:a16="http://schemas.microsoft.com/office/drawing/2014/main" id="{B558666B-F523-974F-B922-896117E702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8647" y="5053654"/>
            <a:ext cx="538819" cy="547262"/>
          </a:xfrm>
          <a:prstGeom prst="rect">
            <a:avLst/>
          </a:prstGeom>
        </p:spPr>
      </p:pic>
      <p:pic>
        <p:nvPicPr>
          <p:cNvPr id="35" name="Graphic 34" descr="Telescope outline">
            <a:extLst>
              <a:ext uri="{FF2B5EF4-FFF2-40B4-BE49-F238E27FC236}">
                <a16:creationId xmlns:a16="http://schemas.microsoft.com/office/drawing/2014/main" id="{6558F55A-C6CD-8B4B-B6F6-6F2E0CC238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436841" flipH="1">
            <a:off x="4818433" y="4301961"/>
            <a:ext cx="473648" cy="547262"/>
          </a:xfrm>
          <a:prstGeom prst="rect">
            <a:avLst/>
          </a:prstGeom>
        </p:spPr>
      </p:pic>
      <p:pic>
        <p:nvPicPr>
          <p:cNvPr id="36" name="Graphic 35" descr="Telescope outline">
            <a:extLst>
              <a:ext uri="{FF2B5EF4-FFF2-40B4-BE49-F238E27FC236}">
                <a16:creationId xmlns:a16="http://schemas.microsoft.com/office/drawing/2014/main" id="{F4291BE6-A0B1-D543-95E5-0B73813E94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328975">
            <a:off x="3970193" y="5557051"/>
            <a:ext cx="538819" cy="547262"/>
          </a:xfrm>
          <a:prstGeom prst="rect">
            <a:avLst/>
          </a:prstGeom>
        </p:spPr>
      </p:pic>
      <p:pic>
        <p:nvPicPr>
          <p:cNvPr id="37" name="Graphic 36" descr="Telescope outline">
            <a:extLst>
              <a:ext uri="{FF2B5EF4-FFF2-40B4-BE49-F238E27FC236}">
                <a16:creationId xmlns:a16="http://schemas.microsoft.com/office/drawing/2014/main" id="{33B58FAD-BF00-A14D-B334-6E060B80B4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954971" y="5328614"/>
            <a:ext cx="538818" cy="547262"/>
          </a:xfrm>
          <a:prstGeom prst="rect">
            <a:avLst/>
          </a:prstGeom>
        </p:spPr>
      </p:pic>
      <p:pic>
        <p:nvPicPr>
          <p:cNvPr id="38" name="Graphic 37" descr="Sparrow outline">
            <a:extLst>
              <a:ext uri="{FF2B5EF4-FFF2-40B4-BE49-F238E27FC236}">
                <a16:creationId xmlns:a16="http://schemas.microsoft.com/office/drawing/2014/main" id="{47BEE4EA-E83D-2643-A112-B58FED082F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12542" y="4746292"/>
            <a:ext cx="538819" cy="547262"/>
          </a:xfrm>
          <a:prstGeom prst="rect">
            <a:avLst/>
          </a:prstGeom>
        </p:spPr>
      </p:pic>
      <p:grpSp>
        <p:nvGrpSpPr>
          <p:cNvPr id="8" name="Group 7">
            <a:extLst>
              <a:ext uri="{FF2B5EF4-FFF2-40B4-BE49-F238E27FC236}">
                <a16:creationId xmlns:a16="http://schemas.microsoft.com/office/drawing/2014/main" id="{151B2A17-7F9B-4349-8D1A-D54C51AC5714}"/>
              </a:ext>
            </a:extLst>
          </p:cNvPr>
          <p:cNvGrpSpPr/>
          <p:nvPr/>
        </p:nvGrpSpPr>
        <p:grpSpPr>
          <a:xfrm>
            <a:off x="3280232" y="987255"/>
            <a:ext cx="2452749" cy="1691676"/>
            <a:chOff x="2863540" y="987255"/>
            <a:chExt cx="2452749" cy="1691676"/>
          </a:xfrm>
        </p:grpSpPr>
        <p:sp>
          <p:nvSpPr>
            <p:cNvPr id="20" name="Rounded Rectangular Callout 19">
              <a:extLst>
                <a:ext uri="{FF2B5EF4-FFF2-40B4-BE49-F238E27FC236}">
                  <a16:creationId xmlns:a16="http://schemas.microsoft.com/office/drawing/2014/main" id="{FFEDF792-067B-AA43-B31D-008838A0A9C8}"/>
                </a:ext>
              </a:extLst>
            </p:cNvPr>
            <p:cNvSpPr/>
            <p:nvPr/>
          </p:nvSpPr>
          <p:spPr>
            <a:xfrm>
              <a:off x="2863540"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6" name="Graphic 5" descr="Lights On with solid fill">
              <a:extLst>
                <a:ext uri="{FF2B5EF4-FFF2-40B4-BE49-F238E27FC236}">
                  <a16:creationId xmlns:a16="http://schemas.microsoft.com/office/drawing/2014/main" id="{7907DDF8-4600-5845-B73F-BD60BCBF6C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58279" y="987255"/>
              <a:ext cx="528701" cy="528701"/>
            </a:xfrm>
            <a:prstGeom prst="rect">
              <a:avLst/>
            </a:prstGeom>
          </p:spPr>
        </p:pic>
      </p:grpSp>
      <p:sp>
        <p:nvSpPr>
          <p:cNvPr id="39" name="Title 1">
            <a:extLst>
              <a:ext uri="{FF2B5EF4-FFF2-40B4-BE49-F238E27FC236}">
                <a16:creationId xmlns:a16="http://schemas.microsoft.com/office/drawing/2014/main" id="{7A751DF3-1468-9449-9D68-F652C11AD592}"/>
              </a:ext>
            </a:extLst>
          </p:cNvPr>
          <p:cNvSpPr txBox="1">
            <a:spLocks/>
          </p:cNvSpPr>
          <p:nvPr/>
        </p:nvSpPr>
        <p:spPr>
          <a:xfrm>
            <a:off x="693522" y="402302"/>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dirty="0"/>
              <a:t>Pathway to mitigate biodiversity </a:t>
            </a:r>
            <a:br>
              <a:rPr lang="en-US" dirty="0"/>
            </a:br>
            <a:r>
              <a:rPr lang="en-US" dirty="0"/>
              <a:t>loss</a:t>
            </a:r>
          </a:p>
        </p:txBody>
      </p:sp>
      <p:pic>
        <p:nvPicPr>
          <p:cNvPr id="40" name="Picture 2">
            <a:extLst>
              <a:ext uri="{FF2B5EF4-FFF2-40B4-BE49-F238E27FC236}">
                <a16:creationId xmlns:a16="http://schemas.microsoft.com/office/drawing/2014/main" id="{ED5C94AB-931D-6042-8FC0-58ECC70DA50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b="57504"/>
          <a:stretch/>
        </p:blipFill>
        <p:spPr bwMode="auto">
          <a:xfrm>
            <a:off x="6165908" y="2614154"/>
            <a:ext cx="2686085" cy="1410535"/>
          </a:xfrm>
          <a:prstGeom prst="rect">
            <a:avLst/>
          </a:prstGeom>
          <a:noFill/>
          <a:extLst>
            <a:ext uri="{909E8E84-426E-40DD-AFC4-6F175D3DCCD1}">
              <a14:hiddenFill xmlns:a14="http://schemas.microsoft.com/office/drawing/2010/main">
                <a:solidFill>
                  <a:srgbClr val="FFFFFF"/>
                </a:solidFill>
              </a14:hiddenFill>
            </a:ext>
          </a:extLst>
        </p:spPr>
      </p:pic>
      <p:sp>
        <p:nvSpPr>
          <p:cNvPr id="41" name="Left Brace 40">
            <a:extLst>
              <a:ext uri="{FF2B5EF4-FFF2-40B4-BE49-F238E27FC236}">
                <a16:creationId xmlns:a16="http://schemas.microsoft.com/office/drawing/2014/main" id="{C83D6659-CC34-F847-9BCD-4626AE698072}"/>
              </a:ext>
            </a:extLst>
          </p:cNvPr>
          <p:cNvSpPr/>
          <p:nvPr/>
        </p:nvSpPr>
        <p:spPr>
          <a:xfrm>
            <a:off x="5435904" y="2837341"/>
            <a:ext cx="420624" cy="985524"/>
          </a:xfrm>
          <a:prstGeom prst="leftBrace">
            <a:avLst/>
          </a:prstGeom>
          <a:ln w="4445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2600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900" decel="100000" fill="hold"/>
                                        <p:tgtEl>
                                          <p:spTgt spid="31"/>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900" decel="100000" fill="hold"/>
                                        <p:tgtEl>
                                          <p:spTgt spid="32"/>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900" decel="100000" fill="hold"/>
                                        <p:tgtEl>
                                          <p:spTgt spid="33"/>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1000"/>
                                        <p:tgtEl>
                                          <p:spTgt spid="34"/>
                                        </p:tgtEl>
                                      </p:cBhvr>
                                    </p:animEffect>
                                    <p:anim calcmode="lin" valueType="num">
                                      <p:cBhvr>
                                        <p:cTn id="31" dur="1000" fill="hold"/>
                                        <p:tgtEl>
                                          <p:spTgt spid="34"/>
                                        </p:tgtEl>
                                        <p:attrNameLst>
                                          <p:attrName>ppt_x</p:attrName>
                                        </p:attrNameLst>
                                      </p:cBhvr>
                                      <p:tavLst>
                                        <p:tav tm="0">
                                          <p:val>
                                            <p:strVal val="#ppt_x"/>
                                          </p:val>
                                        </p:tav>
                                        <p:tav tm="100000">
                                          <p:val>
                                            <p:strVal val="#ppt_x"/>
                                          </p:val>
                                        </p:tav>
                                      </p:tavLst>
                                    </p:anim>
                                    <p:anim calcmode="lin" valueType="num">
                                      <p:cBhvr>
                                        <p:cTn id="32" dur="900" decel="100000" fill="hold"/>
                                        <p:tgtEl>
                                          <p:spTgt spid="34"/>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34" presetID="37"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900" decel="100000" fill="hold"/>
                                        <p:tgtEl>
                                          <p:spTgt spid="35"/>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40" presetID="37" presetClass="entr" presetSubtype="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900" decel="100000" fill="hold"/>
                                        <p:tgtEl>
                                          <p:spTgt spid="36"/>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46" presetID="37" presetClass="entr" presetSubtype="0"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1000"/>
                                        <p:tgtEl>
                                          <p:spTgt spid="37"/>
                                        </p:tgtEl>
                                      </p:cBhvr>
                                    </p:animEffect>
                                    <p:anim calcmode="lin" valueType="num">
                                      <p:cBhvr>
                                        <p:cTn id="49" dur="1000" fill="hold"/>
                                        <p:tgtEl>
                                          <p:spTgt spid="37"/>
                                        </p:tgtEl>
                                        <p:attrNameLst>
                                          <p:attrName>ppt_x</p:attrName>
                                        </p:attrNameLst>
                                      </p:cBhvr>
                                      <p:tavLst>
                                        <p:tav tm="0">
                                          <p:val>
                                            <p:strVal val="#ppt_x"/>
                                          </p:val>
                                        </p:tav>
                                        <p:tav tm="100000">
                                          <p:val>
                                            <p:strVal val="#ppt_x"/>
                                          </p:val>
                                        </p:tav>
                                      </p:tavLst>
                                    </p:anim>
                                    <p:anim calcmode="lin" valueType="num">
                                      <p:cBhvr>
                                        <p:cTn id="50" dur="900" decel="100000" fill="hold"/>
                                        <p:tgtEl>
                                          <p:spTgt spid="37"/>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52" presetID="37" presetClass="entr" presetSubtype="0"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1000"/>
                                        <p:tgtEl>
                                          <p:spTgt spid="38"/>
                                        </p:tgtEl>
                                      </p:cBhvr>
                                    </p:animEffect>
                                    <p:anim calcmode="lin" valueType="num">
                                      <p:cBhvr>
                                        <p:cTn id="55" dur="1000" fill="hold"/>
                                        <p:tgtEl>
                                          <p:spTgt spid="38"/>
                                        </p:tgtEl>
                                        <p:attrNameLst>
                                          <p:attrName>ppt_x</p:attrName>
                                        </p:attrNameLst>
                                      </p:cBhvr>
                                      <p:tavLst>
                                        <p:tav tm="0">
                                          <p:val>
                                            <p:strVal val="#ppt_x"/>
                                          </p:val>
                                        </p:tav>
                                        <p:tav tm="100000">
                                          <p:val>
                                            <p:strVal val="#ppt_x"/>
                                          </p:val>
                                        </p:tav>
                                      </p:tavLst>
                                    </p:anim>
                                    <p:anim calcmode="lin" valueType="num">
                                      <p:cBhvr>
                                        <p:cTn id="56" dur="900" decel="100000" fill="hold"/>
                                        <p:tgtEl>
                                          <p:spTgt spid="38"/>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1" nodeType="clickEffect">
                                  <p:stCondLst>
                                    <p:cond delay="0"/>
                                  </p:stCondLst>
                                  <p:childTnLst>
                                    <p:animEffect transition="out" filter="dissolve">
                                      <p:cBhvr>
                                        <p:cTn id="61" dur="750"/>
                                        <p:tgtEl>
                                          <p:spTgt spid="31"/>
                                        </p:tgtEl>
                                      </p:cBhvr>
                                    </p:animEffect>
                                    <p:set>
                                      <p:cBhvr>
                                        <p:cTn id="62" dur="1" fill="hold">
                                          <p:stCondLst>
                                            <p:cond delay="749"/>
                                          </p:stCondLst>
                                        </p:cTn>
                                        <p:tgtEl>
                                          <p:spTgt spid="3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1000"/>
                                        <p:tgtEl>
                                          <p:spTgt spid="18"/>
                                        </p:tgtEl>
                                      </p:cBhvr>
                                    </p:animEffect>
                                    <p:set>
                                      <p:cBhvr>
                                        <p:cTn id="67" dur="1" fill="hold">
                                          <p:stCondLst>
                                            <p:cond delay="9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dissolve">
                                      <p:cBhvr>
                                        <p:cTn id="72" dur="1500"/>
                                        <p:tgtEl>
                                          <p:spTgt spid="25"/>
                                        </p:tgtEl>
                                      </p:cBhvr>
                                    </p:animEffect>
                                  </p:childTnLst>
                                </p:cTn>
                              </p:par>
                              <p:par>
                                <p:cTn id="73" presetID="9"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1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dissolve">
                                      <p:cBhvr>
                                        <p:cTn id="78"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animBg="1"/>
      <p:bldP spid="31"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1" name="Rounded Rectangular Callout 40">
            <a:extLst>
              <a:ext uri="{FF2B5EF4-FFF2-40B4-BE49-F238E27FC236}">
                <a16:creationId xmlns:a16="http://schemas.microsoft.com/office/drawing/2014/main" id="{BB04D741-B0CC-204A-8F54-C21F0BE6FBB2}"/>
              </a:ext>
            </a:extLst>
          </p:cNvPr>
          <p:cNvSpPr/>
          <p:nvPr/>
        </p:nvSpPr>
        <p:spPr>
          <a:xfrm>
            <a:off x="3280232"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42" name="Graphic 41" descr="Lights On with solid fill">
            <a:extLst>
              <a:ext uri="{FF2B5EF4-FFF2-40B4-BE49-F238E27FC236}">
                <a16:creationId xmlns:a16="http://schemas.microsoft.com/office/drawing/2014/main" id="{E30FE6B9-F967-3445-B004-CC282BC479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971" y="987255"/>
            <a:ext cx="528701" cy="528701"/>
          </a:xfrm>
          <a:prstGeom prst="rect">
            <a:avLst/>
          </a:prstGeom>
        </p:spPr>
      </p:pic>
    </p:spTree>
    <p:extLst>
      <p:ext uri="{BB962C8B-B14F-4D97-AF65-F5344CB8AC3E}">
        <p14:creationId xmlns:p14="http://schemas.microsoft.com/office/powerpoint/2010/main" val="1637292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1" name="Rounded Rectangular Callout 40">
            <a:extLst>
              <a:ext uri="{FF2B5EF4-FFF2-40B4-BE49-F238E27FC236}">
                <a16:creationId xmlns:a16="http://schemas.microsoft.com/office/drawing/2014/main" id="{BB04D741-B0CC-204A-8F54-C21F0BE6FBB2}"/>
              </a:ext>
            </a:extLst>
          </p:cNvPr>
          <p:cNvSpPr/>
          <p:nvPr/>
        </p:nvSpPr>
        <p:spPr>
          <a:xfrm>
            <a:off x="3280232"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42" name="Graphic 41" descr="Lights On with solid fill">
            <a:extLst>
              <a:ext uri="{FF2B5EF4-FFF2-40B4-BE49-F238E27FC236}">
                <a16:creationId xmlns:a16="http://schemas.microsoft.com/office/drawing/2014/main" id="{E30FE6B9-F967-3445-B004-CC282BC479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971" y="987255"/>
            <a:ext cx="528701" cy="528701"/>
          </a:xfrm>
          <a:prstGeom prst="rect">
            <a:avLst/>
          </a:prstGeom>
        </p:spPr>
      </p:pic>
      <p:sp>
        <p:nvSpPr>
          <p:cNvPr id="7" name="Title 13">
            <a:extLst>
              <a:ext uri="{FF2B5EF4-FFF2-40B4-BE49-F238E27FC236}">
                <a16:creationId xmlns:a16="http://schemas.microsoft.com/office/drawing/2014/main" id="{C00A5905-89A5-DF41-875D-CD3B4AE21FD4}"/>
              </a:ext>
            </a:extLst>
          </p:cNvPr>
          <p:cNvSpPr txBox="1">
            <a:spLocks/>
          </p:cNvSpPr>
          <p:nvPr/>
        </p:nvSpPr>
        <p:spPr>
          <a:xfrm>
            <a:off x="589492" y="271825"/>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Site Clustering Problem</a:t>
            </a:r>
            <a:endParaRPr lang="en-US" dirty="0"/>
          </a:p>
        </p:txBody>
      </p:sp>
    </p:spTree>
    <p:extLst>
      <p:ext uri="{BB962C8B-B14F-4D97-AF65-F5344CB8AC3E}">
        <p14:creationId xmlns:p14="http://schemas.microsoft.com/office/powerpoint/2010/main" val="500194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1" name="Rounded Rectangular Callout 40">
            <a:extLst>
              <a:ext uri="{FF2B5EF4-FFF2-40B4-BE49-F238E27FC236}">
                <a16:creationId xmlns:a16="http://schemas.microsoft.com/office/drawing/2014/main" id="{BB04D741-B0CC-204A-8F54-C21F0BE6FBB2}"/>
              </a:ext>
            </a:extLst>
          </p:cNvPr>
          <p:cNvSpPr/>
          <p:nvPr/>
        </p:nvSpPr>
        <p:spPr>
          <a:xfrm>
            <a:off x="3280232"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42" name="Graphic 41" descr="Lights On with solid fill">
            <a:extLst>
              <a:ext uri="{FF2B5EF4-FFF2-40B4-BE49-F238E27FC236}">
                <a16:creationId xmlns:a16="http://schemas.microsoft.com/office/drawing/2014/main" id="{E30FE6B9-F967-3445-B004-CC282BC479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971" y="987255"/>
            <a:ext cx="528701" cy="528701"/>
          </a:xfrm>
          <a:prstGeom prst="rect">
            <a:avLst/>
          </a:prstGeom>
        </p:spPr>
      </p:pic>
      <p:sp>
        <p:nvSpPr>
          <p:cNvPr id="7" name="Title 13">
            <a:extLst>
              <a:ext uri="{FF2B5EF4-FFF2-40B4-BE49-F238E27FC236}">
                <a16:creationId xmlns:a16="http://schemas.microsoft.com/office/drawing/2014/main" id="{C00A5905-89A5-DF41-875D-CD3B4AE21FD4}"/>
              </a:ext>
            </a:extLst>
          </p:cNvPr>
          <p:cNvSpPr txBox="1">
            <a:spLocks/>
          </p:cNvSpPr>
          <p:nvPr/>
        </p:nvSpPr>
        <p:spPr>
          <a:xfrm>
            <a:off x="589492" y="271825"/>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Site Clustering Problem</a:t>
            </a:r>
            <a:endParaRPr lang="en-US" dirty="0"/>
          </a:p>
        </p:txBody>
      </p:sp>
      <p:sp>
        <p:nvSpPr>
          <p:cNvPr id="8" name="TextBox 7">
            <a:extLst>
              <a:ext uri="{FF2B5EF4-FFF2-40B4-BE49-F238E27FC236}">
                <a16:creationId xmlns:a16="http://schemas.microsoft.com/office/drawing/2014/main" id="{7A392119-173E-D841-B05E-B2E1BEE5C99F}"/>
              </a:ext>
            </a:extLst>
          </p:cNvPr>
          <p:cNvSpPr txBox="1"/>
          <p:nvPr/>
        </p:nvSpPr>
        <p:spPr>
          <a:xfrm>
            <a:off x="5790014" y="745865"/>
            <a:ext cx="840473" cy="3154710"/>
          </a:xfrm>
          <a:prstGeom prst="rect">
            <a:avLst/>
          </a:prstGeom>
          <a:noFill/>
        </p:spPr>
        <p:txBody>
          <a:bodyPr wrap="square" rtlCol="0" anchor="ctr">
            <a:spAutoFit/>
          </a:bodyPr>
          <a:lstStyle/>
          <a:p>
            <a:pPr algn="ctr"/>
            <a:r>
              <a:rPr lang="en-US" sz="19900" dirty="0">
                <a:latin typeface="Times New Roman" panose="02020603050405020304" pitchFamily="18" charset="0"/>
                <a:ea typeface="Verdana" panose="020B0604030504040204" pitchFamily="34" charset="0"/>
                <a:cs typeface="Times New Roman" panose="02020603050405020304" pitchFamily="18" charset="0"/>
              </a:rPr>
              <a:t>{</a:t>
            </a:r>
          </a:p>
        </p:txBody>
      </p:sp>
      <p:sp>
        <p:nvSpPr>
          <p:cNvPr id="9" name="Content Placeholder 2">
            <a:extLst>
              <a:ext uri="{FF2B5EF4-FFF2-40B4-BE49-F238E27FC236}">
                <a16:creationId xmlns:a16="http://schemas.microsoft.com/office/drawing/2014/main" id="{A0643E21-115D-9C4D-ACC7-FC6CDD774BDD}"/>
              </a:ext>
            </a:extLst>
          </p:cNvPr>
          <p:cNvSpPr txBox="1">
            <a:spLocks/>
          </p:cNvSpPr>
          <p:nvPr/>
        </p:nvSpPr>
        <p:spPr>
          <a:xfrm>
            <a:off x="6693393" y="1318340"/>
            <a:ext cx="4905940" cy="258223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buFont typeface="+mj-lt"/>
              <a:buAutoNum type="arabicPeriod"/>
            </a:pPr>
            <a:r>
              <a:rPr lang="en-US" sz="1800" dirty="0"/>
              <a:t>Discover the optimal number of sites automatically</a:t>
            </a:r>
          </a:p>
        </p:txBody>
      </p:sp>
    </p:spTree>
    <p:extLst>
      <p:ext uri="{BB962C8B-B14F-4D97-AF65-F5344CB8AC3E}">
        <p14:creationId xmlns:p14="http://schemas.microsoft.com/office/powerpoint/2010/main" val="3782973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1" name="Rounded Rectangular Callout 40">
            <a:extLst>
              <a:ext uri="{FF2B5EF4-FFF2-40B4-BE49-F238E27FC236}">
                <a16:creationId xmlns:a16="http://schemas.microsoft.com/office/drawing/2014/main" id="{BB04D741-B0CC-204A-8F54-C21F0BE6FBB2}"/>
              </a:ext>
            </a:extLst>
          </p:cNvPr>
          <p:cNvSpPr/>
          <p:nvPr/>
        </p:nvSpPr>
        <p:spPr>
          <a:xfrm>
            <a:off x="3280232"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42" name="Graphic 41" descr="Lights On with solid fill">
            <a:extLst>
              <a:ext uri="{FF2B5EF4-FFF2-40B4-BE49-F238E27FC236}">
                <a16:creationId xmlns:a16="http://schemas.microsoft.com/office/drawing/2014/main" id="{E30FE6B9-F967-3445-B004-CC282BC479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971" y="987255"/>
            <a:ext cx="528701" cy="528701"/>
          </a:xfrm>
          <a:prstGeom prst="rect">
            <a:avLst/>
          </a:prstGeom>
        </p:spPr>
      </p:pic>
      <p:sp>
        <p:nvSpPr>
          <p:cNvPr id="7" name="Title 13">
            <a:extLst>
              <a:ext uri="{FF2B5EF4-FFF2-40B4-BE49-F238E27FC236}">
                <a16:creationId xmlns:a16="http://schemas.microsoft.com/office/drawing/2014/main" id="{C00A5905-89A5-DF41-875D-CD3B4AE21FD4}"/>
              </a:ext>
            </a:extLst>
          </p:cNvPr>
          <p:cNvSpPr txBox="1">
            <a:spLocks/>
          </p:cNvSpPr>
          <p:nvPr/>
        </p:nvSpPr>
        <p:spPr>
          <a:xfrm>
            <a:off x="589492" y="271825"/>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Site Clustering Problem</a:t>
            </a:r>
            <a:endParaRPr lang="en-US" dirty="0"/>
          </a:p>
        </p:txBody>
      </p:sp>
      <p:sp>
        <p:nvSpPr>
          <p:cNvPr id="8" name="TextBox 7">
            <a:extLst>
              <a:ext uri="{FF2B5EF4-FFF2-40B4-BE49-F238E27FC236}">
                <a16:creationId xmlns:a16="http://schemas.microsoft.com/office/drawing/2014/main" id="{7A392119-173E-D841-B05E-B2E1BEE5C99F}"/>
              </a:ext>
            </a:extLst>
          </p:cNvPr>
          <p:cNvSpPr txBox="1"/>
          <p:nvPr/>
        </p:nvSpPr>
        <p:spPr>
          <a:xfrm>
            <a:off x="5790014" y="745865"/>
            <a:ext cx="840473" cy="3154710"/>
          </a:xfrm>
          <a:prstGeom prst="rect">
            <a:avLst/>
          </a:prstGeom>
          <a:noFill/>
        </p:spPr>
        <p:txBody>
          <a:bodyPr wrap="square" rtlCol="0" anchor="ctr">
            <a:spAutoFit/>
          </a:bodyPr>
          <a:lstStyle/>
          <a:p>
            <a:pPr algn="ctr"/>
            <a:r>
              <a:rPr lang="en-US" sz="19900" dirty="0">
                <a:latin typeface="Times New Roman" panose="02020603050405020304" pitchFamily="18" charset="0"/>
                <a:ea typeface="Verdana" panose="020B0604030504040204" pitchFamily="34" charset="0"/>
                <a:cs typeface="Times New Roman" panose="02020603050405020304" pitchFamily="18" charset="0"/>
              </a:rPr>
              <a:t>{</a:t>
            </a:r>
          </a:p>
        </p:txBody>
      </p:sp>
      <p:sp>
        <p:nvSpPr>
          <p:cNvPr id="9" name="Content Placeholder 2">
            <a:extLst>
              <a:ext uri="{FF2B5EF4-FFF2-40B4-BE49-F238E27FC236}">
                <a16:creationId xmlns:a16="http://schemas.microsoft.com/office/drawing/2014/main" id="{A0643E21-115D-9C4D-ACC7-FC6CDD774BDD}"/>
              </a:ext>
            </a:extLst>
          </p:cNvPr>
          <p:cNvSpPr txBox="1">
            <a:spLocks/>
          </p:cNvSpPr>
          <p:nvPr/>
        </p:nvSpPr>
        <p:spPr>
          <a:xfrm>
            <a:off x="6693393" y="1318340"/>
            <a:ext cx="5245308" cy="258223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buFont typeface="+mj-lt"/>
              <a:buAutoNum type="arabicPeriod"/>
            </a:pPr>
            <a:r>
              <a:rPr lang="en-US" sz="1800" dirty="0"/>
              <a:t>Discover the optimal number of sites automatically</a:t>
            </a:r>
          </a:p>
          <a:p>
            <a:pPr>
              <a:spcAft>
                <a:spcPts val="1200"/>
              </a:spcAft>
              <a:buFont typeface="+mj-lt"/>
              <a:buAutoNum type="arabicPeriod"/>
            </a:pPr>
            <a:r>
              <a:rPr lang="en-US" sz="1800" dirty="0"/>
              <a:t>Respect geospatial &amp; temporal constraints imposed by species behavior</a:t>
            </a:r>
          </a:p>
          <a:p>
            <a:pPr>
              <a:spcAft>
                <a:spcPts val="1200"/>
              </a:spcAft>
              <a:buFont typeface="+mj-lt"/>
              <a:buAutoNum type="arabicPeriod"/>
            </a:pPr>
            <a:endParaRPr lang="en-US" sz="1800" dirty="0"/>
          </a:p>
        </p:txBody>
      </p:sp>
    </p:spTree>
    <p:extLst>
      <p:ext uri="{BB962C8B-B14F-4D97-AF65-F5344CB8AC3E}">
        <p14:creationId xmlns:p14="http://schemas.microsoft.com/office/powerpoint/2010/main" val="2971018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1" name="Rounded Rectangular Callout 40">
            <a:extLst>
              <a:ext uri="{FF2B5EF4-FFF2-40B4-BE49-F238E27FC236}">
                <a16:creationId xmlns:a16="http://schemas.microsoft.com/office/drawing/2014/main" id="{BB04D741-B0CC-204A-8F54-C21F0BE6FBB2}"/>
              </a:ext>
            </a:extLst>
          </p:cNvPr>
          <p:cNvSpPr/>
          <p:nvPr/>
        </p:nvSpPr>
        <p:spPr>
          <a:xfrm>
            <a:off x="3280232"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42" name="Graphic 41" descr="Lights On with solid fill">
            <a:extLst>
              <a:ext uri="{FF2B5EF4-FFF2-40B4-BE49-F238E27FC236}">
                <a16:creationId xmlns:a16="http://schemas.microsoft.com/office/drawing/2014/main" id="{E30FE6B9-F967-3445-B004-CC282BC479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971" y="987255"/>
            <a:ext cx="528701" cy="528701"/>
          </a:xfrm>
          <a:prstGeom prst="rect">
            <a:avLst/>
          </a:prstGeom>
        </p:spPr>
      </p:pic>
      <p:sp>
        <p:nvSpPr>
          <p:cNvPr id="7" name="Title 13">
            <a:extLst>
              <a:ext uri="{FF2B5EF4-FFF2-40B4-BE49-F238E27FC236}">
                <a16:creationId xmlns:a16="http://schemas.microsoft.com/office/drawing/2014/main" id="{C00A5905-89A5-DF41-875D-CD3B4AE21FD4}"/>
              </a:ext>
            </a:extLst>
          </p:cNvPr>
          <p:cNvSpPr txBox="1">
            <a:spLocks/>
          </p:cNvSpPr>
          <p:nvPr/>
        </p:nvSpPr>
        <p:spPr>
          <a:xfrm>
            <a:off x="589492" y="271825"/>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Site Clustering Problem</a:t>
            </a:r>
            <a:endParaRPr lang="en-US" dirty="0"/>
          </a:p>
        </p:txBody>
      </p:sp>
      <p:sp>
        <p:nvSpPr>
          <p:cNvPr id="8" name="TextBox 7">
            <a:extLst>
              <a:ext uri="{FF2B5EF4-FFF2-40B4-BE49-F238E27FC236}">
                <a16:creationId xmlns:a16="http://schemas.microsoft.com/office/drawing/2014/main" id="{7A392119-173E-D841-B05E-B2E1BEE5C99F}"/>
              </a:ext>
            </a:extLst>
          </p:cNvPr>
          <p:cNvSpPr txBox="1"/>
          <p:nvPr/>
        </p:nvSpPr>
        <p:spPr>
          <a:xfrm>
            <a:off x="5790014" y="745865"/>
            <a:ext cx="840473" cy="3154710"/>
          </a:xfrm>
          <a:prstGeom prst="rect">
            <a:avLst/>
          </a:prstGeom>
          <a:noFill/>
        </p:spPr>
        <p:txBody>
          <a:bodyPr wrap="square" rtlCol="0" anchor="ctr">
            <a:spAutoFit/>
          </a:bodyPr>
          <a:lstStyle/>
          <a:p>
            <a:pPr algn="ctr"/>
            <a:r>
              <a:rPr lang="en-US" sz="19900" dirty="0">
                <a:latin typeface="Times New Roman" panose="02020603050405020304" pitchFamily="18" charset="0"/>
                <a:ea typeface="Verdana" panose="020B0604030504040204" pitchFamily="34" charset="0"/>
                <a:cs typeface="Times New Roman" panose="02020603050405020304" pitchFamily="18" charset="0"/>
              </a:rPr>
              <a:t>{</a:t>
            </a:r>
          </a:p>
        </p:txBody>
      </p:sp>
      <p:sp>
        <p:nvSpPr>
          <p:cNvPr id="9" name="Content Placeholder 2">
            <a:extLst>
              <a:ext uri="{FF2B5EF4-FFF2-40B4-BE49-F238E27FC236}">
                <a16:creationId xmlns:a16="http://schemas.microsoft.com/office/drawing/2014/main" id="{A0643E21-115D-9C4D-ACC7-FC6CDD774BDD}"/>
              </a:ext>
            </a:extLst>
          </p:cNvPr>
          <p:cNvSpPr txBox="1">
            <a:spLocks/>
          </p:cNvSpPr>
          <p:nvPr/>
        </p:nvSpPr>
        <p:spPr>
          <a:xfrm>
            <a:off x="6693393" y="1318340"/>
            <a:ext cx="5245308" cy="258223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buFont typeface="+mj-lt"/>
              <a:buAutoNum type="arabicPeriod"/>
            </a:pPr>
            <a:r>
              <a:rPr lang="en-US" sz="1800" dirty="0"/>
              <a:t>Discover the optimal number of sites automatically</a:t>
            </a:r>
          </a:p>
          <a:p>
            <a:pPr>
              <a:spcAft>
                <a:spcPts val="1200"/>
              </a:spcAft>
              <a:buFont typeface="+mj-lt"/>
              <a:buAutoNum type="arabicPeriod"/>
            </a:pPr>
            <a:r>
              <a:rPr lang="en-US" sz="1800" dirty="0"/>
              <a:t>Respect geospatial &amp; temporal constraints imposed by species behavior</a:t>
            </a:r>
          </a:p>
          <a:p>
            <a:pPr>
              <a:spcAft>
                <a:spcPts val="1200"/>
              </a:spcAft>
              <a:buFont typeface="+mj-lt"/>
              <a:buAutoNum type="arabicPeriod"/>
            </a:pPr>
            <a:r>
              <a:rPr lang="en-US" sz="1800" dirty="0"/>
              <a:t>Consider similarity in geospatial &amp; feature space</a:t>
            </a:r>
          </a:p>
          <a:p>
            <a:pPr>
              <a:spcAft>
                <a:spcPts val="1200"/>
              </a:spcAft>
              <a:buFont typeface="+mj-lt"/>
              <a:buAutoNum type="arabicPeriod"/>
            </a:pPr>
            <a:endParaRPr lang="en-US" sz="1800" dirty="0"/>
          </a:p>
        </p:txBody>
      </p:sp>
    </p:spTree>
    <p:extLst>
      <p:ext uri="{BB962C8B-B14F-4D97-AF65-F5344CB8AC3E}">
        <p14:creationId xmlns:p14="http://schemas.microsoft.com/office/powerpoint/2010/main" val="332109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1AF87A-F43A-A04A-9EC3-4EDC5D40DDC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53BC2C-8D49-B343-8AEE-C318CBFCA3D7}"/>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1" name="Rounded Rectangular Callout 40">
            <a:extLst>
              <a:ext uri="{FF2B5EF4-FFF2-40B4-BE49-F238E27FC236}">
                <a16:creationId xmlns:a16="http://schemas.microsoft.com/office/drawing/2014/main" id="{BB04D741-B0CC-204A-8F54-C21F0BE6FBB2}"/>
              </a:ext>
            </a:extLst>
          </p:cNvPr>
          <p:cNvSpPr/>
          <p:nvPr/>
        </p:nvSpPr>
        <p:spPr>
          <a:xfrm>
            <a:off x="3280232" y="1608557"/>
            <a:ext cx="2452749" cy="1070374"/>
          </a:xfrm>
          <a:prstGeom prst="wedgeRoundRectCallout">
            <a:avLst>
              <a:gd name="adj1" fmla="val -41860"/>
              <a:gd name="adj2" fmla="val 103585"/>
              <a:gd name="adj3" fmla="val 16667"/>
            </a:avLst>
          </a:prstGeom>
          <a:solidFill>
            <a:srgbClr val="DD4404">
              <a:alpha val="85098"/>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chemeClr val="tx1"/>
                </a:solidFill>
                <a:latin typeface="Verdana" panose="020B0604030504040204" pitchFamily="34" charset="0"/>
                <a:ea typeface="Verdana" panose="020B0604030504040204" pitchFamily="34" charset="0"/>
                <a:cs typeface="Verdana" panose="020B0604030504040204" pitchFamily="34" charset="0"/>
              </a:rPr>
              <a:t>Group observations into sites while maintaining closure</a:t>
            </a:r>
          </a:p>
        </p:txBody>
      </p:sp>
      <p:pic>
        <p:nvPicPr>
          <p:cNvPr id="42" name="Graphic 41" descr="Lights On with solid fill">
            <a:extLst>
              <a:ext uri="{FF2B5EF4-FFF2-40B4-BE49-F238E27FC236}">
                <a16:creationId xmlns:a16="http://schemas.microsoft.com/office/drawing/2014/main" id="{E30FE6B9-F967-3445-B004-CC282BC479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4971" y="987255"/>
            <a:ext cx="528701" cy="528701"/>
          </a:xfrm>
          <a:prstGeom prst="rect">
            <a:avLst/>
          </a:prstGeom>
        </p:spPr>
      </p:pic>
      <p:sp>
        <p:nvSpPr>
          <p:cNvPr id="7" name="Title 13">
            <a:extLst>
              <a:ext uri="{FF2B5EF4-FFF2-40B4-BE49-F238E27FC236}">
                <a16:creationId xmlns:a16="http://schemas.microsoft.com/office/drawing/2014/main" id="{C00A5905-89A5-DF41-875D-CD3B4AE21FD4}"/>
              </a:ext>
            </a:extLst>
          </p:cNvPr>
          <p:cNvSpPr txBox="1">
            <a:spLocks/>
          </p:cNvSpPr>
          <p:nvPr/>
        </p:nvSpPr>
        <p:spPr>
          <a:xfrm>
            <a:off x="589492" y="271825"/>
            <a:ext cx="10362867" cy="1193114"/>
          </a:xfrm>
          <a:prstGeom prst="rect">
            <a:avLst/>
          </a:prstGeom>
        </p:spPr>
        <p:txBody>
          <a:bodyPr/>
          <a:lstStyle>
            <a:lvl1pPr algn="l" defTabSz="457200" rtl="0" eaLnBrk="1" latinLnBrk="0" hangingPunct="1">
              <a:spcBef>
                <a:spcPct val="0"/>
              </a:spcBef>
              <a:buNone/>
              <a:defRPr sz="4400" kern="1200">
                <a:solidFill>
                  <a:srgbClr val="DC4400"/>
                </a:solidFill>
                <a:latin typeface="Impact"/>
                <a:ea typeface="+mj-ea"/>
                <a:cs typeface="Impact"/>
              </a:defRPr>
            </a:lvl1pPr>
          </a:lstStyle>
          <a:p>
            <a:r>
              <a:rPr lang="en-US"/>
              <a:t>Site Clustering Problem</a:t>
            </a:r>
            <a:endParaRPr lang="en-US" dirty="0"/>
          </a:p>
        </p:txBody>
      </p:sp>
      <p:sp>
        <p:nvSpPr>
          <p:cNvPr id="8" name="TextBox 7">
            <a:extLst>
              <a:ext uri="{FF2B5EF4-FFF2-40B4-BE49-F238E27FC236}">
                <a16:creationId xmlns:a16="http://schemas.microsoft.com/office/drawing/2014/main" id="{7A392119-173E-D841-B05E-B2E1BEE5C99F}"/>
              </a:ext>
            </a:extLst>
          </p:cNvPr>
          <p:cNvSpPr txBox="1"/>
          <p:nvPr/>
        </p:nvSpPr>
        <p:spPr>
          <a:xfrm>
            <a:off x="5790014" y="745865"/>
            <a:ext cx="840473" cy="3154710"/>
          </a:xfrm>
          <a:prstGeom prst="rect">
            <a:avLst/>
          </a:prstGeom>
          <a:noFill/>
        </p:spPr>
        <p:txBody>
          <a:bodyPr wrap="square" rtlCol="0" anchor="ctr">
            <a:spAutoFit/>
          </a:bodyPr>
          <a:lstStyle/>
          <a:p>
            <a:pPr algn="ctr"/>
            <a:r>
              <a:rPr lang="en-US" sz="19900" dirty="0">
                <a:latin typeface="Times New Roman" panose="02020603050405020304" pitchFamily="18" charset="0"/>
                <a:ea typeface="Verdana" panose="020B0604030504040204" pitchFamily="34" charset="0"/>
                <a:cs typeface="Times New Roman" panose="02020603050405020304" pitchFamily="18" charset="0"/>
              </a:rPr>
              <a:t>{</a:t>
            </a:r>
          </a:p>
        </p:txBody>
      </p:sp>
      <p:sp>
        <p:nvSpPr>
          <p:cNvPr id="9" name="Content Placeholder 2">
            <a:extLst>
              <a:ext uri="{FF2B5EF4-FFF2-40B4-BE49-F238E27FC236}">
                <a16:creationId xmlns:a16="http://schemas.microsoft.com/office/drawing/2014/main" id="{A0643E21-115D-9C4D-ACC7-FC6CDD774BDD}"/>
              </a:ext>
            </a:extLst>
          </p:cNvPr>
          <p:cNvSpPr txBox="1">
            <a:spLocks/>
          </p:cNvSpPr>
          <p:nvPr/>
        </p:nvSpPr>
        <p:spPr>
          <a:xfrm>
            <a:off x="6693393" y="1318340"/>
            <a:ext cx="5245308" cy="258223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Verdana"/>
                <a:ea typeface="+mn-ea"/>
                <a:cs typeface="Verdana"/>
              </a:defRPr>
            </a:lvl1pPr>
            <a:lvl2pPr marL="742950" indent="-285750" algn="l" defTabSz="457200" rtl="0" eaLnBrk="1" latinLnBrk="0" hangingPunct="1">
              <a:spcBef>
                <a:spcPct val="20000"/>
              </a:spcBef>
              <a:buFont typeface="Arial"/>
              <a:buChar char="–"/>
              <a:defRPr sz="2800" kern="1200">
                <a:solidFill>
                  <a:schemeClr val="tx1"/>
                </a:solidFill>
                <a:latin typeface="Verdana"/>
                <a:ea typeface="+mn-ea"/>
                <a:cs typeface="Verdana"/>
              </a:defRPr>
            </a:lvl2pPr>
            <a:lvl3pPr marL="1143000" indent="-228600" algn="l" defTabSz="457200" rtl="0" eaLnBrk="1" latinLnBrk="0" hangingPunct="1">
              <a:spcBef>
                <a:spcPct val="20000"/>
              </a:spcBef>
              <a:buFont typeface="Arial"/>
              <a:buChar char="•"/>
              <a:defRPr sz="2400" kern="1200">
                <a:solidFill>
                  <a:schemeClr val="tx1"/>
                </a:solidFill>
                <a:latin typeface="Verdana"/>
                <a:ea typeface="+mn-ea"/>
                <a:cs typeface="Verdana"/>
              </a:defRPr>
            </a:lvl3pPr>
            <a:lvl4pPr marL="16002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4pPr>
            <a:lvl5pPr marL="2057400" indent="-228600" algn="l" defTabSz="457200" rtl="0" eaLnBrk="1" latinLnBrk="0" hangingPunct="1">
              <a:spcBef>
                <a:spcPct val="20000"/>
              </a:spcBef>
              <a:buFont typeface="Arial"/>
              <a:buChar char="»"/>
              <a:defRPr sz="200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buFont typeface="+mj-lt"/>
              <a:buAutoNum type="arabicPeriod"/>
            </a:pPr>
            <a:r>
              <a:rPr lang="en-US" sz="1800" dirty="0"/>
              <a:t>Discover the optimal number of sites automatically</a:t>
            </a:r>
          </a:p>
          <a:p>
            <a:pPr>
              <a:spcAft>
                <a:spcPts val="1200"/>
              </a:spcAft>
              <a:buFont typeface="+mj-lt"/>
              <a:buAutoNum type="arabicPeriod"/>
            </a:pPr>
            <a:r>
              <a:rPr lang="en-US" sz="1800" dirty="0"/>
              <a:t>Respect geospatial &amp; temporal constraints imposed by species behavior</a:t>
            </a:r>
          </a:p>
          <a:p>
            <a:pPr>
              <a:spcAft>
                <a:spcPts val="1200"/>
              </a:spcAft>
              <a:buFont typeface="+mj-lt"/>
              <a:buAutoNum type="arabicPeriod"/>
            </a:pPr>
            <a:r>
              <a:rPr lang="en-US" sz="1800" dirty="0"/>
              <a:t>Consider similarity in geospatial &amp; feature space</a:t>
            </a:r>
          </a:p>
          <a:p>
            <a:pPr>
              <a:spcAft>
                <a:spcPts val="1200"/>
              </a:spcAft>
              <a:buFont typeface="+mj-lt"/>
              <a:buAutoNum type="arabicPeriod"/>
            </a:pPr>
            <a:r>
              <a:rPr lang="en-US" sz="1800" dirty="0"/>
              <a:t>Run efficiently on large datasets</a:t>
            </a:r>
          </a:p>
          <a:p>
            <a:pPr marL="0" indent="0">
              <a:spcAft>
                <a:spcPts val="1200"/>
              </a:spcAft>
              <a:buNone/>
            </a:pPr>
            <a:endParaRPr lang="en-US" sz="1800" dirty="0"/>
          </a:p>
          <a:p>
            <a:pPr>
              <a:spcAft>
                <a:spcPts val="1200"/>
              </a:spcAft>
              <a:buFont typeface="+mj-lt"/>
              <a:buAutoNum type="arabicPeriod"/>
            </a:pPr>
            <a:endParaRPr lang="en-US" sz="1800" dirty="0"/>
          </a:p>
        </p:txBody>
      </p:sp>
    </p:spTree>
    <p:extLst>
      <p:ext uri="{BB962C8B-B14F-4D97-AF65-F5344CB8AC3E}">
        <p14:creationId xmlns:p14="http://schemas.microsoft.com/office/powerpoint/2010/main" val="2149503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4620ED-A5C6-654D-8677-46DBE3F35DB2}"/>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FC8581-5E6F-4B4A-8857-B8E65F4CDB04}"/>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3A5A9C44-C756-0F4B-BCBF-4DF8A8749ACB}"/>
              </a:ext>
            </a:extLst>
          </p:cNvPr>
          <p:cNvPicPr>
            <a:picLocks noChangeAspect="1"/>
          </p:cNvPicPr>
          <p:nvPr/>
        </p:nvPicPr>
        <p:blipFill>
          <a:blip r:embed="rId4"/>
          <a:stretch>
            <a:fillRect/>
          </a:stretch>
        </p:blipFill>
        <p:spPr>
          <a:xfrm>
            <a:off x="4672011" y="2391640"/>
            <a:ext cx="2844800" cy="419100"/>
          </a:xfrm>
          <a:prstGeom prst="rect">
            <a:avLst/>
          </a:prstGeom>
        </p:spPr>
      </p:pic>
      <p:sp>
        <p:nvSpPr>
          <p:cNvPr id="12" name="TextBox 11">
            <a:extLst>
              <a:ext uri="{FF2B5EF4-FFF2-40B4-BE49-F238E27FC236}">
                <a16:creationId xmlns:a16="http://schemas.microsoft.com/office/drawing/2014/main" id="{B4938E71-7498-E24A-BE69-62CDFBFD35FA}"/>
              </a:ext>
            </a:extLst>
          </p:cNvPr>
          <p:cNvSpPr txBox="1"/>
          <p:nvPr/>
        </p:nvSpPr>
        <p:spPr>
          <a:xfrm>
            <a:off x="332706" y="6356883"/>
            <a:ext cx="3475567" cy="369332"/>
          </a:xfrm>
          <a:prstGeom prst="rect">
            <a:avLst/>
          </a:prstGeom>
          <a:noFill/>
        </p:spPr>
        <p:txBody>
          <a:bodyPr wrap="none" rtlCol="0">
            <a:spAutoFit/>
          </a:bodyPr>
          <a:lstStyle/>
          <a:p>
            <a:r>
              <a:rPr lang="en-US" dirty="0"/>
              <a:t>Western Tanager (WETA), </a:t>
            </a:r>
            <a:r>
              <a:rPr lang="en-US" dirty="0" err="1"/>
              <a:t>eBird.org</a:t>
            </a:r>
            <a:endParaRPr lang="en-US" dirty="0"/>
          </a:p>
        </p:txBody>
      </p:sp>
      <p:sp>
        <p:nvSpPr>
          <p:cNvPr id="13" name="TextBox 12">
            <a:extLst>
              <a:ext uri="{FF2B5EF4-FFF2-40B4-BE49-F238E27FC236}">
                <a16:creationId xmlns:a16="http://schemas.microsoft.com/office/drawing/2014/main" id="{0BAE6AFC-4768-5B46-B66B-3E10882C37C4}"/>
              </a:ext>
            </a:extLst>
          </p:cNvPr>
          <p:cNvSpPr txBox="1"/>
          <p:nvPr/>
        </p:nvSpPr>
        <p:spPr>
          <a:xfrm>
            <a:off x="8211723" y="6427186"/>
            <a:ext cx="3396379" cy="369332"/>
          </a:xfrm>
          <a:prstGeom prst="rect">
            <a:avLst/>
          </a:prstGeom>
          <a:noFill/>
        </p:spPr>
        <p:txBody>
          <a:bodyPr wrap="none" rtlCol="0">
            <a:spAutoFit/>
          </a:bodyPr>
          <a:lstStyle/>
          <a:p>
            <a:r>
              <a:rPr lang="en-US" dirty="0"/>
              <a:t>Hermit Warbler (HEWA), </a:t>
            </a:r>
            <a:r>
              <a:rPr lang="en-US" dirty="0" err="1"/>
              <a:t>eBird.org</a:t>
            </a:r>
            <a:endParaRPr lang="en-US" dirty="0"/>
          </a:p>
        </p:txBody>
      </p:sp>
      <p:pic>
        <p:nvPicPr>
          <p:cNvPr id="14" name="Picture 13">
            <a:extLst>
              <a:ext uri="{FF2B5EF4-FFF2-40B4-BE49-F238E27FC236}">
                <a16:creationId xmlns:a16="http://schemas.microsoft.com/office/drawing/2014/main" id="{832EAD46-FB47-C44C-A7FC-C2E0CA6AFB85}"/>
              </a:ext>
            </a:extLst>
          </p:cNvPr>
          <p:cNvPicPr>
            <a:picLocks noChangeAspect="1"/>
          </p:cNvPicPr>
          <p:nvPr/>
        </p:nvPicPr>
        <p:blipFill>
          <a:blip r:embed="rId5"/>
          <a:stretch>
            <a:fillRect/>
          </a:stretch>
        </p:blipFill>
        <p:spPr>
          <a:xfrm>
            <a:off x="4058467" y="16371"/>
            <a:ext cx="4071889" cy="2375269"/>
          </a:xfrm>
          <a:prstGeom prst="rect">
            <a:avLst/>
          </a:prstGeom>
        </p:spPr>
      </p:pic>
      <p:pic>
        <p:nvPicPr>
          <p:cNvPr id="15" name="Picture 14">
            <a:extLst>
              <a:ext uri="{FF2B5EF4-FFF2-40B4-BE49-F238E27FC236}">
                <a16:creationId xmlns:a16="http://schemas.microsoft.com/office/drawing/2014/main" id="{1586E8F0-1BAC-6444-9531-1F8B2D98DB45}"/>
              </a:ext>
            </a:extLst>
          </p:cNvPr>
          <p:cNvPicPr>
            <a:picLocks noChangeAspect="1"/>
          </p:cNvPicPr>
          <p:nvPr/>
        </p:nvPicPr>
        <p:blipFill>
          <a:blip r:embed="rId6"/>
          <a:stretch>
            <a:fillRect/>
          </a:stretch>
        </p:blipFill>
        <p:spPr>
          <a:xfrm>
            <a:off x="383344" y="3029279"/>
            <a:ext cx="4571461" cy="3291174"/>
          </a:xfrm>
          <a:prstGeom prst="rect">
            <a:avLst/>
          </a:prstGeom>
        </p:spPr>
      </p:pic>
      <p:pic>
        <p:nvPicPr>
          <p:cNvPr id="16" name="Picture 15">
            <a:extLst>
              <a:ext uri="{FF2B5EF4-FFF2-40B4-BE49-F238E27FC236}">
                <a16:creationId xmlns:a16="http://schemas.microsoft.com/office/drawing/2014/main" id="{D818B00E-AC8A-A647-B6E6-1A4AECE9CA34}"/>
              </a:ext>
            </a:extLst>
          </p:cNvPr>
          <p:cNvPicPr>
            <a:picLocks noChangeAspect="1"/>
          </p:cNvPicPr>
          <p:nvPr/>
        </p:nvPicPr>
        <p:blipFill>
          <a:blip r:embed="rId7"/>
          <a:stretch>
            <a:fillRect/>
          </a:stretch>
        </p:blipFill>
        <p:spPr>
          <a:xfrm>
            <a:off x="7232080" y="3065709"/>
            <a:ext cx="4571461" cy="3291174"/>
          </a:xfrm>
          <a:prstGeom prst="rect">
            <a:avLst/>
          </a:prstGeom>
        </p:spPr>
      </p:pic>
    </p:spTree>
    <p:extLst>
      <p:ext uri="{BB962C8B-B14F-4D97-AF65-F5344CB8AC3E}">
        <p14:creationId xmlns:p14="http://schemas.microsoft.com/office/powerpoint/2010/main" val="41568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Biodiversity Loss</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a:xfrm>
            <a:off x="912979" y="2443959"/>
            <a:ext cx="10362868" cy="3682206"/>
          </a:xfrm>
        </p:spPr>
        <p:txBody>
          <a:bodyPr/>
          <a:lstStyle/>
          <a:p>
            <a:pPr>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world has seen a 68% decline in animal populations since 1970</a:t>
            </a:r>
          </a:p>
          <a:p>
            <a:pPr>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0" name="TextBox 9">
            <a:extLst>
              <a:ext uri="{FF2B5EF4-FFF2-40B4-BE49-F238E27FC236}">
                <a16:creationId xmlns:a16="http://schemas.microsoft.com/office/drawing/2014/main" id="{4995A37E-FE04-6248-BBAE-32B8304920F5}"/>
              </a:ext>
            </a:extLst>
          </p:cNvPr>
          <p:cNvSpPr txBox="1"/>
          <p:nvPr/>
        </p:nvSpPr>
        <p:spPr>
          <a:xfrm>
            <a:off x="5430180" y="6178766"/>
            <a:ext cx="6758645" cy="584775"/>
          </a:xfrm>
          <a:prstGeom prst="rect">
            <a:avLst/>
          </a:prstGeom>
          <a:noFill/>
        </p:spPr>
        <p:txBody>
          <a:bodyPr wrap="none" rtlCol="0">
            <a:spAutoFit/>
          </a:bodyPr>
          <a:lstStyle/>
          <a:p>
            <a:r>
              <a:rPr lang="en-US" sz="1600" dirty="0">
                <a:hlinkClick r:id="rId4"/>
              </a:rPr>
              <a:t>https://www.worldwildlife.org/magazine/issues/summer-2021/</a:t>
            </a:r>
          </a:p>
          <a:p>
            <a:r>
              <a:rPr lang="en-US" sz="1600" dirty="0">
                <a:hlinkClick r:id="rId4"/>
              </a:rPr>
              <a:t>articles/a-warning-sign-where-biodiversity-loss-is-happening-around-the-world</a:t>
            </a:r>
            <a:endParaRPr lang="en-US" sz="1600" dirty="0"/>
          </a:p>
        </p:txBody>
      </p:sp>
    </p:spTree>
    <p:extLst>
      <p:ext uri="{BB962C8B-B14F-4D97-AF65-F5344CB8AC3E}">
        <p14:creationId xmlns:p14="http://schemas.microsoft.com/office/powerpoint/2010/main" val="394330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E2E052-4730-164F-9DED-B8942E8BF272}"/>
              </a:ext>
            </a:extLst>
          </p:cNvPr>
          <p:cNvSpPr>
            <a:spLocks noGrp="1"/>
          </p:cNvSpPr>
          <p:nvPr>
            <p:ph type="title"/>
          </p:nvPr>
        </p:nvSpPr>
        <p:spPr/>
        <p:txBody>
          <a:bodyPr/>
          <a:lstStyle/>
          <a:p>
            <a:r>
              <a:rPr lang="en-US" sz="4800" dirty="0"/>
              <a:t>The </a:t>
            </a:r>
            <a:r>
              <a:rPr lang="en-US" sz="4800" dirty="0" err="1"/>
              <a:t>eBird</a:t>
            </a:r>
            <a:r>
              <a:rPr lang="en-US" sz="4800" dirty="0"/>
              <a:t> Community Science Program</a:t>
            </a:r>
            <a:endParaRPr lang="en-US" sz="4800" dirty="0">
              <a:solidFill>
                <a:schemeClr val="accent6">
                  <a:lumMod val="75000"/>
                </a:schemeClr>
              </a:solidFill>
            </a:endParaRP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a:xfrm>
            <a:off x="912980" y="2443959"/>
            <a:ext cx="6825974" cy="3682206"/>
          </a:xfrm>
        </p:spPr>
        <p:txBody>
          <a:bodyPr/>
          <a:lstStyle/>
          <a:p>
            <a:r>
              <a:rPr lang="en-US" dirty="0"/>
              <a:t>Created in 2002</a:t>
            </a:r>
          </a:p>
          <a:p>
            <a:r>
              <a:rPr lang="en-US" dirty="0"/>
              <a:t>Mobile application to record birding observations </a:t>
            </a:r>
            <a:r>
              <a:rPr lang="en-US" sz="2000" dirty="0"/>
              <a:t>(checklists)</a:t>
            </a:r>
            <a:endParaRPr lang="en-US" dirty="0"/>
          </a:p>
          <a:p>
            <a:r>
              <a:rPr lang="en-US" dirty="0"/>
              <a:t>&gt;1 billion checklists submitted</a:t>
            </a:r>
          </a:p>
          <a:p>
            <a:endParaRPr lang="en-US" dirty="0"/>
          </a:p>
          <a:p>
            <a:endParaRPr lang="en-US" dirty="0"/>
          </a:p>
        </p:txBody>
      </p:sp>
      <p:sp>
        <p:nvSpPr>
          <p:cNvPr id="6" name="Rectangle 5">
            <a:extLst>
              <a:ext uri="{FF2B5EF4-FFF2-40B4-BE49-F238E27FC236}">
                <a16:creationId xmlns:a16="http://schemas.microsoft.com/office/drawing/2014/main" id="{8B4620ED-A5C6-654D-8677-46DBE3F35DB2}"/>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FC8581-5E6F-4B4A-8857-B8E65F4CDB04}"/>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2" name="Group 11">
            <a:extLst>
              <a:ext uri="{FF2B5EF4-FFF2-40B4-BE49-F238E27FC236}">
                <a16:creationId xmlns:a16="http://schemas.microsoft.com/office/drawing/2014/main" id="{C1218AAB-2FD7-C345-A35D-ACB45EEEE522}"/>
              </a:ext>
            </a:extLst>
          </p:cNvPr>
          <p:cNvGrpSpPr/>
          <p:nvPr/>
        </p:nvGrpSpPr>
        <p:grpSpPr>
          <a:xfrm>
            <a:off x="8238314" y="2112047"/>
            <a:ext cx="2932275" cy="4603990"/>
            <a:chOff x="7742384" y="2118732"/>
            <a:chExt cx="2932275" cy="4603990"/>
          </a:xfrm>
        </p:grpSpPr>
        <p:pic>
          <p:nvPicPr>
            <p:cNvPr id="4" name="Picture 3" descr="Graphical user interface&#10;&#10;Description automatically generated">
              <a:extLst>
                <a:ext uri="{FF2B5EF4-FFF2-40B4-BE49-F238E27FC236}">
                  <a16:creationId xmlns:a16="http://schemas.microsoft.com/office/drawing/2014/main" id="{4649126C-89FD-2142-AC85-02B2EB25E617}"/>
                </a:ext>
              </a:extLst>
            </p:cNvPr>
            <p:cNvPicPr>
              <a:picLocks noChangeAspect="1"/>
            </p:cNvPicPr>
            <p:nvPr/>
          </p:nvPicPr>
          <p:blipFill rotWithShape="1">
            <a:blip r:embed="rId4"/>
            <a:srcRect b="51568"/>
            <a:stretch/>
          </p:blipFill>
          <p:spPr>
            <a:xfrm>
              <a:off x="7742384" y="2118732"/>
              <a:ext cx="2932275" cy="3077838"/>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AC70891F-9130-274B-80A5-122747F6E6B5}"/>
                </a:ext>
              </a:extLst>
            </p:cNvPr>
            <p:cNvPicPr>
              <a:picLocks noChangeAspect="1"/>
            </p:cNvPicPr>
            <p:nvPr/>
          </p:nvPicPr>
          <p:blipFill rotWithShape="1">
            <a:blip r:embed="rId4"/>
            <a:srcRect t="65724"/>
            <a:stretch/>
          </p:blipFill>
          <p:spPr>
            <a:xfrm>
              <a:off x="7742384" y="4547049"/>
              <a:ext cx="2928845" cy="2175673"/>
            </a:xfrm>
            <a:prstGeom prst="rect">
              <a:avLst/>
            </a:prstGeom>
          </p:spPr>
        </p:pic>
      </p:grpSp>
      <p:cxnSp>
        <p:nvCxnSpPr>
          <p:cNvPr id="14" name="Straight Connector 13">
            <a:extLst>
              <a:ext uri="{FF2B5EF4-FFF2-40B4-BE49-F238E27FC236}">
                <a16:creationId xmlns:a16="http://schemas.microsoft.com/office/drawing/2014/main" id="{734233D0-F00E-8042-9C7C-5680D4D35ACC}"/>
              </a:ext>
            </a:extLst>
          </p:cNvPr>
          <p:cNvCxnSpPr>
            <a:cxnSpLocks/>
          </p:cNvCxnSpPr>
          <p:nvPr/>
        </p:nvCxnSpPr>
        <p:spPr>
          <a:xfrm>
            <a:off x="9897035" y="2671482"/>
            <a:ext cx="806824" cy="0"/>
          </a:xfrm>
          <a:prstGeom prst="line">
            <a:avLst/>
          </a:prstGeom>
          <a:ln w="635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3918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Existing Methods</a:t>
            </a:r>
            <a:endParaRPr lang="en-US" dirty="0"/>
          </a:p>
        </p:txBody>
      </p:sp>
      <p:sp>
        <p:nvSpPr>
          <p:cNvPr id="4" name="Rectangle 3">
            <a:extLst>
              <a:ext uri="{FF2B5EF4-FFF2-40B4-BE49-F238E27FC236}">
                <a16:creationId xmlns:a16="http://schemas.microsoft.com/office/drawing/2014/main" id="{AB2CD56B-3F3A-1046-A72A-6F4A996C5E7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BCFB09-258D-1C41-B4FB-21C147E6DBA3}"/>
              </a:ext>
            </a:extLst>
          </p:cNvPr>
          <p:cNvPicPr>
            <a:picLocks noChangeAspect="1"/>
          </p:cNvPicPr>
          <p:nvPr/>
        </p:nvPicPr>
        <p:blipFill>
          <a:blip r:embed="rId2"/>
          <a:stretch>
            <a:fillRect/>
          </a:stretch>
        </p:blipFill>
        <p:spPr>
          <a:xfrm>
            <a:off x="8678333" y="268285"/>
            <a:ext cx="2921000" cy="927100"/>
          </a:xfrm>
          <a:prstGeom prst="rect">
            <a:avLst/>
          </a:prstGeom>
        </p:spPr>
      </p:pic>
      <p:sp>
        <p:nvSpPr>
          <p:cNvPr id="32" name="Freeform 31">
            <a:extLst>
              <a:ext uri="{FF2B5EF4-FFF2-40B4-BE49-F238E27FC236}">
                <a16:creationId xmlns:a16="http://schemas.microsoft.com/office/drawing/2014/main" id="{48CDB0B0-CA16-514D-8DB7-1082A336E5F1}"/>
              </a:ext>
            </a:extLst>
          </p:cNvPr>
          <p:cNvSpPr/>
          <p:nvPr/>
        </p:nvSpPr>
        <p:spPr>
          <a:xfrm>
            <a:off x="6594108" y="2342092"/>
            <a:ext cx="3920433" cy="3437467"/>
          </a:xfrm>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extrusionOk="0">
                <a:moveTo>
                  <a:pt x="1659467" y="84667"/>
                </a:moveTo>
                <a:lnTo>
                  <a:pt x="1659467" y="84667"/>
                </a:lnTo>
                <a:cubicBezTo>
                  <a:pt x="1543272" y="121707"/>
                  <a:pt x="1491972" y="117384"/>
                  <a:pt x="1456267" y="237067"/>
                </a:cubicBezTo>
                <a:cubicBezTo>
                  <a:pt x="1435390" y="280871"/>
                  <a:pt x="1420806" y="318392"/>
                  <a:pt x="1422400" y="338667"/>
                </a:cubicBezTo>
                <a:cubicBezTo>
                  <a:pt x="1424699" y="407566"/>
                  <a:pt x="1434483" y="561939"/>
                  <a:pt x="1456267" y="626534"/>
                </a:cubicBezTo>
                <a:cubicBezTo>
                  <a:pt x="1452955" y="624752"/>
                  <a:pt x="1502012" y="755151"/>
                  <a:pt x="1507067" y="778934"/>
                </a:cubicBezTo>
                <a:cubicBezTo>
                  <a:pt x="1510132" y="797080"/>
                  <a:pt x="1523040" y="820857"/>
                  <a:pt x="1524000" y="829734"/>
                </a:cubicBezTo>
                <a:cubicBezTo>
                  <a:pt x="1509547" y="884829"/>
                  <a:pt x="1520626" y="948087"/>
                  <a:pt x="1507067" y="999067"/>
                </a:cubicBezTo>
                <a:cubicBezTo>
                  <a:pt x="1492924" y="1033541"/>
                  <a:pt x="1424355" y="1123793"/>
                  <a:pt x="1388533" y="1151467"/>
                </a:cubicBezTo>
                <a:cubicBezTo>
                  <a:pt x="1375184" y="1165775"/>
                  <a:pt x="1354390" y="1172551"/>
                  <a:pt x="1337733" y="1185334"/>
                </a:cubicBezTo>
                <a:cubicBezTo>
                  <a:pt x="1317177" y="1200316"/>
                  <a:pt x="1307873" y="1223098"/>
                  <a:pt x="1286933" y="1236134"/>
                </a:cubicBezTo>
                <a:cubicBezTo>
                  <a:pt x="1200184" y="1304943"/>
                  <a:pt x="1211303" y="1296521"/>
                  <a:pt x="1134533" y="1320800"/>
                </a:cubicBezTo>
                <a:cubicBezTo>
                  <a:pt x="1023420" y="1406657"/>
                  <a:pt x="1072246" y="1376519"/>
                  <a:pt x="982133" y="1405467"/>
                </a:cubicBezTo>
                <a:cubicBezTo>
                  <a:pt x="968008" y="1414297"/>
                  <a:pt x="950376" y="1429731"/>
                  <a:pt x="931333" y="1439334"/>
                </a:cubicBezTo>
                <a:cubicBezTo>
                  <a:pt x="769811" y="1503045"/>
                  <a:pt x="927902" y="1399222"/>
                  <a:pt x="795867" y="1490134"/>
                </a:cubicBezTo>
                <a:cubicBezTo>
                  <a:pt x="676420" y="1558161"/>
                  <a:pt x="718479" y="1542447"/>
                  <a:pt x="626533" y="1608667"/>
                </a:cubicBezTo>
                <a:cubicBezTo>
                  <a:pt x="593446" y="1628522"/>
                  <a:pt x="553606" y="1656855"/>
                  <a:pt x="524933" y="1676400"/>
                </a:cubicBezTo>
                <a:cubicBezTo>
                  <a:pt x="462465" y="1698489"/>
                  <a:pt x="408272" y="1737309"/>
                  <a:pt x="372533" y="1778000"/>
                </a:cubicBezTo>
                <a:cubicBezTo>
                  <a:pt x="352859" y="1786343"/>
                  <a:pt x="338915" y="1803508"/>
                  <a:pt x="321733" y="1811867"/>
                </a:cubicBezTo>
                <a:cubicBezTo>
                  <a:pt x="303354" y="1825451"/>
                  <a:pt x="286934" y="1833538"/>
                  <a:pt x="270933" y="1845734"/>
                </a:cubicBezTo>
                <a:cubicBezTo>
                  <a:pt x="249801" y="1865530"/>
                  <a:pt x="225159" y="1880962"/>
                  <a:pt x="203200" y="1896534"/>
                </a:cubicBezTo>
                <a:cubicBezTo>
                  <a:pt x="169855" y="1919875"/>
                  <a:pt x="101600" y="1964267"/>
                  <a:pt x="101600" y="1964267"/>
                </a:cubicBezTo>
                <a:cubicBezTo>
                  <a:pt x="82026" y="2000720"/>
                  <a:pt x="45860" y="2029903"/>
                  <a:pt x="33867" y="2065867"/>
                </a:cubicBezTo>
                <a:cubicBezTo>
                  <a:pt x="26515" y="2101665"/>
                  <a:pt x="12411" y="2130625"/>
                  <a:pt x="0" y="2167467"/>
                </a:cubicBezTo>
                <a:cubicBezTo>
                  <a:pt x="9094" y="2230637"/>
                  <a:pt x="3411" y="2283250"/>
                  <a:pt x="16933" y="2353734"/>
                </a:cubicBezTo>
                <a:cubicBezTo>
                  <a:pt x="24525" y="2375731"/>
                  <a:pt x="39592" y="2386793"/>
                  <a:pt x="50800" y="2404534"/>
                </a:cubicBezTo>
                <a:cubicBezTo>
                  <a:pt x="58259" y="2422130"/>
                  <a:pt x="57149" y="2438332"/>
                  <a:pt x="67733" y="2455334"/>
                </a:cubicBezTo>
                <a:cubicBezTo>
                  <a:pt x="105759" y="2510298"/>
                  <a:pt x="123758" y="2498727"/>
                  <a:pt x="169333" y="2540000"/>
                </a:cubicBezTo>
                <a:cubicBezTo>
                  <a:pt x="184321" y="2554024"/>
                  <a:pt x="201602" y="2576807"/>
                  <a:pt x="220133" y="2590800"/>
                </a:cubicBezTo>
                <a:cubicBezTo>
                  <a:pt x="246504" y="2610848"/>
                  <a:pt x="288060" y="2613905"/>
                  <a:pt x="321733" y="2624667"/>
                </a:cubicBezTo>
                <a:cubicBezTo>
                  <a:pt x="365909" y="2637308"/>
                  <a:pt x="396596" y="2655762"/>
                  <a:pt x="440267" y="2658534"/>
                </a:cubicBezTo>
                <a:cubicBezTo>
                  <a:pt x="490826" y="2667642"/>
                  <a:pt x="528836" y="2660006"/>
                  <a:pt x="575733" y="2675467"/>
                </a:cubicBezTo>
                <a:cubicBezTo>
                  <a:pt x="664658" y="2691888"/>
                  <a:pt x="692437" y="2703278"/>
                  <a:pt x="762000" y="2726267"/>
                </a:cubicBezTo>
                <a:cubicBezTo>
                  <a:pt x="841849" y="2838031"/>
                  <a:pt x="777306" y="2745777"/>
                  <a:pt x="812800" y="2827867"/>
                </a:cubicBezTo>
                <a:cubicBezTo>
                  <a:pt x="825485" y="2853781"/>
                  <a:pt x="835982" y="2870411"/>
                  <a:pt x="846667" y="2895600"/>
                </a:cubicBezTo>
                <a:cubicBezTo>
                  <a:pt x="856253" y="2932390"/>
                  <a:pt x="875519" y="2964741"/>
                  <a:pt x="880533" y="2997200"/>
                </a:cubicBezTo>
                <a:cubicBezTo>
                  <a:pt x="886355" y="3013942"/>
                  <a:pt x="892475" y="3029500"/>
                  <a:pt x="897467" y="3048000"/>
                </a:cubicBezTo>
                <a:cubicBezTo>
                  <a:pt x="901897" y="3088206"/>
                  <a:pt x="932048" y="3196696"/>
                  <a:pt x="948267" y="3217334"/>
                </a:cubicBezTo>
                <a:cubicBezTo>
                  <a:pt x="959363" y="3234747"/>
                  <a:pt x="977992" y="3271151"/>
                  <a:pt x="1016000" y="3318934"/>
                </a:cubicBezTo>
                <a:cubicBezTo>
                  <a:pt x="1027674" y="3336340"/>
                  <a:pt x="1033921" y="3363874"/>
                  <a:pt x="1049867" y="3369734"/>
                </a:cubicBezTo>
                <a:cubicBezTo>
                  <a:pt x="1090683" y="3380884"/>
                  <a:pt x="1119271" y="3393195"/>
                  <a:pt x="1151467" y="3403600"/>
                </a:cubicBezTo>
                <a:cubicBezTo>
                  <a:pt x="1168676" y="3406451"/>
                  <a:pt x="1185409" y="3414852"/>
                  <a:pt x="1202267" y="3420534"/>
                </a:cubicBezTo>
                <a:cubicBezTo>
                  <a:pt x="1223117" y="3430992"/>
                  <a:pt x="1248356" y="3426461"/>
                  <a:pt x="1270000" y="3437467"/>
                </a:cubicBezTo>
                <a:cubicBezTo>
                  <a:pt x="1442007" y="3429719"/>
                  <a:pt x="1629468" y="3428331"/>
                  <a:pt x="1778000" y="3420534"/>
                </a:cubicBezTo>
                <a:cubicBezTo>
                  <a:pt x="1821199" y="3410851"/>
                  <a:pt x="1904740" y="3391866"/>
                  <a:pt x="1947333" y="3386667"/>
                </a:cubicBezTo>
                <a:cubicBezTo>
                  <a:pt x="1963921" y="3384620"/>
                  <a:pt x="1979648" y="3373074"/>
                  <a:pt x="1998133" y="3369734"/>
                </a:cubicBezTo>
                <a:cubicBezTo>
                  <a:pt x="2045526" y="3359490"/>
                  <a:pt x="2083634" y="3352210"/>
                  <a:pt x="2133600" y="3335867"/>
                </a:cubicBezTo>
                <a:cubicBezTo>
                  <a:pt x="2254971" y="3295450"/>
                  <a:pt x="2200487" y="3306680"/>
                  <a:pt x="2302933" y="3285067"/>
                </a:cubicBezTo>
                <a:cubicBezTo>
                  <a:pt x="2321318" y="3275333"/>
                  <a:pt x="2346878" y="3262374"/>
                  <a:pt x="2370667" y="3251200"/>
                </a:cubicBezTo>
                <a:cubicBezTo>
                  <a:pt x="2391174" y="3241902"/>
                  <a:pt x="2421476" y="3243840"/>
                  <a:pt x="2438400" y="3234267"/>
                </a:cubicBezTo>
                <a:cubicBezTo>
                  <a:pt x="2579167" y="3161911"/>
                  <a:pt x="2347835" y="3238494"/>
                  <a:pt x="2556933" y="3183467"/>
                </a:cubicBezTo>
                <a:cubicBezTo>
                  <a:pt x="2748874" y="3076625"/>
                  <a:pt x="2624460" y="3131543"/>
                  <a:pt x="2760133" y="3098800"/>
                </a:cubicBezTo>
                <a:cubicBezTo>
                  <a:pt x="2776839" y="3094558"/>
                  <a:pt x="2792268" y="3086147"/>
                  <a:pt x="2810933" y="3081867"/>
                </a:cubicBezTo>
                <a:cubicBezTo>
                  <a:pt x="2882448" y="3075578"/>
                  <a:pt x="2981481" y="3075023"/>
                  <a:pt x="3064933" y="3064934"/>
                </a:cubicBezTo>
                <a:cubicBezTo>
                  <a:pt x="3111027" y="3059849"/>
                  <a:pt x="3166263" y="3046647"/>
                  <a:pt x="3217333" y="3048000"/>
                </a:cubicBezTo>
                <a:cubicBezTo>
                  <a:pt x="3443977" y="2966438"/>
                  <a:pt x="3170003" y="3058405"/>
                  <a:pt x="3335867" y="3014134"/>
                </a:cubicBezTo>
                <a:cubicBezTo>
                  <a:pt x="3555125" y="2935311"/>
                  <a:pt x="3269905" y="3038631"/>
                  <a:pt x="3505200" y="2963334"/>
                </a:cubicBezTo>
                <a:cubicBezTo>
                  <a:pt x="3522479" y="2959644"/>
                  <a:pt x="3541696" y="2955788"/>
                  <a:pt x="3556000" y="2946400"/>
                </a:cubicBezTo>
                <a:cubicBezTo>
                  <a:pt x="3576310" y="2935319"/>
                  <a:pt x="3590956" y="2922955"/>
                  <a:pt x="3606800" y="2912534"/>
                </a:cubicBezTo>
                <a:cubicBezTo>
                  <a:pt x="3720000" y="2805764"/>
                  <a:pt x="3601421" y="2935300"/>
                  <a:pt x="3708400" y="2827867"/>
                </a:cubicBezTo>
                <a:cubicBezTo>
                  <a:pt x="3729992" y="2796402"/>
                  <a:pt x="3770143" y="2762464"/>
                  <a:pt x="3776133" y="2726267"/>
                </a:cubicBezTo>
                <a:cubicBezTo>
                  <a:pt x="3793453" y="2648881"/>
                  <a:pt x="3825006" y="2591241"/>
                  <a:pt x="3826933" y="2573867"/>
                </a:cubicBezTo>
                <a:cubicBezTo>
                  <a:pt x="3841874" y="2537411"/>
                  <a:pt x="3852423" y="2490854"/>
                  <a:pt x="3860800" y="2472267"/>
                </a:cubicBezTo>
                <a:cubicBezTo>
                  <a:pt x="3887573" y="2371231"/>
                  <a:pt x="3869234" y="2422600"/>
                  <a:pt x="3894667" y="2336800"/>
                </a:cubicBezTo>
                <a:cubicBezTo>
                  <a:pt x="3933050" y="2098343"/>
                  <a:pt x="3940025" y="2205989"/>
                  <a:pt x="3894667" y="1778000"/>
                </a:cubicBezTo>
                <a:cubicBezTo>
                  <a:pt x="3893470" y="1759769"/>
                  <a:pt x="3884560" y="1742968"/>
                  <a:pt x="3877733" y="1727200"/>
                </a:cubicBezTo>
                <a:cubicBezTo>
                  <a:pt x="3871566" y="1705280"/>
                  <a:pt x="3869632" y="1681711"/>
                  <a:pt x="3860800" y="1659467"/>
                </a:cubicBezTo>
                <a:cubicBezTo>
                  <a:pt x="3851376" y="1624419"/>
                  <a:pt x="3839490" y="1588766"/>
                  <a:pt x="3826933" y="1557867"/>
                </a:cubicBezTo>
                <a:cubicBezTo>
                  <a:pt x="3824408" y="1542345"/>
                  <a:pt x="3815152" y="1523670"/>
                  <a:pt x="3810000" y="1507067"/>
                </a:cubicBezTo>
                <a:cubicBezTo>
                  <a:pt x="3799720" y="1447924"/>
                  <a:pt x="3787233" y="1417054"/>
                  <a:pt x="3776133" y="1354667"/>
                </a:cubicBezTo>
                <a:cubicBezTo>
                  <a:pt x="3768213" y="1312301"/>
                  <a:pt x="3766208" y="1278858"/>
                  <a:pt x="3759200" y="1236134"/>
                </a:cubicBezTo>
                <a:cubicBezTo>
                  <a:pt x="3749025" y="1206441"/>
                  <a:pt x="3746820" y="1174975"/>
                  <a:pt x="3742267" y="1151467"/>
                </a:cubicBezTo>
                <a:cubicBezTo>
                  <a:pt x="3724592" y="1062560"/>
                  <a:pt x="3727009" y="1029652"/>
                  <a:pt x="3708400" y="948267"/>
                </a:cubicBezTo>
                <a:cubicBezTo>
                  <a:pt x="3705154" y="931600"/>
                  <a:pt x="3699430" y="914066"/>
                  <a:pt x="3691467" y="897467"/>
                </a:cubicBezTo>
                <a:cubicBezTo>
                  <a:pt x="3691745" y="854880"/>
                  <a:pt x="3687407" y="808653"/>
                  <a:pt x="3674533" y="762000"/>
                </a:cubicBezTo>
                <a:cubicBezTo>
                  <a:pt x="3666148" y="729826"/>
                  <a:pt x="3652710" y="693836"/>
                  <a:pt x="3640667" y="660400"/>
                </a:cubicBezTo>
                <a:cubicBezTo>
                  <a:pt x="3632157" y="642124"/>
                  <a:pt x="3625831" y="624878"/>
                  <a:pt x="3623733" y="609600"/>
                </a:cubicBezTo>
                <a:cubicBezTo>
                  <a:pt x="3617718" y="584117"/>
                  <a:pt x="3618659" y="556265"/>
                  <a:pt x="3606800" y="524934"/>
                </a:cubicBezTo>
                <a:cubicBezTo>
                  <a:pt x="3598854" y="484187"/>
                  <a:pt x="3598890" y="447291"/>
                  <a:pt x="3572933" y="423334"/>
                </a:cubicBezTo>
                <a:cubicBezTo>
                  <a:pt x="3558229" y="406914"/>
                  <a:pt x="3537063" y="391174"/>
                  <a:pt x="3522133" y="372534"/>
                </a:cubicBezTo>
                <a:cubicBezTo>
                  <a:pt x="3507356" y="359996"/>
                  <a:pt x="3503155" y="336216"/>
                  <a:pt x="3488267" y="321734"/>
                </a:cubicBezTo>
                <a:cubicBezTo>
                  <a:pt x="3435430" y="267234"/>
                  <a:pt x="3414819" y="271995"/>
                  <a:pt x="3352800" y="237067"/>
                </a:cubicBezTo>
                <a:cubicBezTo>
                  <a:pt x="3289496" y="203227"/>
                  <a:pt x="3310384" y="199377"/>
                  <a:pt x="3234267" y="169334"/>
                </a:cubicBezTo>
                <a:cubicBezTo>
                  <a:pt x="3211683" y="161266"/>
                  <a:pt x="3189375" y="161226"/>
                  <a:pt x="3166533" y="152400"/>
                </a:cubicBezTo>
                <a:cubicBezTo>
                  <a:pt x="3145868" y="141768"/>
                  <a:pt x="3134148" y="128322"/>
                  <a:pt x="3115733" y="118534"/>
                </a:cubicBezTo>
                <a:cubicBezTo>
                  <a:pt x="3086305" y="107839"/>
                  <a:pt x="3054540" y="110656"/>
                  <a:pt x="3031067" y="101600"/>
                </a:cubicBezTo>
                <a:cubicBezTo>
                  <a:pt x="2986220" y="89426"/>
                  <a:pt x="2934000" y="79065"/>
                  <a:pt x="2895600" y="67734"/>
                </a:cubicBezTo>
                <a:cubicBezTo>
                  <a:pt x="2862872" y="61410"/>
                  <a:pt x="2831320" y="44367"/>
                  <a:pt x="2794000" y="33867"/>
                </a:cubicBezTo>
                <a:cubicBezTo>
                  <a:pt x="2635727" y="7881"/>
                  <a:pt x="2714017" y="33540"/>
                  <a:pt x="2540000" y="0"/>
                </a:cubicBezTo>
                <a:cubicBezTo>
                  <a:pt x="2395427" y="24724"/>
                  <a:pt x="2235236" y="-3645"/>
                  <a:pt x="2065867" y="16934"/>
                </a:cubicBezTo>
                <a:cubicBezTo>
                  <a:pt x="2042225" y="19499"/>
                  <a:pt x="1909339" y="45115"/>
                  <a:pt x="1879600" y="50800"/>
                </a:cubicBezTo>
                <a:cubicBezTo>
                  <a:pt x="1863977" y="56325"/>
                  <a:pt x="1848691" y="60558"/>
                  <a:pt x="1828800" y="67734"/>
                </a:cubicBezTo>
                <a:cubicBezTo>
                  <a:pt x="1793946" y="83247"/>
                  <a:pt x="1716981" y="97473"/>
                  <a:pt x="1676400" y="101600"/>
                </a:cubicBezTo>
                <a:cubicBezTo>
                  <a:pt x="1665371" y="103288"/>
                  <a:pt x="1662741" y="87156"/>
                  <a:pt x="1659467" y="84667"/>
                </a:cubicBezTo>
                <a:close/>
              </a:path>
            </a:pathLst>
          </a:custGeom>
          <a:noFill/>
          <a:ln>
            <a:solidFill>
              <a:schemeClr val="tx1"/>
            </a:solidFill>
            <a:extLst>
              <a:ext uri="{C807C97D-BFC1-408E-A445-0C87EB9F89A2}">
                <ask:lineSketchStyleProps xmlns:ask="http://schemas.microsoft.com/office/drawing/2018/sketchyshapes" sd="1219033472">
                  <a:custGeom>
                    <a:avLst/>
                    <a:gdLst>
                      <a:gd name="connsiteX0" fmla="*/ 1659467 w 3920433"/>
                      <a:gd name="connsiteY0" fmla="*/ 84667 h 3437467"/>
                      <a:gd name="connsiteX1" fmla="*/ 1659467 w 3920433"/>
                      <a:gd name="connsiteY1" fmla="*/ 84667 h 3437467"/>
                      <a:gd name="connsiteX2" fmla="*/ 1456267 w 3920433"/>
                      <a:gd name="connsiteY2" fmla="*/ 237067 h 3437467"/>
                      <a:gd name="connsiteX3" fmla="*/ 1422400 w 3920433"/>
                      <a:gd name="connsiteY3" fmla="*/ 338667 h 3437467"/>
                      <a:gd name="connsiteX4" fmla="*/ 1456267 w 3920433"/>
                      <a:gd name="connsiteY4" fmla="*/ 626534 h 3437467"/>
                      <a:gd name="connsiteX5" fmla="*/ 1507067 w 3920433"/>
                      <a:gd name="connsiteY5" fmla="*/ 778934 h 3437467"/>
                      <a:gd name="connsiteX6" fmla="*/ 1524000 w 3920433"/>
                      <a:gd name="connsiteY6" fmla="*/ 829734 h 3437467"/>
                      <a:gd name="connsiteX7" fmla="*/ 1507067 w 3920433"/>
                      <a:gd name="connsiteY7" fmla="*/ 999067 h 3437467"/>
                      <a:gd name="connsiteX8" fmla="*/ 1388533 w 3920433"/>
                      <a:gd name="connsiteY8" fmla="*/ 1151467 h 3437467"/>
                      <a:gd name="connsiteX9" fmla="*/ 1337733 w 3920433"/>
                      <a:gd name="connsiteY9" fmla="*/ 1185334 h 3437467"/>
                      <a:gd name="connsiteX10" fmla="*/ 1286933 w 3920433"/>
                      <a:gd name="connsiteY10" fmla="*/ 1236134 h 3437467"/>
                      <a:gd name="connsiteX11" fmla="*/ 1134533 w 3920433"/>
                      <a:gd name="connsiteY11" fmla="*/ 1320800 h 3437467"/>
                      <a:gd name="connsiteX12" fmla="*/ 982133 w 3920433"/>
                      <a:gd name="connsiteY12" fmla="*/ 1405467 h 3437467"/>
                      <a:gd name="connsiteX13" fmla="*/ 931333 w 3920433"/>
                      <a:gd name="connsiteY13" fmla="*/ 1439334 h 3437467"/>
                      <a:gd name="connsiteX14" fmla="*/ 795867 w 3920433"/>
                      <a:gd name="connsiteY14" fmla="*/ 1490134 h 3437467"/>
                      <a:gd name="connsiteX15" fmla="*/ 626533 w 3920433"/>
                      <a:gd name="connsiteY15" fmla="*/ 1608667 h 3437467"/>
                      <a:gd name="connsiteX16" fmla="*/ 524933 w 3920433"/>
                      <a:gd name="connsiteY16" fmla="*/ 1676400 h 3437467"/>
                      <a:gd name="connsiteX17" fmla="*/ 372533 w 3920433"/>
                      <a:gd name="connsiteY17" fmla="*/ 1778000 h 3437467"/>
                      <a:gd name="connsiteX18" fmla="*/ 321733 w 3920433"/>
                      <a:gd name="connsiteY18" fmla="*/ 1811867 h 3437467"/>
                      <a:gd name="connsiteX19" fmla="*/ 270933 w 3920433"/>
                      <a:gd name="connsiteY19" fmla="*/ 1845734 h 3437467"/>
                      <a:gd name="connsiteX20" fmla="*/ 203200 w 3920433"/>
                      <a:gd name="connsiteY20" fmla="*/ 1896534 h 3437467"/>
                      <a:gd name="connsiteX21" fmla="*/ 101600 w 3920433"/>
                      <a:gd name="connsiteY21" fmla="*/ 1964267 h 3437467"/>
                      <a:gd name="connsiteX22" fmla="*/ 33867 w 3920433"/>
                      <a:gd name="connsiteY22" fmla="*/ 2065867 h 3437467"/>
                      <a:gd name="connsiteX23" fmla="*/ 0 w 3920433"/>
                      <a:gd name="connsiteY23" fmla="*/ 2167467 h 3437467"/>
                      <a:gd name="connsiteX24" fmla="*/ 16933 w 3920433"/>
                      <a:gd name="connsiteY24" fmla="*/ 2353734 h 3437467"/>
                      <a:gd name="connsiteX25" fmla="*/ 50800 w 3920433"/>
                      <a:gd name="connsiteY25" fmla="*/ 2404534 h 3437467"/>
                      <a:gd name="connsiteX26" fmla="*/ 67733 w 3920433"/>
                      <a:gd name="connsiteY26" fmla="*/ 2455334 h 3437467"/>
                      <a:gd name="connsiteX27" fmla="*/ 169333 w 3920433"/>
                      <a:gd name="connsiteY27" fmla="*/ 2540000 h 3437467"/>
                      <a:gd name="connsiteX28" fmla="*/ 220133 w 3920433"/>
                      <a:gd name="connsiteY28" fmla="*/ 2590800 h 3437467"/>
                      <a:gd name="connsiteX29" fmla="*/ 321733 w 3920433"/>
                      <a:gd name="connsiteY29" fmla="*/ 2624667 h 3437467"/>
                      <a:gd name="connsiteX30" fmla="*/ 440267 w 3920433"/>
                      <a:gd name="connsiteY30" fmla="*/ 2658534 h 3437467"/>
                      <a:gd name="connsiteX31" fmla="*/ 575733 w 3920433"/>
                      <a:gd name="connsiteY31" fmla="*/ 2675467 h 3437467"/>
                      <a:gd name="connsiteX32" fmla="*/ 762000 w 3920433"/>
                      <a:gd name="connsiteY32" fmla="*/ 2726267 h 3437467"/>
                      <a:gd name="connsiteX33" fmla="*/ 812800 w 3920433"/>
                      <a:gd name="connsiteY33" fmla="*/ 2827867 h 3437467"/>
                      <a:gd name="connsiteX34" fmla="*/ 846667 w 3920433"/>
                      <a:gd name="connsiteY34" fmla="*/ 2895600 h 3437467"/>
                      <a:gd name="connsiteX35" fmla="*/ 880533 w 3920433"/>
                      <a:gd name="connsiteY35" fmla="*/ 2997200 h 3437467"/>
                      <a:gd name="connsiteX36" fmla="*/ 897467 w 3920433"/>
                      <a:gd name="connsiteY36" fmla="*/ 3048000 h 3437467"/>
                      <a:gd name="connsiteX37" fmla="*/ 948267 w 3920433"/>
                      <a:gd name="connsiteY37" fmla="*/ 3217334 h 3437467"/>
                      <a:gd name="connsiteX38" fmla="*/ 1016000 w 3920433"/>
                      <a:gd name="connsiteY38" fmla="*/ 3318934 h 3437467"/>
                      <a:gd name="connsiteX39" fmla="*/ 1049867 w 3920433"/>
                      <a:gd name="connsiteY39" fmla="*/ 3369734 h 3437467"/>
                      <a:gd name="connsiteX40" fmla="*/ 1151467 w 3920433"/>
                      <a:gd name="connsiteY40" fmla="*/ 3403600 h 3437467"/>
                      <a:gd name="connsiteX41" fmla="*/ 1202267 w 3920433"/>
                      <a:gd name="connsiteY41" fmla="*/ 3420534 h 3437467"/>
                      <a:gd name="connsiteX42" fmla="*/ 1270000 w 3920433"/>
                      <a:gd name="connsiteY42" fmla="*/ 3437467 h 3437467"/>
                      <a:gd name="connsiteX43" fmla="*/ 1778000 w 3920433"/>
                      <a:gd name="connsiteY43" fmla="*/ 3420534 h 3437467"/>
                      <a:gd name="connsiteX44" fmla="*/ 1947333 w 3920433"/>
                      <a:gd name="connsiteY44" fmla="*/ 3386667 h 3437467"/>
                      <a:gd name="connsiteX45" fmla="*/ 1998133 w 3920433"/>
                      <a:gd name="connsiteY45" fmla="*/ 3369734 h 3437467"/>
                      <a:gd name="connsiteX46" fmla="*/ 2133600 w 3920433"/>
                      <a:gd name="connsiteY46" fmla="*/ 3335867 h 3437467"/>
                      <a:gd name="connsiteX47" fmla="*/ 2302933 w 3920433"/>
                      <a:gd name="connsiteY47" fmla="*/ 3285067 h 3437467"/>
                      <a:gd name="connsiteX48" fmla="*/ 2370667 w 3920433"/>
                      <a:gd name="connsiteY48" fmla="*/ 3251200 h 3437467"/>
                      <a:gd name="connsiteX49" fmla="*/ 2438400 w 3920433"/>
                      <a:gd name="connsiteY49" fmla="*/ 3234267 h 3437467"/>
                      <a:gd name="connsiteX50" fmla="*/ 2556933 w 3920433"/>
                      <a:gd name="connsiteY50" fmla="*/ 3183467 h 3437467"/>
                      <a:gd name="connsiteX51" fmla="*/ 2760133 w 3920433"/>
                      <a:gd name="connsiteY51" fmla="*/ 3098800 h 3437467"/>
                      <a:gd name="connsiteX52" fmla="*/ 2810933 w 3920433"/>
                      <a:gd name="connsiteY52" fmla="*/ 3081867 h 3437467"/>
                      <a:gd name="connsiteX53" fmla="*/ 3064933 w 3920433"/>
                      <a:gd name="connsiteY53" fmla="*/ 3064934 h 3437467"/>
                      <a:gd name="connsiteX54" fmla="*/ 3217333 w 3920433"/>
                      <a:gd name="connsiteY54" fmla="*/ 3048000 h 3437467"/>
                      <a:gd name="connsiteX55" fmla="*/ 3335867 w 3920433"/>
                      <a:gd name="connsiteY55" fmla="*/ 3014134 h 3437467"/>
                      <a:gd name="connsiteX56" fmla="*/ 3505200 w 3920433"/>
                      <a:gd name="connsiteY56" fmla="*/ 2963334 h 3437467"/>
                      <a:gd name="connsiteX57" fmla="*/ 3556000 w 3920433"/>
                      <a:gd name="connsiteY57" fmla="*/ 2946400 h 3437467"/>
                      <a:gd name="connsiteX58" fmla="*/ 3606800 w 3920433"/>
                      <a:gd name="connsiteY58" fmla="*/ 2912534 h 3437467"/>
                      <a:gd name="connsiteX59" fmla="*/ 3708400 w 3920433"/>
                      <a:gd name="connsiteY59" fmla="*/ 2827867 h 3437467"/>
                      <a:gd name="connsiteX60" fmla="*/ 3776133 w 3920433"/>
                      <a:gd name="connsiteY60" fmla="*/ 2726267 h 3437467"/>
                      <a:gd name="connsiteX61" fmla="*/ 3826933 w 3920433"/>
                      <a:gd name="connsiteY61" fmla="*/ 2573867 h 3437467"/>
                      <a:gd name="connsiteX62" fmla="*/ 3860800 w 3920433"/>
                      <a:gd name="connsiteY62" fmla="*/ 2472267 h 3437467"/>
                      <a:gd name="connsiteX63" fmla="*/ 3894667 w 3920433"/>
                      <a:gd name="connsiteY63" fmla="*/ 2336800 h 3437467"/>
                      <a:gd name="connsiteX64" fmla="*/ 3894667 w 3920433"/>
                      <a:gd name="connsiteY64" fmla="*/ 1778000 h 3437467"/>
                      <a:gd name="connsiteX65" fmla="*/ 3877733 w 3920433"/>
                      <a:gd name="connsiteY65" fmla="*/ 1727200 h 3437467"/>
                      <a:gd name="connsiteX66" fmla="*/ 3860800 w 3920433"/>
                      <a:gd name="connsiteY66" fmla="*/ 1659467 h 3437467"/>
                      <a:gd name="connsiteX67" fmla="*/ 3826933 w 3920433"/>
                      <a:gd name="connsiteY67" fmla="*/ 1557867 h 3437467"/>
                      <a:gd name="connsiteX68" fmla="*/ 3810000 w 3920433"/>
                      <a:gd name="connsiteY68" fmla="*/ 1507067 h 3437467"/>
                      <a:gd name="connsiteX69" fmla="*/ 3776133 w 3920433"/>
                      <a:gd name="connsiteY69" fmla="*/ 1354667 h 3437467"/>
                      <a:gd name="connsiteX70" fmla="*/ 3759200 w 3920433"/>
                      <a:gd name="connsiteY70" fmla="*/ 1236134 h 3437467"/>
                      <a:gd name="connsiteX71" fmla="*/ 3742267 w 3920433"/>
                      <a:gd name="connsiteY71" fmla="*/ 1151467 h 3437467"/>
                      <a:gd name="connsiteX72" fmla="*/ 3708400 w 3920433"/>
                      <a:gd name="connsiteY72" fmla="*/ 948267 h 3437467"/>
                      <a:gd name="connsiteX73" fmla="*/ 3691467 w 3920433"/>
                      <a:gd name="connsiteY73" fmla="*/ 897467 h 3437467"/>
                      <a:gd name="connsiteX74" fmla="*/ 3674533 w 3920433"/>
                      <a:gd name="connsiteY74" fmla="*/ 762000 h 3437467"/>
                      <a:gd name="connsiteX75" fmla="*/ 3640667 w 3920433"/>
                      <a:gd name="connsiteY75" fmla="*/ 660400 h 3437467"/>
                      <a:gd name="connsiteX76" fmla="*/ 3623733 w 3920433"/>
                      <a:gd name="connsiteY76" fmla="*/ 609600 h 3437467"/>
                      <a:gd name="connsiteX77" fmla="*/ 3606800 w 3920433"/>
                      <a:gd name="connsiteY77" fmla="*/ 524934 h 3437467"/>
                      <a:gd name="connsiteX78" fmla="*/ 3572933 w 3920433"/>
                      <a:gd name="connsiteY78" fmla="*/ 423334 h 3437467"/>
                      <a:gd name="connsiteX79" fmla="*/ 3522133 w 3920433"/>
                      <a:gd name="connsiteY79" fmla="*/ 372534 h 3437467"/>
                      <a:gd name="connsiteX80" fmla="*/ 3488267 w 3920433"/>
                      <a:gd name="connsiteY80" fmla="*/ 321734 h 3437467"/>
                      <a:gd name="connsiteX81" fmla="*/ 3352800 w 3920433"/>
                      <a:gd name="connsiteY81" fmla="*/ 237067 h 3437467"/>
                      <a:gd name="connsiteX82" fmla="*/ 3234267 w 3920433"/>
                      <a:gd name="connsiteY82" fmla="*/ 169334 h 3437467"/>
                      <a:gd name="connsiteX83" fmla="*/ 3166533 w 3920433"/>
                      <a:gd name="connsiteY83" fmla="*/ 152400 h 3437467"/>
                      <a:gd name="connsiteX84" fmla="*/ 3115733 w 3920433"/>
                      <a:gd name="connsiteY84" fmla="*/ 118534 h 3437467"/>
                      <a:gd name="connsiteX85" fmla="*/ 3031067 w 3920433"/>
                      <a:gd name="connsiteY85" fmla="*/ 101600 h 3437467"/>
                      <a:gd name="connsiteX86" fmla="*/ 2895600 w 3920433"/>
                      <a:gd name="connsiteY86" fmla="*/ 67734 h 3437467"/>
                      <a:gd name="connsiteX87" fmla="*/ 2794000 w 3920433"/>
                      <a:gd name="connsiteY87" fmla="*/ 33867 h 3437467"/>
                      <a:gd name="connsiteX88" fmla="*/ 2540000 w 3920433"/>
                      <a:gd name="connsiteY88" fmla="*/ 0 h 3437467"/>
                      <a:gd name="connsiteX89" fmla="*/ 2065867 w 3920433"/>
                      <a:gd name="connsiteY89" fmla="*/ 16934 h 3437467"/>
                      <a:gd name="connsiteX90" fmla="*/ 1879600 w 3920433"/>
                      <a:gd name="connsiteY90" fmla="*/ 50800 h 3437467"/>
                      <a:gd name="connsiteX91" fmla="*/ 1828800 w 3920433"/>
                      <a:gd name="connsiteY91" fmla="*/ 67734 h 3437467"/>
                      <a:gd name="connsiteX92" fmla="*/ 1676400 w 3920433"/>
                      <a:gd name="connsiteY92" fmla="*/ 101600 h 3437467"/>
                      <a:gd name="connsiteX93" fmla="*/ 1659467 w 3920433"/>
                      <a:gd name="connsiteY93" fmla="*/ 84667 h 343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920433" h="3437467">
                        <a:moveTo>
                          <a:pt x="1659467" y="84667"/>
                        </a:moveTo>
                        <a:lnTo>
                          <a:pt x="1659467" y="84667"/>
                        </a:lnTo>
                        <a:cubicBezTo>
                          <a:pt x="1549859" y="125770"/>
                          <a:pt x="1496761" y="115587"/>
                          <a:pt x="1456267" y="237067"/>
                        </a:cubicBezTo>
                        <a:lnTo>
                          <a:pt x="1422400" y="338667"/>
                        </a:lnTo>
                        <a:cubicBezTo>
                          <a:pt x="1428340" y="404010"/>
                          <a:pt x="1436849" y="548861"/>
                          <a:pt x="1456267" y="626534"/>
                        </a:cubicBezTo>
                        <a:cubicBezTo>
                          <a:pt x="1456275" y="626568"/>
                          <a:pt x="1498595" y="753518"/>
                          <a:pt x="1507067" y="778934"/>
                        </a:cubicBezTo>
                        <a:lnTo>
                          <a:pt x="1524000" y="829734"/>
                        </a:lnTo>
                        <a:cubicBezTo>
                          <a:pt x="1518356" y="886178"/>
                          <a:pt x="1523987" y="944923"/>
                          <a:pt x="1507067" y="999067"/>
                        </a:cubicBezTo>
                        <a:cubicBezTo>
                          <a:pt x="1493771" y="1041614"/>
                          <a:pt x="1428270" y="1118352"/>
                          <a:pt x="1388533" y="1151467"/>
                        </a:cubicBezTo>
                        <a:cubicBezTo>
                          <a:pt x="1372899" y="1164496"/>
                          <a:pt x="1353367" y="1172305"/>
                          <a:pt x="1337733" y="1185334"/>
                        </a:cubicBezTo>
                        <a:cubicBezTo>
                          <a:pt x="1319336" y="1200665"/>
                          <a:pt x="1305836" y="1221432"/>
                          <a:pt x="1286933" y="1236134"/>
                        </a:cubicBezTo>
                        <a:cubicBezTo>
                          <a:pt x="1199594" y="1304064"/>
                          <a:pt x="1211180" y="1295251"/>
                          <a:pt x="1134533" y="1320800"/>
                        </a:cubicBezTo>
                        <a:cubicBezTo>
                          <a:pt x="1018082" y="1398435"/>
                          <a:pt x="1071547" y="1375663"/>
                          <a:pt x="982133" y="1405467"/>
                        </a:cubicBezTo>
                        <a:cubicBezTo>
                          <a:pt x="965200" y="1416756"/>
                          <a:pt x="950039" y="1431317"/>
                          <a:pt x="931333" y="1439334"/>
                        </a:cubicBezTo>
                        <a:cubicBezTo>
                          <a:pt x="790663" y="1499621"/>
                          <a:pt x="936965" y="1405475"/>
                          <a:pt x="795867" y="1490134"/>
                        </a:cubicBezTo>
                        <a:cubicBezTo>
                          <a:pt x="681848" y="1558546"/>
                          <a:pt x="719158" y="1543830"/>
                          <a:pt x="626533" y="1608667"/>
                        </a:cubicBezTo>
                        <a:cubicBezTo>
                          <a:pt x="593188" y="1632008"/>
                          <a:pt x="558800" y="1653822"/>
                          <a:pt x="524933" y="1676400"/>
                        </a:cubicBezTo>
                        <a:lnTo>
                          <a:pt x="372533" y="1778000"/>
                        </a:lnTo>
                        <a:lnTo>
                          <a:pt x="321733" y="1811867"/>
                        </a:lnTo>
                        <a:cubicBezTo>
                          <a:pt x="304800" y="1823156"/>
                          <a:pt x="287214" y="1833523"/>
                          <a:pt x="270933" y="1845734"/>
                        </a:cubicBezTo>
                        <a:cubicBezTo>
                          <a:pt x="248355" y="1862667"/>
                          <a:pt x="226320" y="1880350"/>
                          <a:pt x="203200" y="1896534"/>
                        </a:cubicBezTo>
                        <a:cubicBezTo>
                          <a:pt x="169855" y="1919875"/>
                          <a:pt x="101600" y="1964267"/>
                          <a:pt x="101600" y="1964267"/>
                        </a:cubicBezTo>
                        <a:cubicBezTo>
                          <a:pt x="79022" y="1998134"/>
                          <a:pt x="46738" y="2027253"/>
                          <a:pt x="33867" y="2065867"/>
                        </a:cubicBezTo>
                        <a:lnTo>
                          <a:pt x="0" y="2167467"/>
                        </a:lnTo>
                        <a:cubicBezTo>
                          <a:pt x="5644" y="2229556"/>
                          <a:pt x="3870" y="2292773"/>
                          <a:pt x="16933" y="2353734"/>
                        </a:cubicBezTo>
                        <a:cubicBezTo>
                          <a:pt x="21197" y="2373634"/>
                          <a:pt x="41699" y="2386331"/>
                          <a:pt x="50800" y="2404534"/>
                        </a:cubicBezTo>
                        <a:cubicBezTo>
                          <a:pt x="58782" y="2420499"/>
                          <a:pt x="57832" y="2440482"/>
                          <a:pt x="67733" y="2455334"/>
                        </a:cubicBezTo>
                        <a:cubicBezTo>
                          <a:pt x="104837" y="2510990"/>
                          <a:pt x="122476" y="2500953"/>
                          <a:pt x="169333" y="2540000"/>
                        </a:cubicBezTo>
                        <a:cubicBezTo>
                          <a:pt x="187730" y="2555331"/>
                          <a:pt x="199199" y="2579170"/>
                          <a:pt x="220133" y="2590800"/>
                        </a:cubicBezTo>
                        <a:cubicBezTo>
                          <a:pt x="251339" y="2608137"/>
                          <a:pt x="287866" y="2613378"/>
                          <a:pt x="321733" y="2624667"/>
                        </a:cubicBezTo>
                        <a:cubicBezTo>
                          <a:pt x="361991" y="2638086"/>
                          <a:pt x="397749" y="2651448"/>
                          <a:pt x="440267" y="2658534"/>
                        </a:cubicBezTo>
                        <a:cubicBezTo>
                          <a:pt x="485155" y="2666015"/>
                          <a:pt x="531006" y="2667081"/>
                          <a:pt x="575733" y="2675467"/>
                        </a:cubicBezTo>
                        <a:cubicBezTo>
                          <a:pt x="663033" y="2691836"/>
                          <a:pt x="692155" y="2702986"/>
                          <a:pt x="762000" y="2726267"/>
                        </a:cubicBezTo>
                        <a:cubicBezTo>
                          <a:pt x="827085" y="2823894"/>
                          <a:pt x="770735" y="2729715"/>
                          <a:pt x="812800" y="2827867"/>
                        </a:cubicBezTo>
                        <a:cubicBezTo>
                          <a:pt x="822744" y="2851069"/>
                          <a:pt x="837292" y="2872163"/>
                          <a:pt x="846667" y="2895600"/>
                        </a:cubicBezTo>
                        <a:cubicBezTo>
                          <a:pt x="859925" y="2928745"/>
                          <a:pt x="869244" y="2963333"/>
                          <a:pt x="880533" y="2997200"/>
                        </a:cubicBezTo>
                        <a:cubicBezTo>
                          <a:pt x="886177" y="3014133"/>
                          <a:pt x="893138" y="3030684"/>
                          <a:pt x="897467" y="3048000"/>
                        </a:cubicBezTo>
                        <a:cubicBezTo>
                          <a:pt x="906933" y="3085865"/>
                          <a:pt x="931775" y="3192595"/>
                          <a:pt x="948267" y="3217334"/>
                        </a:cubicBezTo>
                        <a:lnTo>
                          <a:pt x="1016000" y="3318934"/>
                        </a:lnTo>
                        <a:cubicBezTo>
                          <a:pt x="1027289" y="3335867"/>
                          <a:pt x="1030560" y="3363298"/>
                          <a:pt x="1049867" y="3369734"/>
                        </a:cubicBezTo>
                        <a:lnTo>
                          <a:pt x="1151467" y="3403600"/>
                        </a:lnTo>
                        <a:cubicBezTo>
                          <a:pt x="1168400" y="3409244"/>
                          <a:pt x="1184951" y="3416205"/>
                          <a:pt x="1202267" y="3420534"/>
                        </a:cubicBezTo>
                        <a:lnTo>
                          <a:pt x="1270000" y="3437467"/>
                        </a:lnTo>
                        <a:cubicBezTo>
                          <a:pt x="1439333" y="3431823"/>
                          <a:pt x="1608833" y="3429932"/>
                          <a:pt x="1778000" y="3420534"/>
                        </a:cubicBezTo>
                        <a:cubicBezTo>
                          <a:pt x="1819290" y="3418240"/>
                          <a:pt x="1902731" y="3399410"/>
                          <a:pt x="1947333" y="3386667"/>
                        </a:cubicBezTo>
                        <a:cubicBezTo>
                          <a:pt x="1964496" y="3381764"/>
                          <a:pt x="1980913" y="3374430"/>
                          <a:pt x="1998133" y="3369734"/>
                        </a:cubicBezTo>
                        <a:cubicBezTo>
                          <a:pt x="2043038" y="3357487"/>
                          <a:pt x="2089443" y="3350586"/>
                          <a:pt x="2133600" y="3335867"/>
                        </a:cubicBezTo>
                        <a:cubicBezTo>
                          <a:pt x="2257278" y="3294641"/>
                          <a:pt x="2200567" y="3310658"/>
                          <a:pt x="2302933" y="3285067"/>
                        </a:cubicBezTo>
                        <a:cubicBezTo>
                          <a:pt x="2325511" y="3273778"/>
                          <a:pt x="2347031" y="3260063"/>
                          <a:pt x="2370667" y="3251200"/>
                        </a:cubicBezTo>
                        <a:cubicBezTo>
                          <a:pt x="2392458" y="3243028"/>
                          <a:pt x="2417009" y="3243435"/>
                          <a:pt x="2438400" y="3234267"/>
                        </a:cubicBezTo>
                        <a:cubicBezTo>
                          <a:pt x="2602115" y="3164103"/>
                          <a:pt x="2362477" y="3232080"/>
                          <a:pt x="2556933" y="3183467"/>
                        </a:cubicBezTo>
                        <a:cubicBezTo>
                          <a:pt x="2755405" y="3084232"/>
                          <a:pt x="2623974" y="3137703"/>
                          <a:pt x="2760133" y="3098800"/>
                        </a:cubicBezTo>
                        <a:cubicBezTo>
                          <a:pt x="2777295" y="3093896"/>
                          <a:pt x="2793193" y="3083838"/>
                          <a:pt x="2810933" y="3081867"/>
                        </a:cubicBezTo>
                        <a:cubicBezTo>
                          <a:pt x="2895269" y="3072497"/>
                          <a:pt x="2980372" y="3071981"/>
                          <a:pt x="3064933" y="3064934"/>
                        </a:cubicBezTo>
                        <a:cubicBezTo>
                          <a:pt x="3115869" y="3060689"/>
                          <a:pt x="3166533" y="3053645"/>
                          <a:pt x="3217333" y="3048000"/>
                        </a:cubicBezTo>
                        <a:cubicBezTo>
                          <a:pt x="3429015" y="2995081"/>
                          <a:pt x="3165868" y="3062706"/>
                          <a:pt x="3335867" y="3014134"/>
                        </a:cubicBezTo>
                        <a:cubicBezTo>
                          <a:pt x="3514985" y="2962957"/>
                          <a:pt x="3263788" y="3043805"/>
                          <a:pt x="3505200" y="2963334"/>
                        </a:cubicBezTo>
                        <a:cubicBezTo>
                          <a:pt x="3522133" y="2957690"/>
                          <a:pt x="3541148" y="2956301"/>
                          <a:pt x="3556000" y="2946400"/>
                        </a:cubicBezTo>
                        <a:cubicBezTo>
                          <a:pt x="3572933" y="2935111"/>
                          <a:pt x="3591166" y="2925562"/>
                          <a:pt x="3606800" y="2912534"/>
                        </a:cubicBezTo>
                        <a:cubicBezTo>
                          <a:pt x="3737189" y="2803877"/>
                          <a:pt x="3582267" y="2911957"/>
                          <a:pt x="3708400" y="2827867"/>
                        </a:cubicBezTo>
                        <a:cubicBezTo>
                          <a:pt x="3730978" y="2794000"/>
                          <a:pt x="3763262" y="2764881"/>
                          <a:pt x="3776133" y="2726267"/>
                        </a:cubicBezTo>
                        <a:lnTo>
                          <a:pt x="3826933" y="2573867"/>
                        </a:lnTo>
                        <a:lnTo>
                          <a:pt x="3860800" y="2472267"/>
                        </a:lnTo>
                        <a:cubicBezTo>
                          <a:pt x="3881233" y="2370097"/>
                          <a:pt x="3868631" y="2414904"/>
                          <a:pt x="3894667" y="2336800"/>
                        </a:cubicBezTo>
                        <a:cubicBezTo>
                          <a:pt x="3934329" y="2098823"/>
                          <a:pt x="3923273" y="2207093"/>
                          <a:pt x="3894667" y="1778000"/>
                        </a:cubicBezTo>
                        <a:cubicBezTo>
                          <a:pt x="3893480" y="1760190"/>
                          <a:pt x="3882637" y="1744363"/>
                          <a:pt x="3877733" y="1727200"/>
                        </a:cubicBezTo>
                        <a:cubicBezTo>
                          <a:pt x="3871339" y="1704823"/>
                          <a:pt x="3867487" y="1681758"/>
                          <a:pt x="3860800" y="1659467"/>
                        </a:cubicBezTo>
                        <a:cubicBezTo>
                          <a:pt x="3850542" y="1625274"/>
                          <a:pt x="3838222" y="1591734"/>
                          <a:pt x="3826933" y="1557867"/>
                        </a:cubicBezTo>
                        <a:cubicBezTo>
                          <a:pt x="3821289" y="1540934"/>
                          <a:pt x="3814329" y="1524383"/>
                          <a:pt x="3810000" y="1507067"/>
                        </a:cubicBezTo>
                        <a:cubicBezTo>
                          <a:pt x="3794780" y="1446186"/>
                          <a:pt x="3786880" y="1419150"/>
                          <a:pt x="3776133" y="1354667"/>
                        </a:cubicBezTo>
                        <a:cubicBezTo>
                          <a:pt x="3769571" y="1315298"/>
                          <a:pt x="3765761" y="1275503"/>
                          <a:pt x="3759200" y="1236134"/>
                        </a:cubicBezTo>
                        <a:cubicBezTo>
                          <a:pt x="3754468" y="1207744"/>
                          <a:pt x="3746999" y="1179857"/>
                          <a:pt x="3742267" y="1151467"/>
                        </a:cubicBezTo>
                        <a:cubicBezTo>
                          <a:pt x="3727932" y="1065457"/>
                          <a:pt x="3728351" y="1028072"/>
                          <a:pt x="3708400" y="948267"/>
                        </a:cubicBezTo>
                        <a:cubicBezTo>
                          <a:pt x="3704071" y="930951"/>
                          <a:pt x="3697111" y="914400"/>
                          <a:pt x="3691467" y="897467"/>
                        </a:cubicBezTo>
                        <a:cubicBezTo>
                          <a:pt x="3685822" y="852311"/>
                          <a:pt x="3684068" y="806497"/>
                          <a:pt x="3674533" y="762000"/>
                        </a:cubicBezTo>
                        <a:cubicBezTo>
                          <a:pt x="3667053" y="727094"/>
                          <a:pt x="3651956" y="694267"/>
                          <a:pt x="3640667" y="660400"/>
                        </a:cubicBezTo>
                        <a:cubicBezTo>
                          <a:pt x="3635023" y="643467"/>
                          <a:pt x="3627234" y="627103"/>
                          <a:pt x="3623733" y="609600"/>
                        </a:cubicBezTo>
                        <a:cubicBezTo>
                          <a:pt x="3618089" y="581378"/>
                          <a:pt x="3614373" y="552701"/>
                          <a:pt x="3606800" y="524934"/>
                        </a:cubicBezTo>
                        <a:cubicBezTo>
                          <a:pt x="3597407" y="490493"/>
                          <a:pt x="3598176" y="448577"/>
                          <a:pt x="3572933" y="423334"/>
                        </a:cubicBezTo>
                        <a:cubicBezTo>
                          <a:pt x="3556000" y="406401"/>
                          <a:pt x="3537464" y="390931"/>
                          <a:pt x="3522133" y="372534"/>
                        </a:cubicBezTo>
                        <a:cubicBezTo>
                          <a:pt x="3509105" y="356900"/>
                          <a:pt x="3502657" y="336124"/>
                          <a:pt x="3488267" y="321734"/>
                        </a:cubicBezTo>
                        <a:cubicBezTo>
                          <a:pt x="3434307" y="267774"/>
                          <a:pt x="3415394" y="272835"/>
                          <a:pt x="3352800" y="237067"/>
                        </a:cubicBezTo>
                        <a:cubicBezTo>
                          <a:pt x="3290271" y="201336"/>
                          <a:pt x="3308700" y="197246"/>
                          <a:pt x="3234267" y="169334"/>
                        </a:cubicBezTo>
                        <a:cubicBezTo>
                          <a:pt x="3212476" y="161162"/>
                          <a:pt x="3189111" y="158045"/>
                          <a:pt x="3166533" y="152400"/>
                        </a:cubicBezTo>
                        <a:cubicBezTo>
                          <a:pt x="3149600" y="141111"/>
                          <a:pt x="3134788" y="125680"/>
                          <a:pt x="3115733" y="118534"/>
                        </a:cubicBezTo>
                        <a:cubicBezTo>
                          <a:pt x="3088785" y="108428"/>
                          <a:pt x="3059111" y="108072"/>
                          <a:pt x="3031067" y="101600"/>
                        </a:cubicBezTo>
                        <a:cubicBezTo>
                          <a:pt x="2985714" y="91134"/>
                          <a:pt x="2939757" y="82453"/>
                          <a:pt x="2895600" y="67734"/>
                        </a:cubicBezTo>
                        <a:cubicBezTo>
                          <a:pt x="2861733" y="56445"/>
                          <a:pt x="2829340" y="38915"/>
                          <a:pt x="2794000" y="33867"/>
                        </a:cubicBezTo>
                        <a:cubicBezTo>
                          <a:pt x="2630417" y="10498"/>
                          <a:pt x="2715071" y="21885"/>
                          <a:pt x="2540000" y="0"/>
                        </a:cubicBezTo>
                        <a:cubicBezTo>
                          <a:pt x="2381956" y="5645"/>
                          <a:pt x="2223739" y="7647"/>
                          <a:pt x="2065867" y="16934"/>
                        </a:cubicBezTo>
                        <a:cubicBezTo>
                          <a:pt x="2046126" y="18095"/>
                          <a:pt x="1905515" y="44321"/>
                          <a:pt x="1879600" y="50800"/>
                        </a:cubicBezTo>
                        <a:cubicBezTo>
                          <a:pt x="1862284" y="55129"/>
                          <a:pt x="1845963" y="62830"/>
                          <a:pt x="1828800" y="67734"/>
                        </a:cubicBezTo>
                        <a:cubicBezTo>
                          <a:pt x="1791826" y="78298"/>
                          <a:pt x="1711317" y="96612"/>
                          <a:pt x="1676400" y="101600"/>
                        </a:cubicBezTo>
                        <a:cubicBezTo>
                          <a:pt x="1665224" y="103196"/>
                          <a:pt x="1662289" y="87489"/>
                          <a:pt x="1659467" y="84667"/>
                        </a:cubicBezTo>
                        <a:close/>
                      </a:path>
                    </a:pathLst>
                  </a:custGeom>
                  <ask:type>
                    <ask:lineSketchCurved/>
                  </ask:type>
                </ask:lineSketchStyleProps>
              </a:ext>
            </a:extLst>
          </a:ln>
          <a:effectLst>
            <a:outerShdw blurRad="1270000" dist="23000" dir="5400000" rotWithShape="0">
              <a:srgbClr val="000000">
                <a:alpha val="35000"/>
              </a:srgbClr>
            </a:outerShdw>
            <a:softEdge rad="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3" name="Graphic 32" descr="Tree With Roots outline">
            <a:extLst>
              <a:ext uri="{FF2B5EF4-FFF2-40B4-BE49-F238E27FC236}">
                <a16:creationId xmlns:a16="http://schemas.microsoft.com/office/drawing/2014/main" id="{F44B1083-7427-074E-A7B1-E5C511121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7124" y="1958184"/>
            <a:ext cx="914400" cy="914400"/>
          </a:xfrm>
          <a:prstGeom prst="rect">
            <a:avLst/>
          </a:prstGeom>
        </p:spPr>
      </p:pic>
      <p:pic>
        <p:nvPicPr>
          <p:cNvPr id="34" name="Graphic 33" descr="Tree With Roots outline">
            <a:extLst>
              <a:ext uri="{FF2B5EF4-FFF2-40B4-BE49-F238E27FC236}">
                <a16:creationId xmlns:a16="http://schemas.microsoft.com/office/drawing/2014/main" id="{40129ECD-5317-5441-AA56-7737BE74A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48158" y="3256492"/>
            <a:ext cx="914400" cy="914400"/>
          </a:xfrm>
          <a:prstGeom prst="rect">
            <a:avLst/>
          </a:prstGeom>
        </p:spPr>
      </p:pic>
      <p:pic>
        <p:nvPicPr>
          <p:cNvPr id="35" name="Graphic 34" descr="Tree With Roots outline">
            <a:extLst>
              <a:ext uri="{FF2B5EF4-FFF2-40B4-BE49-F238E27FC236}">
                <a16:creationId xmlns:a16="http://schemas.microsoft.com/office/drawing/2014/main" id="{F091EA2D-E418-644C-883F-0684766958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0174" y="3770051"/>
            <a:ext cx="914400" cy="914400"/>
          </a:xfrm>
          <a:prstGeom prst="rect">
            <a:avLst/>
          </a:prstGeom>
        </p:spPr>
      </p:pic>
      <p:pic>
        <p:nvPicPr>
          <p:cNvPr id="36" name="Graphic 35" descr="Telescope outline">
            <a:extLst>
              <a:ext uri="{FF2B5EF4-FFF2-40B4-BE49-F238E27FC236}">
                <a16:creationId xmlns:a16="http://schemas.microsoft.com/office/drawing/2014/main" id="{77ABC2F4-980B-2A40-8EDE-C450662BF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436841" flipH="1">
            <a:off x="9142940" y="2514076"/>
            <a:ext cx="803802" cy="914400"/>
          </a:xfrm>
          <a:prstGeom prst="rect">
            <a:avLst/>
          </a:prstGeom>
        </p:spPr>
      </p:pic>
      <p:pic>
        <p:nvPicPr>
          <p:cNvPr id="37" name="Graphic 36" descr="Telescope outline">
            <a:extLst>
              <a:ext uri="{FF2B5EF4-FFF2-40B4-BE49-F238E27FC236}">
                <a16:creationId xmlns:a16="http://schemas.microsoft.com/office/drawing/2014/main" id="{10DC598C-6E8F-8C4B-A04A-578D87485D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328975">
            <a:off x="7703440" y="4611159"/>
            <a:ext cx="914400" cy="914400"/>
          </a:xfrm>
          <a:prstGeom prst="rect">
            <a:avLst/>
          </a:prstGeom>
        </p:spPr>
      </p:pic>
      <p:pic>
        <p:nvPicPr>
          <p:cNvPr id="38" name="Graphic 37" descr="Telescope outline">
            <a:extLst>
              <a:ext uri="{FF2B5EF4-FFF2-40B4-BE49-F238E27FC236}">
                <a16:creationId xmlns:a16="http://schemas.microsoft.com/office/drawing/2014/main" id="{F8CE267A-A5BC-FE4A-865C-E2672ED923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9374651" y="4229473"/>
            <a:ext cx="914399" cy="914400"/>
          </a:xfrm>
          <a:prstGeom prst="rect">
            <a:avLst/>
          </a:prstGeom>
        </p:spPr>
      </p:pic>
      <p:pic>
        <p:nvPicPr>
          <p:cNvPr id="39" name="Graphic 38" descr="Sparrow outline">
            <a:extLst>
              <a:ext uri="{FF2B5EF4-FFF2-40B4-BE49-F238E27FC236}">
                <a16:creationId xmlns:a16="http://schemas.microsoft.com/office/drawing/2014/main" id="{B0A147E8-7987-5847-AB88-F20B168F3F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75307" y="3256492"/>
            <a:ext cx="914400" cy="914400"/>
          </a:xfrm>
          <a:prstGeom prst="rect">
            <a:avLst/>
          </a:prstGeom>
        </p:spPr>
      </p:pic>
    </p:spTree>
    <p:extLst>
      <p:ext uri="{BB962C8B-B14F-4D97-AF65-F5344CB8AC3E}">
        <p14:creationId xmlns:p14="http://schemas.microsoft.com/office/powerpoint/2010/main" val="416782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Existing Methods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5967452" cy="3682206"/>
          </a:xfrm>
        </p:spPr>
        <p:txBody>
          <a:bodyPr/>
          <a:lstStyle/>
          <a:p>
            <a:pPr marL="514350" indent="-514350">
              <a:buFont typeface="+mj-lt"/>
              <a:buAutoNum type="arabicPeriod"/>
            </a:pPr>
            <a:r>
              <a:rPr lang="en-US" dirty="0" err="1"/>
              <a:t>eBird</a:t>
            </a:r>
            <a:r>
              <a:rPr lang="en-US" dirty="0"/>
              <a:t> Best Practices</a:t>
            </a:r>
          </a:p>
          <a:p>
            <a:pPr marL="857250" lvl="1" indent="-457200"/>
            <a:r>
              <a:rPr lang="en-US" sz="2000" dirty="0"/>
              <a:t>Same observer, same latitude-longitude coordinate, &gt; 1 visit and at most 10 visits</a:t>
            </a:r>
          </a:p>
          <a:p>
            <a:pPr marL="0" indent="0">
              <a:buNone/>
            </a:pPr>
            <a:endParaRPr lang="en-US" i="1" u="sng" dirty="0"/>
          </a:p>
          <a:p>
            <a:endParaRPr lang="en-US" dirty="0"/>
          </a:p>
        </p:txBody>
      </p:sp>
      <p:sp>
        <p:nvSpPr>
          <p:cNvPr id="4" name="Rectangle 3">
            <a:extLst>
              <a:ext uri="{FF2B5EF4-FFF2-40B4-BE49-F238E27FC236}">
                <a16:creationId xmlns:a16="http://schemas.microsoft.com/office/drawing/2014/main" id="{AB2CD56B-3F3A-1046-A72A-6F4A996C5E7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BCFB09-258D-1C41-B4FB-21C147E6DBA3}"/>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18" name="Graphic 17" descr="Tree With Roots outline">
            <a:extLst>
              <a:ext uri="{FF2B5EF4-FFF2-40B4-BE49-F238E27FC236}">
                <a16:creationId xmlns:a16="http://schemas.microsoft.com/office/drawing/2014/main" id="{694DE2A0-1843-434C-84D4-8C62C04DC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7124" y="1958184"/>
            <a:ext cx="914400" cy="914400"/>
          </a:xfrm>
          <a:prstGeom prst="rect">
            <a:avLst/>
          </a:prstGeom>
        </p:spPr>
      </p:pic>
      <p:pic>
        <p:nvPicPr>
          <p:cNvPr id="19" name="Graphic 18" descr="Tree With Roots outline">
            <a:extLst>
              <a:ext uri="{FF2B5EF4-FFF2-40B4-BE49-F238E27FC236}">
                <a16:creationId xmlns:a16="http://schemas.microsoft.com/office/drawing/2014/main" id="{A5B72834-37B6-0148-B1E6-FBB7854C2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8158" y="3256492"/>
            <a:ext cx="914400" cy="914400"/>
          </a:xfrm>
          <a:prstGeom prst="rect">
            <a:avLst/>
          </a:prstGeom>
        </p:spPr>
      </p:pic>
      <p:pic>
        <p:nvPicPr>
          <p:cNvPr id="20" name="Graphic 19" descr="Tree With Roots outline">
            <a:extLst>
              <a:ext uri="{FF2B5EF4-FFF2-40B4-BE49-F238E27FC236}">
                <a16:creationId xmlns:a16="http://schemas.microsoft.com/office/drawing/2014/main" id="{1AAF4AC3-FEBF-7E4A-8448-1BEC1A9E64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174" y="3770051"/>
            <a:ext cx="914400" cy="914400"/>
          </a:xfrm>
          <a:prstGeom prst="rect">
            <a:avLst/>
          </a:prstGeom>
        </p:spPr>
      </p:pic>
      <p:pic>
        <p:nvPicPr>
          <p:cNvPr id="21" name="Graphic 20" descr="Telescope outline">
            <a:extLst>
              <a:ext uri="{FF2B5EF4-FFF2-40B4-BE49-F238E27FC236}">
                <a16:creationId xmlns:a16="http://schemas.microsoft.com/office/drawing/2014/main" id="{3BC8D471-6ED4-084B-9FF2-FE24D4CDA0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9142940" y="2514076"/>
            <a:ext cx="803802" cy="914400"/>
          </a:xfrm>
          <a:prstGeom prst="rect">
            <a:avLst/>
          </a:prstGeom>
        </p:spPr>
      </p:pic>
      <p:pic>
        <p:nvPicPr>
          <p:cNvPr id="22" name="Graphic 21" descr="Telescope outline">
            <a:extLst>
              <a:ext uri="{FF2B5EF4-FFF2-40B4-BE49-F238E27FC236}">
                <a16:creationId xmlns:a16="http://schemas.microsoft.com/office/drawing/2014/main" id="{F11BFC7F-7DD4-3542-B2A2-CA58CF959A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7703440" y="4611159"/>
            <a:ext cx="914400" cy="914400"/>
          </a:xfrm>
          <a:prstGeom prst="rect">
            <a:avLst/>
          </a:prstGeom>
        </p:spPr>
      </p:pic>
      <p:pic>
        <p:nvPicPr>
          <p:cNvPr id="23" name="Graphic 22" descr="Telescope outline">
            <a:extLst>
              <a:ext uri="{FF2B5EF4-FFF2-40B4-BE49-F238E27FC236}">
                <a16:creationId xmlns:a16="http://schemas.microsoft.com/office/drawing/2014/main" id="{15639092-1273-4446-8C8E-6D36A93B5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374651" y="4229473"/>
            <a:ext cx="914399" cy="914400"/>
          </a:xfrm>
          <a:prstGeom prst="rect">
            <a:avLst/>
          </a:prstGeom>
        </p:spPr>
      </p:pic>
      <p:pic>
        <p:nvPicPr>
          <p:cNvPr id="24" name="Graphic 23" descr="Sparrow outline">
            <a:extLst>
              <a:ext uri="{FF2B5EF4-FFF2-40B4-BE49-F238E27FC236}">
                <a16:creationId xmlns:a16="http://schemas.microsoft.com/office/drawing/2014/main" id="{BACB1DD8-1FFD-4D40-BF13-233F1BE287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5307" y="3256492"/>
            <a:ext cx="914400" cy="914400"/>
          </a:xfrm>
          <a:prstGeom prst="rect">
            <a:avLst/>
          </a:prstGeom>
        </p:spPr>
      </p:pic>
      <p:sp>
        <p:nvSpPr>
          <p:cNvPr id="26" name="Oval 25">
            <a:extLst>
              <a:ext uri="{FF2B5EF4-FFF2-40B4-BE49-F238E27FC236}">
                <a16:creationId xmlns:a16="http://schemas.microsoft.com/office/drawing/2014/main" id="{6645B8CF-2269-2945-9E23-70D0111F79E0}"/>
              </a:ext>
            </a:extLst>
          </p:cNvPr>
          <p:cNvSpPr/>
          <p:nvPr/>
        </p:nvSpPr>
        <p:spPr>
          <a:xfrm>
            <a:off x="9011524" y="2443959"/>
            <a:ext cx="1064191" cy="985041"/>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63F5721-9573-A845-B861-B7C745401103}"/>
              </a:ext>
            </a:extLst>
          </p:cNvPr>
          <p:cNvSpPr/>
          <p:nvPr/>
        </p:nvSpPr>
        <p:spPr>
          <a:xfrm>
            <a:off x="7648226" y="4522264"/>
            <a:ext cx="1064191" cy="985041"/>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8ADFC2DF-8A55-8D47-8C3B-148D8B65DE5C}"/>
              </a:ext>
            </a:extLst>
          </p:cNvPr>
          <p:cNvSpPr/>
          <p:nvPr/>
        </p:nvSpPr>
        <p:spPr>
          <a:xfrm>
            <a:off x="9274354" y="4158192"/>
            <a:ext cx="1064191" cy="985041"/>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95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25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1250"/>
                                        <p:tgtEl>
                                          <p:spTgt spid="2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Existing Methods</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5887181" cy="3682206"/>
          </a:xfrm>
          <a:effectLst/>
        </p:spPr>
        <p:txBody>
          <a:bodyPr/>
          <a:lstStyle/>
          <a:p>
            <a:pPr marL="514350" indent="-514350">
              <a:buFont typeface="+mj-lt"/>
              <a:buAutoNum type="arabicPeriod"/>
            </a:pPr>
            <a:r>
              <a:rPr lang="en-US" dirty="0" err="1"/>
              <a:t>eBird</a:t>
            </a:r>
            <a:r>
              <a:rPr lang="en-US" dirty="0"/>
              <a:t> Best Practices</a:t>
            </a:r>
          </a:p>
          <a:p>
            <a:pPr marL="857250" lvl="1" indent="-457200"/>
            <a:r>
              <a:rPr lang="en-US" sz="2000" dirty="0"/>
              <a:t>Same observer, same latitude-longitude coordinate, &gt; 1 visit and at most 10 visits</a:t>
            </a:r>
          </a:p>
          <a:p>
            <a:pPr marL="914400" lvl="1" indent="-514350">
              <a:buFont typeface="+mj-lt"/>
              <a:buAutoNum type="arabicPeriod"/>
            </a:pPr>
            <a:endParaRPr lang="en-US" dirty="0"/>
          </a:p>
          <a:p>
            <a:pPr marL="514350" indent="-514350">
              <a:buFont typeface="+mj-lt"/>
              <a:buAutoNum type="arabicPeriod"/>
            </a:pPr>
            <a:r>
              <a:rPr lang="en-US" dirty="0"/>
              <a:t>Grid</a:t>
            </a:r>
          </a:p>
          <a:p>
            <a:pPr marL="857250" lvl="1" indent="-457200"/>
            <a:r>
              <a:rPr lang="en-US" sz="2000" dirty="0"/>
              <a:t>Most commonly, 1x1km</a:t>
            </a:r>
          </a:p>
          <a:p>
            <a:pPr marL="0" indent="0">
              <a:buNone/>
            </a:pPr>
            <a:endParaRPr lang="en-US" i="1" u="sng" dirty="0"/>
          </a:p>
          <a:p>
            <a:endParaRPr lang="en-US" dirty="0"/>
          </a:p>
        </p:txBody>
      </p:sp>
      <p:sp>
        <p:nvSpPr>
          <p:cNvPr id="4" name="Rectangle 3">
            <a:extLst>
              <a:ext uri="{FF2B5EF4-FFF2-40B4-BE49-F238E27FC236}">
                <a16:creationId xmlns:a16="http://schemas.microsoft.com/office/drawing/2014/main" id="{AB2CD56B-3F3A-1046-A72A-6F4A996C5E7A}"/>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BCFB09-258D-1C41-B4FB-21C147E6DBA3}"/>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18" name="Graphic 17" descr="Tree With Roots outline">
            <a:extLst>
              <a:ext uri="{FF2B5EF4-FFF2-40B4-BE49-F238E27FC236}">
                <a16:creationId xmlns:a16="http://schemas.microsoft.com/office/drawing/2014/main" id="{694DE2A0-1843-434C-84D4-8C62C04DC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7124" y="1958184"/>
            <a:ext cx="914400" cy="914400"/>
          </a:xfrm>
          <a:prstGeom prst="rect">
            <a:avLst/>
          </a:prstGeom>
        </p:spPr>
      </p:pic>
      <p:pic>
        <p:nvPicPr>
          <p:cNvPr id="19" name="Graphic 18" descr="Tree With Roots outline">
            <a:extLst>
              <a:ext uri="{FF2B5EF4-FFF2-40B4-BE49-F238E27FC236}">
                <a16:creationId xmlns:a16="http://schemas.microsoft.com/office/drawing/2014/main" id="{A5B72834-37B6-0148-B1E6-FBB7854C2F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48158" y="3256492"/>
            <a:ext cx="914400" cy="914400"/>
          </a:xfrm>
          <a:prstGeom prst="rect">
            <a:avLst/>
          </a:prstGeom>
        </p:spPr>
      </p:pic>
      <p:pic>
        <p:nvPicPr>
          <p:cNvPr id="20" name="Graphic 19" descr="Tree With Roots outline">
            <a:extLst>
              <a:ext uri="{FF2B5EF4-FFF2-40B4-BE49-F238E27FC236}">
                <a16:creationId xmlns:a16="http://schemas.microsoft.com/office/drawing/2014/main" id="{1AAF4AC3-FEBF-7E4A-8448-1BEC1A9E64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174" y="3770051"/>
            <a:ext cx="914400" cy="914400"/>
          </a:xfrm>
          <a:prstGeom prst="rect">
            <a:avLst/>
          </a:prstGeom>
        </p:spPr>
      </p:pic>
      <p:pic>
        <p:nvPicPr>
          <p:cNvPr id="21" name="Graphic 20" descr="Telescope outline">
            <a:extLst>
              <a:ext uri="{FF2B5EF4-FFF2-40B4-BE49-F238E27FC236}">
                <a16:creationId xmlns:a16="http://schemas.microsoft.com/office/drawing/2014/main" id="{3BC8D471-6ED4-084B-9FF2-FE24D4CDA0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436841" flipH="1">
            <a:off x="9142940" y="2514076"/>
            <a:ext cx="803802" cy="914400"/>
          </a:xfrm>
          <a:prstGeom prst="rect">
            <a:avLst/>
          </a:prstGeom>
        </p:spPr>
      </p:pic>
      <p:pic>
        <p:nvPicPr>
          <p:cNvPr id="22" name="Graphic 21" descr="Telescope outline">
            <a:extLst>
              <a:ext uri="{FF2B5EF4-FFF2-40B4-BE49-F238E27FC236}">
                <a16:creationId xmlns:a16="http://schemas.microsoft.com/office/drawing/2014/main" id="{F11BFC7F-7DD4-3542-B2A2-CA58CF959A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28975">
            <a:off x="7703440" y="4611159"/>
            <a:ext cx="914400" cy="914400"/>
          </a:xfrm>
          <a:prstGeom prst="rect">
            <a:avLst/>
          </a:prstGeom>
        </p:spPr>
      </p:pic>
      <p:pic>
        <p:nvPicPr>
          <p:cNvPr id="23" name="Graphic 22" descr="Telescope outline">
            <a:extLst>
              <a:ext uri="{FF2B5EF4-FFF2-40B4-BE49-F238E27FC236}">
                <a16:creationId xmlns:a16="http://schemas.microsoft.com/office/drawing/2014/main" id="{15639092-1273-4446-8C8E-6D36A93B53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374651" y="4229473"/>
            <a:ext cx="914399" cy="914400"/>
          </a:xfrm>
          <a:prstGeom prst="rect">
            <a:avLst/>
          </a:prstGeom>
        </p:spPr>
      </p:pic>
      <p:pic>
        <p:nvPicPr>
          <p:cNvPr id="24" name="Graphic 23" descr="Sparrow outline">
            <a:extLst>
              <a:ext uri="{FF2B5EF4-FFF2-40B4-BE49-F238E27FC236}">
                <a16:creationId xmlns:a16="http://schemas.microsoft.com/office/drawing/2014/main" id="{BACB1DD8-1FFD-4D40-BF13-233F1BE287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5307" y="3256492"/>
            <a:ext cx="914400" cy="914400"/>
          </a:xfrm>
          <a:prstGeom prst="rect">
            <a:avLst/>
          </a:prstGeom>
        </p:spPr>
      </p:pic>
      <p:grpSp>
        <p:nvGrpSpPr>
          <p:cNvPr id="13" name="Group 12">
            <a:extLst>
              <a:ext uri="{FF2B5EF4-FFF2-40B4-BE49-F238E27FC236}">
                <a16:creationId xmlns:a16="http://schemas.microsoft.com/office/drawing/2014/main" id="{8B52A1D0-76AB-3A4D-9700-3E0498DBCFCC}"/>
              </a:ext>
            </a:extLst>
          </p:cNvPr>
          <p:cNvGrpSpPr/>
          <p:nvPr/>
        </p:nvGrpSpPr>
        <p:grpSpPr>
          <a:xfrm>
            <a:off x="6802603" y="1843088"/>
            <a:ext cx="4172249" cy="3764067"/>
            <a:chOff x="6802603" y="1843088"/>
            <a:chExt cx="4172249" cy="3764067"/>
          </a:xfrm>
        </p:grpSpPr>
        <p:sp>
          <p:nvSpPr>
            <p:cNvPr id="7" name="Rectangle 6">
              <a:extLst>
                <a:ext uri="{FF2B5EF4-FFF2-40B4-BE49-F238E27FC236}">
                  <a16:creationId xmlns:a16="http://schemas.microsoft.com/office/drawing/2014/main" id="{588391FA-95B5-3D4D-ADF0-4C9563A789D5}"/>
                </a:ext>
              </a:extLst>
            </p:cNvPr>
            <p:cNvSpPr/>
            <p:nvPr/>
          </p:nvSpPr>
          <p:spPr>
            <a:xfrm>
              <a:off x="6802603" y="1843088"/>
              <a:ext cx="4170198" cy="3764067"/>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605DB8F2-B147-0943-9667-E24FAD3F507E}"/>
                </a:ext>
              </a:extLst>
            </p:cNvPr>
            <p:cNvCxnSpPr/>
            <p:nvPr/>
          </p:nvCxnSpPr>
          <p:spPr>
            <a:xfrm>
              <a:off x="8925797" y="1843088"/>
              <a:ext cx="0" cy="3764067"/>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3E33442-1C85-8049-9189-8C939ACDACA2}"/>
                </a:ext>
              </a:extLst>
            </p:cNvPr>
            <p:cNvCxnSpPr>
              <a:cxnSpLocks/>
            </p:cNvCxnSpPr>
            <p:nvPr/>
          </p:nvCxnSpPr>
          <p:spPr>
            <a:xfrm flipH="1">
              <a:off x="6804654" y="3741319"/>
              <a:ext cx="4170198"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 name="Rounded Rectangular Callout 5">
            <a:extLst>
              <a:ext uri="{FF2B5EF4-FFF2-40B4-BE49-F238E27FC236}">
                <a16:creationId xmlns:a16="http://schemas.microsoft.com/office/drawing/2014/main" id="{DEF40ACF-7B58-5445-85E2-F678285B9BEF}"/>
              </a:ext>
            </a:extLst>
          </p:cNvPr>
          <p:cNvSpPr/>
          <p:nvPr/>
        </p:nvSpPr>
        <p:spPr>
          <a:xfrm rot="10800000">
            <a:off x="4241111" y="3874533"/>
            <a:ext cx="1933625" cy="1053868"/>
          </a:xfrm>
          <a:prstGeom prst="wedgeRoundRectCallout">
            <a:avLst>
              <a:gd name="adj1" fmla="val 12055"/>
              <a:gd name="adj2" fmla="val 61914"/>
              <a:gd name="adj3" fmla="val 16667"/>
            </a:avLst>
          </a:prstGeom>
          <a:solidFill>
            <a:schemeClr val="accent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0487CEB-88BB-384E-A613-CC9276B6982F}"/>
              </a:ext>
            </a:extLst>
          </p:cNvPr>
          <p:cNvSpPr txBox="1"/>
          <p:nvPr/>
        </p:nvSpPr>
        <p:spPr>
          <a:xfrm>
            <a:off x="4334256" y="3968496"/>
            <a:ext cx="1933626" cy="923330"/>
          </a:xfrm>
          <a:prstGeom prst="rect">
            <a:avLst/>
          </a:prstGeom>
          <a:noFill/>
        </p:spPr>
        <p:txBody>
          <a:bodyPr wrap="square" rtlCol="0">
            <a:spAutoFit/>
          </a:bodyPr>
          <a:lstStyle/>
          <a:p>
            <a:r>
              <a:rPr lang="en-US" b="1" dirty="0"/>
              <a:t>Retains less than 25% of available data!</a:t>
            </a:r>
          </a:p>
        </p:txBody>
      </p:sp>
    </p:spTree>
    <p:extLst>
      <p:ext uri="{BB962C8B-B14F-4D97-AF65-F5344CB8AC3E}">
        <p14:creationId xmlns:p14="http://schemas.microsoft.com/office/powerpoint/2010/main" val="289443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75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8" y="1587897"/>
            <a:ext cx="10362867" cy="3682206"/>
          </a:xfrm>
        </p:spPr>
        <p:txBody>
          <a:bodyPr anchor="ctr"/>
          <a:lstStyle/>
          <a:p>
            <a:r>
              <a:rPr lang="en-US" sz="4400" dirty="0"/>
              <a:t>Can we improve upon the existing methods by framing the </a:t>
            </a:r>
            <a:r>
              <a:rPr lang="en-US" sz="4400" b="1" dirty="0"/>
              <a:t>Site Clustering Problem</a:t>
            </a:r>
            <a:r>
              <a:rPr lang="en-US" sz="4400" dirty="0"/>
              <a:t> as a spatial clustering problem?</a:t>
            </a:r>
          </a:p>
        </p:txBody>
      </p:sp>
      <p:sp>
        <p:nvSpPr>
          <p:cNvPr id="5" name="Rectangle 4">
            <a:extLst>
              <a:ext uri="{FF2B5EF4-FFF2-40B4-BE49-F238E27FC236}">
                <a16:creationId xmlns:a16="http://schemas.microsoft.com/office/drawing/2014/main" id="{3A92FA8C-119B-F948-AF9C-3D023CFCAC8F}"/>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9EE562D-FE73-6341-AA01-F6B82C1B1063}"/>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921850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Existing Spatial Clustering Algorithms </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797162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Existing Spatial Clustering Algorithms </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2400" dirty="0"/>
              <a:t>k-means (Llyod, 1982)</a:t>
            </a:r>
          </a:p>
          <a:p>
            <a:r>
              <a:rPr lang="en-US" sz="2400" dirty="0"/>
              <a:t>CLARANS (Ng &amp; Han, 2002)</a:t>
            </a:r>
          </a:p>
          <a:p>
            <a:pPr marL="0" indent="0">
              <a:buNone/>
            </a:pPr>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8" name="Right Bracket 7">
            <a:extLst>
              <a:ext uri="{FF2B5EF4-FFF2-40B4-BE49-F238E27FC236}">
                <a16:creationId xmlns:a16="http://schemas.microsoft.com/office/drawing/2014/main" id="{05E90A47-DF75-FB42-A159-97180F728F11}"/>
              </a:ext>
            </a:extLst>
          </p:cNvPr>
          <p:cNvSpPr/>
          <p:nvPr/>
        </p:nvSpPr>
        <p:spPr>
          <a:xfrm>
            <a:off x="6080820" y="2552958"/>
            <a:ext cx="251524" cy="724608"/>
          </a:xfrm>
          <a:prstGeom prst="rightBracket">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67EB96F2-6200-A542-8989-C5D24B4F0592}"/>
              </a:ext>
            </a:extLst>
          </p:cNvPr>
          <p:cNvSpPr txBox="1"/>
          <p:nvPr/>
        </p:nvSpPr>
        <p:spPr>
          <a:xfrm>
            <a:off x="6639221" y="2684429"/>
            <a:ext cx="4078224"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Partitioning</a:t>
            </a:r>
          </a:p>
        </p:txBody>
      </p:sp>
    </p:spTree>
    <p:extLst>
      <p:ext uri="{BB962C8B-B14F-4D97-AF65-F5344CB8AC3E}">
        <p14:creationId xmlns:p14="http://schemas.microsoft.com/office/powerpoint/2010/main" val="699389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Existing Spatial Clustering Algorithms </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2400" dirty="0"/>
              <a:t>k-means (Llyod, 1982)</a:t>
            </a:r>
          </a:p>
          <a:p>
            <a:r>
              <a:rPr lang="en-US" sz="2400" dirty="0"/>
              <a:t>CLARANS (Ng &amp; Han, 2002)</a:t>
            </a:r>
          </a:p>
          <a:p>
            <a:r>
              <a:rPr lang="en-US" sz="2400" dirty="0"/>
              <a:t>DBSCAN (Ester et al., 1996)</a:t>
            </a:r>
          </a:p>
          <a:p>
            <a:r>
              <a:rPr lang="en-US" sz="2400" dirty="0"/>
              <a:t>DBRS (Wang &amp; Hamilton, 2003)</a:t>
            </a:r>
          </a:p>
          <a:p>
            <a:r>
              <a:rPr lang="en-US" sz="2400" dirty="0"/>
              <a:t>SKATER (</a:t>
            </a:r>
            <a:r>
              <a:rPr lang="en-US" sz="2400" dirty="0" err="1"/>
              <a:t>Assunção</a:t>
            </a:r>
            <a:r>
              <a:rPr lang="en-US" sz="2400" dirty="0"/>
              <a:t> et al., 2006)</a:t>
            </a:r>
          </a:p>
          <a:p>
            <a:r>
              <a:rPr lang="en-US" sz="2400" dirty="0"/>
              <a:t>REDCAP (Guo, 2008)</a:t>
            </a:r>
          </a:p>
          <a:p>
            <a:r>
              <a:rPr lang="en-US" sz="2400" dirty="0"/>
              <a:t>For a more complete review see Liu et al. 2012</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7" name="Right Bracket 6">
            <a:extLst>
              <a:ext uri="{FF2B5EF4-FFF2-40B4-BE49-F238E27FC236}">
                <a16:creationId xmlns:a16="http://schemas.microsoft.com/office/drawing/2014/main" id="{FD904553-F9C5-B543-BA0A-26C932F5FE54}"/>
              </a:ext>
            </a:extLst>
          </p:cNvPr>
          <p:cNvSpPr/>
          <p:nvPr/>
        </p:nvSpPr>
        <p:spPr>
          <a:xfrm>
            <a:off x="6080820" y="2552958"/>
            <a:ext cx="251524" cy="724608"/>
          </a:xfrm>
          <a:prstGeom prst="rightBracket">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FE1DDB48-77F8-B64C-BD32-E449380E68DC}"/>
              </a:ext>
            </a:extLst>
          </p:cNvPr>
          <p:cNvSpPr txBox="1"/>
          <p:nvPr/>
        </p:nvSpPr>
        <p:spPr>
          <a:xfrm>
            <a:off x="6639221" y="2684429"/>
            <a:ext cx="4078224"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Partitioning</a:t>
            </a:r>
          </a:p>
        </p:txBody>
      </p:sp>
      <p:sp>
        <p:nvSpPr>
          <p:cNvPr id="13" name="Right Bracket 12">
            <a:extLst>
              <a:ext uri="{FF2B5EF4-FFF2-40B4-BE49-F238E27FC236}">
                <a16:creationId xmlns:a16="http://schemas.microsoft.com/office/drawing/2014/main" id="{6FAAEB55-CEC0-BF4D-A99D-C9F55553BB91}"/>
              </a:ext>
            </a:extLst>
          </p:cNvPr>
          <p:cNvSpPr/>
          <p:nvPr/>
        </p:nvSpPr>
        <p:spPr>
          <a:xfrm>
            <a:off x="6387697" y="3429000"/>
            <a:ext cx="251524" cy="724608"/>
          </a:xfrm>
          <a:prstGeom prst="rightBracket">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8D3848FF-7AE5-AF43-A057-46E95EC79A81}"/>
              </a:ext>
            </a:extLst>
          </p:cNvPr>
          <p:cNvSpPr/>
          <p:nvPr/>
        </p:nvSpPr>
        <p:spPr>
          <a:xfrm>
            <a:off x="6639221" y="4361510"/>
            <a:ext cx="251524" cy="724608"/>
          </a:xfrm>
          <a:prstGeom prst="rightBracket">
            <a:avLst/>
          </a:prstGeom>
          <a:ln w="317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84610637-D28C-5D46-B11B-2B88AEF145C1}"/>
              </a:ext>
            </a:extLst>
          </p:cNvPr>
          <p:cNvSpPr txBox="1"/>
          <p:nvPr/>
        </p:nvSpPr>
        <p:spPr>
          <a:xfrm>
            <a:off x="6918421" y="3560471"/>
            <a:ext cx="4078224"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Density Based</a:t>
            </a:r>
          </a:p>
        </p:txBody>
      </p:sp>
      <p:sp>
        <p:nvSpPr>
          <p:cNvPr id="16" name="TextBox 15">
            <a:extLst>
              <a:ext uri="{FF2B5EF4-FFF2-40B4-BE49-F238E27FC236}">
                <a16:creationId xmlns:a16="http://schemas.microsoft.com/office/drawing/2014/main" id="{FB34097E-C135-004A-A205-5411F171E345}"/>
              </a:ext>
            </a:extLst>
          </p:cNvPr>
          <p:cNvSpPr txBox="1"/>
          <p:nvPr/>
        </p:nvSpPr>
        <p:spPr>
          <a:xfrm>
            <a:off x="7197622" y="4492981"/>
            <a:ext cx="4078224" cy="461665"/>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cs typeface="Verdana" panose="020B0604030504040204" pitchFamily="34" charset="0"/>
              </a:rPr>
              <a:t>Regionalization</a:t>
            </a:r>
          </a:p>
        </p:txBody>
      </p:sp>
    </p:spTree>
    <p:extLst>
      <p:ext uri="{BB962C8B-B14F-4D97-AF65-F5344CB8AC3E}">
        <p14:creationId xmlns:p14="http://schemas.microsoft.com/office/powerpoint/2010/main" val="141423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Algorithms in this report</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2800" dirty="0" err="1"/>
              <a:t>lat</a:t>
            </a:r>
            <a:r>
              <a:rPr lang="en-US" sz="2800" dirty="0"/>
              <a:t>-long</a:t>
            </a:r>
          </a:p>
          <a:p>
            <a:r>
              <a:rPr lang="en-US" sz="2800" dirty="0"/>
              <a:t>rounded-4</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645161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Algorithms in this report</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2800" dirty="0" err="1"/>
              <a:t>lat</a:t>
            </a:r>
            <a:r>
              <a:rPr lang="en-US" sz="2800" dirty="0"/>
              <a:t>-long</a:t>
            </a:r>
          </a:p>
          <a:p>
            <a:r>
              <a:rPr lang="en-US" sz="2800" dirty="0"/>
              <a:t>rounded-4</a:t>
            </a:r>
          </a:p>
          <a:p>
            <a:r>
              <a:rPr lang="en-US" sz="2800" dirty="0"/>
              <a:t>Density-based spatially-constrained (DBSC) (Liu et al., 2012)</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9111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Biodiversity Loss</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a:xfrm>
            <a:off x="912979" y="2443959"/>
            <a:ext cx="10362868" cy="3682206"/>
          </a:xfrm>
        </p:spPr>
        <p:txBody>
          <a:bodyPr/>
          <a:lstStyle/>
          <a:p>
            <a:pPr>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world has seen a 68% decline in animal populations since 1970</a:t>
            </a:r>
          </a:p>
          <a:p>
            <a:pPr>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8" name="Picture 7">
            <a:extLst>
              <a:ext uri="{FF2B5EF4-FFF2-40B4-BE49-F238E27FC236}">
                <a16:creationId xmlns:a16="http://schemas.microsoft.com/office/drawing/2014/main" id="{1B4BC925-8F86-D14E-9ABA-1F2F9C2C45DF}"/>
              </a:ext>
            </a:extLst>
          </p:cNvPr>
          <p:cNvPicPr>
            <a:picLocks noChangeAspect="1"/>
          </p:cNvPicPr>
          <p:nvPr/>
        </p:nvPicPr>
        <p:blipFill>
          <a:blip r:embed="rId4"/>
          <a:stretch>
            <a:fillRect/>
          </a:stretch>
        </p:blipFill>
        <p:spPr>
          <a:xfrm>
            <a:off x="912978" y="3692533"/>
            <a:ext cx="4686300" cy="2349500"/>
          </a:xfrm>
          <a:prstGeom prst="rect">
            <a:avLst/>
          </a:prstGeom>
        </p:spPr>
      </p:pic>
      <p:sp>
        <p:nvSpPr>
          <p:cNvPr id="10" name="TextBox 9">
            <a:extLst>
              <a:ext uri="{FF2B5EF4-FFF2-40B4-BE49-F238E27FC236}">
                <a16:creationId xmlns:a16="http://schemas.microsoft.com/office/drawing/2014/main" id="{4995A37E-FE04-6248-BBAE-32B8304920F5}"/>
              </a:ext>
            </a:extLst>
          </p:cNvPr>
          <p:cNvSpPr txBox="1"/>
          <p:nvPr/>
        </p:nvSpPr>
        <p:spPr>
          <a:xfrm>
            <a:off x="5430180" y="6178766"/>
            <a:ext cx="6758645" cy="584775"/>
          </a:xfrm>
          <a:prstGeom prst="rect">
            <a:avLst/>
          </a:prstGeom>
          <a:noFill/>
        </p:spPr>
        <p:txBody>
          <a:bodyPr wrap="none" rtlCol="0">
            <a:spAutoFit/>
          </a:bodyPr>
          <a:lstStyle/>
          <a:p>
            <a:r>
              <a:rPr lang="en-US" sz="1600" dirty="0">
                <a:hlinkClick r:id="rId5"/>
              </a:rPr>
              <a:t>https://www.worldwildlife.org/magazine/issues/summer-2021/</a:t>
            </a:r>
          </a:p>
          <a:p>
            <a:r>
              <a:rPr lang="en-US" sz="1600" dirty="0">
                <a:hlinkClick r:id="rId5"/>
              </a:rPr>
              <a:t>articles/a-warning-sign-where-biodiversity-loss-is-happening-around-the-world</a:t>
            </a:r>
            <a:endParaRPr lang="en-US" sz="1600" dirty="0"/>
          </a:p>
        </p:txBody>
      </p:sp>
    </p:spTree>
    <p:extLst>
      <p:ext uri="{BB962C8B-B14F-4D97-AF65-F5344CB8AC3E}">
        <p14:creationId xmlns:p14="http://schemas.microsoft.com/office/powerpoint/2010/main" val="3149112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Algorithms in this report</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2800" dirty="0" err="1"/>
              <a:t>lat</a:t>
            </a:r>
            <a:r>
              <a:rPr lang="en-US" sz="2800" dirty="0"/>
              <a:t>-long</a:t>
            </a:r>
          </a:p>
          <a:p>
            <a:r>
              <a:rPr lang="en-US" sz="2800" dirty="0"/>
              <a:t>rounded-4</a:t>
            </a:r>
          </a:p>
          <a:p>
            <a:r>
              <a:rPr lang="en-US" sz="2800" dirty="0"/>
              <a:t>Density-based spatially-constrained (DBSC) (Liu et al., 2012)</a:t>
            </a:r>
          </a:p>
          <a:p>
            <a:r>
              <a:rPr lang="en-US" sz="2800" dirty="0" err="1"/>
              <a:t>clustGeo</a:t>
            </a:r>
            <a:r>
              <a:rPr lang="en-US" sz="2800" dirty="0"/>
              <a:t> (</a:t>
            </a:r>
            <a:r>
              <a:rPr lang="en-US" sz="2800" dirty="0" err="1"/>
              <a:t>Chavent</a:t>
            </a:r>
            <a:r>
              <a:rPr lang="en-US" sz="2800" dirty="0"/>
              <a:t> et al., 2018)</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5636050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400050" lvl="1" indent="0">
              <a:buNone/>
            </a:pPr>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976337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spTree>
    <p:extLst>
      <p:ext uri="{BB962C8B-B14F-4D97-AF65-F5344CB8AC3E}">
        <p14:creationId xmlns:p14="http://schemas.microsoft.com/office/powerpoint/2010/main" val="6493536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r>
              <a:rPr lang="en-US" sz="2400" dirty="0"/>
              <a:t>Remove global &amp; local long edges</a:t>
            </a:r>
          </a:p>
          <a:p>
            <a:pPr marL="914400" lvl="1" indent="-514350">
              <a:buFont typeface="+mj-lt"/>
              <a:buAutoNum type="alphaLcPeriod"/>
            </a:pPr>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spTree>
    <p:extLst>
      <p:ext uri="{BB962C8B-B14F-4D97-AF65-F5344CB8AC3E}">
        <p14:creationId xmlns:p14="http://schemas.microsoft.com/office/powerpoint/2010/main" val="1964803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r>
              <a:rPr lang="en-US" sz="2400" dirty="0"/>
              <a:t>Remove global &amp; local long edges</a:t>
            </a:r>
          </a:p>
          <a:p>
            <a:pPr marL="400050" lvl="1" indent="0">
              <a:buNone/>
            </a:pPr>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pic>
        <p:nvPicPr>
          <p:cNvPr id="8" name="Picture 7">
            <a:extLst>
              <a:ext uri="{FF2B5EF4-FFF2-40B4-BE49-F238E27FC236}">
                <a16:creationId xmlns:a16="http://schemas.microsoft.com/office/drawing/2014/main" id="{417D4DC1-2D60-1B4B-B206-920CA74E0931}"/>
              </a:ext>
            </a:extLst>
          </p:cNvPr>
          <p:cNvPicPr>
            <a:picLocks noChangeAspect="1"/>
          </p:cNvPicPr>
          <p:nvPr/>
        </p:nvPicPr>
        <p:blipFill>
          <a:blip r:embed="rId5"/>
          <a:stretch>
            <a:fillRect/>
          </a:stretch>
        </p:blipFill>
        <p:spPr>
          <a:xfrm>
            <a:off x="7781544" y="1589270"/>
            <a:ext cx="3826934" cy="3706265"/>
          </a:xfrm>
          <a:prstGeom prst="rect">
            <a:avLst/>
          </a:prstGeom>
        </p:spPr>
      </p:pic>
    </p:spTree>
    <p:extLst>
      <p:ext uri="{BB962C8B-B14F-4D97-AF65-F5344CB8AC3E}">
        <p14:creationId xmlns:p14="http://schemas.microsoft.com/office/powerpoint/2010/main" val="1188443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r>
              <a:rPr lang="en-US" sz="2400" dirty="0"/>
              <a:t>Remove global &amp; local long edges</a:t>
            </a:r>
          </a:p>
          <a:p>
            <a:pPr marL="914400" lvl="1" indent="-514350">
              <a:buFont typeface="+mj-lt"/>
              <a:buAutoNum type="alphaLcPeriod"/>
            </a:pPr>
            <a:endParaRPr lang="en-US" sz="24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pic>
        <p:nvPicPr>
          <p:cNvPr id="7" name="Picture 6">
            <a:extLst>
              <a:ext uri="{FF2B5EF4-FFF2-40B4-BE49-F238E27FC236}">
                <a16:creationId xmlns:a16="http://schemas.microsoft.com/office/drawing/2014/main" id="{22E8B630-E604-C848-AB6A-18BB8A4EBB0E}"/>
              </a:ext>
            </a:extLst>
          </p:cNvPr>
          <p:cNvPicPr>
            <a:picLocks noChangeAspect="1"/>
          </p:cNvPicPr>
          <p:nvPr/>
        </p:nvPicPr>
        <p:blipFill>
          <a:blip r:embed="rId5"/>
          <a:stretch>
            <a:fillRect/>
          </a:stretch>
        </p:blipFill>
        <p:spPr>
          <a:xfrm>
            <a:off x="7772556" y="1589270"/>
            <a:ext cx="3844909" cy="3682207"/>
          </a:xfrm>
          <a:prstGeom prst="rect">
            <a:avLst/>
          </a:prstGeom>
        </p:spPr>
      </p:pic>
    </p:spTree>
    <p:extLst>
      <p:ext uri="{BB962C8B-B14F-4D97-AF65-F5344CB8AC3E}">
        <p14:creationId xmlns:p14="http://schemas.microsoft.com/office/powerpoint/2010/main" val="3024955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r>
              <a:rPr lang="en-US" sz="2400" dirty="0"/>
              <a:t>Remove global &amp; local long edges</a:t>
            </a:r>
          </a:p>
          <a:p>
            <a:pPr marL="914400" lvl="1" indent="-514350">
              <a:buFont typeface="+mj-lt"/>
              <a:buAutoNum type="alphaLcPeriod"/>
            </a:pPr>
            <a:endParaRPr lang="en-US" sz="2400" dirty="0"/>
          </a:p>
          <a:p>
            <a:pPr marL="514350" indent="-514350">
              <a:buFont typeface="+mj-lt"/>
              <a:buAutoNum type="arabicPeriod"/>
            </a:pPr>
            <a:r>
              <a:rPr lang="en-US" sz="2800" dirty="0"/>
              <a:t>Grouping similar data points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pic>
        <p:nvPicPr>
          <p:cNvPr id="7" name="Picture 6">
            <a:extLst>
              <a:ext uri="{FF2B5EF4-FFF2-40B4-BE49-F238E27FC236}">
                <a16:creationId xmlns:a16="http://schemas.microsoft.com/office/drawing/2014/main" id="{22E8B630-E604-C848-AB6A-18BB8A4EBB0E}"/>
              </a:ext>
            </a:extLst>
          </p:cNvPr>
          <p:cNvPicPr>
            <a:picLocks noChangeAspect="1"/>
          </p:cNvPicPr>
          <p:nvPr/>
        </p:nvPicPr>
        <p:blipFill>
          <a:blip r:embed="rId5"/>
          <a:stretch>
            <a:fillRect/>
          </a:stretch>
        </p:blipFill>
        <p:spPr>
          <a:xfrm>
            <a:off x="7772556" y="1589270"/>
            <a:ext cx="3844909" cy="3682207"/>
          </a:xfrm>
          <a:prstGeom prst="rect">
            <a:avLst/>
          </a:prstGeom>
        </p:spPr>
      </p:pic>
    </p:spTree>
    <p:extLst>
      <p:ext uri="{BB962C8B-B14F-4D97-AF65-F5344CB8AC3E}">
        <p14:creationId xmlns:p14="http://schemas.microsoft.com/office/powerpoint/2010/main" val="1569849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r>
              <a:rPr lang="en-US" sz="2400" dirty="0"/>
              <a:t>Remove global &amp; local long edges</a:t>
            </a:r>
          </a:p>
          <a:p>
            <a:pPr marL="914400" lvl="1" indent="-514350">
              <a:buFont typeface="+mj-lt"/>
              <a:buAutoNum type="alphaLcPeriod"/>
            </a:pPr>
            <a:endParaRPr lang="en-US" sz="2400" dirty="0"/>
          </a:p>
          <a:p>
            <a:pPr marL="514350" indent="-514350">
              <a:buFont typeface="+mj-lt"/>
              <a:buAutoNum type="arabicPeriod"/>
            </a:pPr>
            <a:r>
              <a:rPr lang="en-US" sz="2800" dirty="0"/>
              <a:t>Grouping similar data points</a:t>
            </a:r>
          </a:p>
          <a:p>
            <a:pPr marL="914400" lvl="1" indent="-514350">
              <a:buFont typeface="+mj-lt"/>
              <a:buAutoNum type="alphaLcPeriod"/>
            </a:pPr>
            <a:r>
              <a:rPr lang="en-US" sz="2400" dirty="0"/>
              <a:t>Must be neighbors</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pic>
        <p:nvPicPr>
          <p:cNvPr id="7" name="Picture 6">
            <a:extLst>
              <a:ext uri="{FF2B5EF4-FFF2-40B4-BE49-F238E27FC236}">
                <a16:creationId xmlns:a16="http://schemas.microsoft.com/office/drawing/2014/main" id="{22E8B630-E604-C848-AB6A-18BB8A4EBB0E}"/>
              </a:ext>
            </a:extLst>
          </p:cNvPr>
          <p:cNvPicPr>
            <a:picLocks noChangeAspect="1"/>
          </p:cNvPicPr>
          <p:nvPr/>
        </p:nvPicPr>
        <p:blipFill>
          <a:blip r:embed="rId5"/>
          <a:stretch>
            <a:fillRect/>
          </a:stretch>
        </p:blipFill>
        <p:spPr>
          <a:xfrm>
            <a:off x="7772556" y="1589270"/>
            <a:ext cx="3844909" cy="3682207"/>
          </a:xfrm>
          <a:prstGeom prst="rect">
            <a:avLst/>
          </a:prstGeom>
        </p:spPr>
      </p:pic>
    </p:spTree>
    <p:extLst>
      <p:ext uri="{BB962C8B-B14F-4D97-AF65-F5344CB8AC3E}">
        <p14:creationId xmlns:p14="http://schemas.microsoft.com/office/powerpoint/2010/main" val="1881595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DBSC: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6914285" cy="3682206"/>
          </a:xfrm>
        </p:spPr>
        <p:txBody>
          <a:bodyPr/>
          <a:lstStyle/>
          <a:p>
            <a:pPr marL="514350" indent="-514350">
              <a:buFont typeface="+mj-lt"/>
              <a:buAutoNum type="arabicPeriod"/>
            </a:pPr>
            <a:r>
              <a:rPr lang="en-US" sz="2800" dirty="0"/>
              <a:t>Constructing spatial proximity relationships</a:t>
            </a:r>
          </a:p>
          <a:p>
            <a:pPr marL="914400" lvl="1" indent="-514350">
              <a:buFont typeface="+mj-lt"/>
              <a:buAutoNum type="alphaLcPeriod"/>
            </a:pPr>
            <a:r>
              <a:rPr lang="en-US" sz="2400" dirty="0" err="1"/>
              <a:t>Delanauy</a:t>
            </a:r>
            <a:r>
              <a:rPr lang="en-US" sz="2400" dirty="0"/>
              <a:t> Triangulation</a:t>
            </a:r>
          </a:p>
          <a:p>
            <a:pPr marL="914400" lvl="1" indent="-514350">
              <a:buFont typeface="+mj-lt"/>
              <a:buAutoNum type="alphaLcPeriod"/>
            </a:pPr>
            <a:r>
              <a:rPr lang="en-US" sz="2400" dirty="0"/>
              <a:t>Remove global &amp; local long edges</a:t>
            </a:r>
          </a:p>
          <a:p>
            <a:pPr marL="914400" lvl="1" indent="-514350">
              <a:buFont typeface="+mj-lt"/>
              <a:buAutoNum type="alphaLcPeriod"/>
            </a:pPr>
            <a:endParaRPr lang="en-US" sz="2400" dirty="0"/>
          </a:p>
          <a:p>
            <a:pPr marL="514350" indent="-514350">
              <a:buFont typeface="+mj-lt"/>
              <a:buAutoNum type="arabicPeriod"/>
            </a:pPr>
            <a:r>
              <a:rPr lang="en-US" sz="2800" dirty="0"/>
              <a:t>Grouping similar data points</a:t>
            </a:r>
          </a:p>
          <a:p>
            <a:pPr marL="914400" lvl="1" indent="-514350">
              <a:buFont typeface="+mj-lt"/>
              <a:buAutoNum type="alphaLcPeriod"/>
            </a:pPr>
            <a:r>
              <a:rPr lang="en-US" sz="2400" dirty="0"/>
              <a:t>Must be neighbors</a:t>
            </a:r>
          </a:p>
          <a:p>
            <a:pPr marL="914400" lvl="1" indent="-514350">
              <a:buFont typeface="+mj-lt"/>
              <a:buAutoNum type="alphaLcPeriod"/>
            </a:pPr>
            <a:r>
              <a:rPr lang="en-US" sz="2400" dirty="0"/>
              <a:t>Distance in feature space must be below a certain threshold</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4" name="Picture 3">
            <a:extLst>
              <a:ext uri="{FF2B5EF4-FFF2-40B4-BE49-F238E27FC236}">
                <a16:creationId xmlns:a16="http://schemas.microsoft.com/office/drawing/2014/main" id="{43B379FC-DBB0-174F-AE68-EB104B3A87C4}"/>
              </a:ext>
            </a:extLst>
          </p:cNvPr>
          <p:cNvPicPr>
            <a:picLocks noChangeAspect="1"/>
          </p:cNvPicPr>
          <p:nvPr/>
        </p:nvPicPr>
        <p:blipFill>
          <a:blip r:embed="rId4"/>
          <a:stretch>
            <a:fillRect/>
          </a:stretch>
        </p:blipFill>
        <p:spPr>
          <a:xfrm>
            <a:off x="7772400" y="1589270"/>
            <a:ext cx="3826933" cy="3679460"/>
          </a:xfrm>
          <a:prstGeom prst="rect">
            <a:avLst/>
          </a:prstGeom>
        </p:spPr>
      </p:pic>
      <p:pic>
        <p:nvPicPr>
          <p:cNvPr id="7" name="Picture 6">
            <a:extLst>
              <a:ext uri="{FF2B5EF4-FFF2-40B4-BE49-F238E27FC236}">
                <a16:creationId xmlns:a16="http://schemas.microsoft.com/office/drawing/2014/main" id="{22E8B630-E604-C848-AB6A-18BB8A4EBB0E}"/>
              </a:ext>
            </a:extLst>
          </p:cNvPr>
          <p:cNvPicPr>
            <a:picLocks noChangeAspect="1"/>
          </p:cNvPicPr>
          <p:nvPr/>
        </p:nvPicPr>
        <p:blipFill>
          <a:blip r:embed="rId5"/>
          <a:stretch>
            <a:fillRect/>
          </a:stretch>
        </p:blipFill>
        <p:spPr>
          <a:xfrm>
            <a:off x="7772556" y="1589270"/>
            <a:ext cx="3844909" cy="3682207"/>
          </a:xfrm>
          <a:prstGeom prst="rect">
            <a:avLst/>
          </a:prstGeom>
        </p:spPr>
      </p:pic>
    </p:spTree>
    <p:extLst>
      <p:ext uri="{BB962C8B-B14F-4D97-AF65-F5344CB8AC3E}">
        <p14:creationId xmlns:p14="http://schemas.microsoft.com/office/powerpoint/2010/main" val="1224867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err="1"/>
              <a:t>clustGeo</a:t>
            </a:r>
            <a:r>
              <a:rPr lang="en-US" sz="4800" dirty="0"/>
              <a:t>: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8011565" cy="3682206"/>
          </a:xfrm>
        </p:spPr>
        <p:txBody>
          <a:bodyPr/>
          <a:lstStyle/>
          <a:p>
            <a:pPr marL="514350" indent="-514350"/>
            <a:r>
              <a:rPr lang="en-US" sz="2800" dirty="0"/>
              <a:t>d(</a:t>
            </a:r>
            <a:r>
              <a:rPr lang="en-US" sz="2800" dirty="0" err="1"/>
              <a:t>x,y</a:t>
            </a:r>
            <a:r>
              <a:rPr lang="en-US" sz="2800" dirty="0"/>
              <a:t>) = </a:t>
            </a:r>
            <a:r>
              <a:rPr lang="el-GR" sz="2800" b="0" i="1" dirty="0">
                <a:effectLst/>
                <a:latin typeface="KaTeX_Math"/>
              </a:rPr>
              <a:t>α</a:t>
            </a:r>
            <a:r>
              <a:rPr lang="en-US" sz="2800" i="1" dirty="0">
                <a:latin typeface="KaTeX_Math"/>
              </a:rPr>
              <a:t> </a:t>
            </a:r>
            <a:r>
              <a:rPr lang="en-US" sz="2800" dirty="0"/>
              <a:t>d</a:t>
            </a:r>
            <a:r>
              <a:rPr lang="en-US" sz="2800" baseline="-25000" dirty="0"/>
              <a:t>1</a:t>
            </a:r>
            <a:r>
              <a:rPr lang="en-US" sz="2800" dirty="0"/>
              <a:t>(</a:t>
            </a:r>
            <a:r>
              <a:rPr lang="en-US" sz="2800" dirty="0" err="1"/>
              <a:t>x,y</a:t>
            </a:r>
            <a:r>
              <a:rPr lang="en-US" sz="2800" dirty="0"/>
              <a:t>) + (1-</a:t>
            </a:r>
            <a:r>
              <a:rPr lang="el-GR" sz="2800" b="0" i="1" dirty="0">
                <a:effectLst/>
                <a:latin typeface="KaTeX_Math"/>
              </a:rPr>
              <a:t> α</a:t>
            </a:r>
            <a:r>
              <a:rPr lang="en-US" sz="2800" dirty="0"/>
              <a:t>)</a:t>
            </a:r>
            <a:r>
              <a:rPr lang="en-US" sz="1800" dirty="0"/>
              <a:t> </a:t>
            </a:r>
            <a:r>
              <a:rPr lang="en-US" sz="2800" dirty="0"/>
              <a:t>d</a:t>
            </a:r>
            <a:r>
              <a:rPr lang="en-US" sz="2800" baseline="-25000" dirty="0"/>
              <a:t>2</a:t>
            </a:r>
            <a:r>
              <a:rPr lang="en-US" sz="2800" dirty="0"/>
              <a:t>(</a:t>
            </a:r>
            <a:r>
              <a:rPr lang="en-US" sz="2800" dirty="0" err="1"/>
              <a:t>x,y</a:t>
            </a:r>
            <a:r>
              <a:rPr lang="en-US" sz="2800" dirty="0"/>
              <a:t>)</a:t>
            </a:r>
          </a:p>
          <a:p>
            <a:pPr marL="914400" lvl="1" indent="-514350"/>
            <a:endParaRPr lang="en-US" sz="2400" baseline="-250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1345559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Biodiversity Loss</a:t>
            </a:r>
          </a:p>
        </p:txBody>
      </p:sp>
      <p:sp>
        <p:nvSpPr>
          <p:cNvPr id="4" name="Content Placeholder 3">
            <a:extLst>
              <a:ext uri="{FF2B5EF4-FFF2-40B4-BE49-F238E27FC236}">
                <a16:creationId xmlns:a16="http://schemas.microsoft.com/office/drawing/2014/main" id="{4AB8F9C8-91B7-464A-816A-36049E9CBEB1}"/>
              </a:ext>
            </a:extLst>
          </p:cNvPr>
          <p:cNvSpPr>
            <a:spLocks noGrp="1"/>
          </p:cNvSpPr>
          <p:nvPr>
            <p:ph idx="1"/>
          </p:nvPr>
        </p:nvSpPr>
        <p:spPr>
          <a:xfrm>
            <a:off x="912979" y="2443959"/>
            <a:ext cx="10362868" cy="3682206"/>
          </a:xfrm>
        </p:spPr>
        <p:txBody>
          <a:bodyPr/>
          <a:lstStyle/>
          <a:p>
            <a:pPr>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world has seen a 68% decline in animal populations since 1970</a:t>
            </a:r>
          </a:p>
          <a:p>
            <a:pPr>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9" name="Picture 8">
            <a:extLst>
              <a:ext uri="{FF2B5EF4-FFF2-40B4-BE49-F238E27FC236}">
                <a16:creationId xmlns:a16="http://schemas.microsoft.com/office/drawing/2014/main" id="{61FC5DDF-C651-F747-82F9-E1D91698F804}"/>
              </a:ext>
            </a:extLst>
          </p:cNvPr>
          <p:cNvPicPr>
            <a:picLocks noChangeAspect="1"/>
          </p:cNvPicPr>
          <p:nvPr/>
        </p:nvPicPr>
        <p:blipFill>
          <a:blip r:embed="rId4"/>
          <a:stretch>
            <a:fillRect/>
          </a:stretch>
        </p:blipFill>
        <p:spPr>
          <a:xfrm>
            <a:off x="6589548" y="3514733"/>
            <a:ext cx="4965700" cy="2705100"/>
          </a:xfrm>
          <a:prstGeom prst="rect">
            <a:avLst/>
          </a:prstGeom>
        </p:spPr>
      </p:pic>
      <p:pic>
        <p:nvPicPr>
          <p:cNvPr id="10" name="Picture 9">
            <a:extLst>
              <a:ext uri="{FF2B5EF4-FFF2-40B4-BE49-F238E27FC236}">
                <a16:creationId xmlns:a16="http://schemas.microsoft.com/office/drawing/2014/main" id="{2397F67C-E21A-294F-B18E-1C55FA1AC488}"/>
              </a:ext>
            </a:extLst>
          </p:cNvPr>
          <p:cNvPicPr>
            <a:picLocks noChangeAspect="1"/>
          </p:cNvPicPr>
          <p:nvPr/>
        </p:nvPicPr>
        <p:blipFill>
          <a:blip r:embed="rId5"/>
          <a:stretch>
            <a:fillRect/>
          </a:stretch>
        </p:blipFill>
        <p:spPr>
          <a:xfrm>
            <a:off x="912978" y="3692533"/>
            <a:ext cx="4686300" cy="2349500"/>
          </a:xfrm>
          <a:prstGeom prst="rect">
            <a:avLst/>
          </a:prstGeom>
        </p:spPr>
      </p:pic>
      <p:sp>
        <p:nvSpPr>
          <p:cNvPr id="11" name="TextBox 10">
            <a:extLst>
              <a:ext uri="{FF2B5EF4-FFF2-40B4-BE49-F238E27FC236}">
                <a16:creationId xmlns:a16="http://schemas.microsoft.com/office/drawing/2014/main" id="{69490397-1BE8-6647-8C01-E85FED082FD1}"/>
              </a:ext>
            </a:extLst>
          </p:cNvPr>
          <p:cNvSpPr txBox="1"/>
          <p:nvPr/>
        </p:nvSpPr>
        <p:spPr>
          <a:xfrm>
            <a:off x="5430180" y="6178766"/>
            <a:ext cx="6758645" cy="584775"/>
          </a:xfrm>
          <a:prstGeom prst="rect">
            <a:avLst/>
          </a:prstGeom>
          <a:noFill/>
        </p:spPr>
        <p:txBody>
          <a:bodyPr wrap="none" rtlCol="0">
            <a:spAutoFit/>
          </a:bodyPr>
          <a:lstStyle/>
          <a:p>
            <a:r>
              <a:rPr lang="en-US" sz="1600" dirty="0">
                <a:hlinkClick r:id="rId6"/>
              </a:rPr>
              <a:t>https://www.worldwildlife.org/magazine/issues/summer-2021/</a:t>
            </a:r>
          </a:p>
          <a:p>
            <a:r>
              <a:rPr lang="en-US" sz="1600" dirty="0">
                <a:hlinkClick r:id="rId6"/>
              </a:rPr>
              <a:t>articles/a-warning-sign-where-biodiversity-loss-is-happening-around-the-world</a:t>
            </a:r>
            <a:endParaRPr lang="en-US" sz="1600" dirty="0"/>
          </a:p>
        </p:txBody>
      </p:sp>
    </p:spTree>
    <p:extLst>
      <p:ext uri="{BB962C8B-B14F-4D97-AF65-F5344CB8AC3E}">
        <p14:creationId xmlns:p14="http://schemas.microsoft.com/office/powerpoint/2010/main" val="21831344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err="1"/>
              <a:t>clustGeo</a:t>
            </a:r>
            <a:r>
              <a:rPr lang="en-US" sz="4800" dirty="0"/>
              <a:t>: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8011565" cy="3682206"/>
          </a:xfrm>
        </p:spPr>
        <p:txBody>
          <a:bodyPr/>
          <a:lstStyle/>
          <a:p>
            <a:pPr marL="514350" indent="-514350"/>
            <a:r>
              <a:rPr lang="en-US" sz="2800" dirty="0"/>
              <a:t>d(</a:t>
            </a:r>
            <a:r>
              <a:rPr lang="en-US" sz="2800" dirty="0" err="1"/>
              <a:t>x,y</a:t>
            </a:r>
            <a:r>
              <a:rPr lang="en-US" sz="2800" dirty="0"/>
              <a:t>) = </a:t>
            </a:r>
            <a:r>
              <a:rPr lang="el-GR" sz="2800" b="0" i="1" dirty="0">
                <a:effectLst/>
                <a:latin typeface="KaTeX_Math"/>
              </a:rPr>
              <a:t>α</a:t>
            </a:r>
            <a:r>
              <a:rPr lang="en-US" sz="2800" i="1" dirty="0">
                <a:latin typeface="KaTeX_Math"/>
              </a:rPr>
              <a:t> </a:t>
            </a:r>
            <a:r>
              <a:rPr lang="en-US" sz="2800" dirty="0"/>
              <a:t>d</a:t>
            </a:r>
            <a:r>
              <a:rPr lang="en-US" sz="2800" baseline="-25000" dirty="0"/>
              <a:t>1</a:t>
            </a:r>
            <a:r>
              <a:rPr lang="en-US" sz="2800" dirty="0"/>
              <a:t>(</a:t>
            </a:r>
            <a:r>
              <a:rPr lang="en-US" sz="2800" dirty="0" err="1"/>
              <a:t>x,y</a:t>
            </a:r>
            <a:r>
              <a:rPr lang="en-US" sz="2800" dirty="0"/>
              <a:t>) + (1-</a:t>
            </a:r>
            <a:r>
              <a:rPr lang="el-GR" sz="2800" b="0" i="1" dirty="0">
                <a:effectLst/>
                <a:latin typeface="KaTeX_Math"/>
              </a:rPr>
              <a:t> α</a:t>
            </a:r>
            <a:r>
              <a:rPr lang="en-US" sz="2800" dirty="0"/>
              <a:t>)</a:t>
            </a:r>
            <a:r>
              <a:rPr lang="en-US" sz="1800" dirty="0"/>
              <a:t> </a:t>
            </a:r>
            <a:r>
              <a:rPr lang="en-US" sz="2800" dirty="0"/>
              <a:t>d</a:t>
            </a:r>
            <a:r>
              <a:rPr lang="en-US" sz="2800" baseline="-25000" dirty="0"/>
              <a:t>2</a:t>
            </a:r>
            <a:r>
              <a:rPr lang="en-US" sz="2800" dirty="0"/>
              <a:t>(</a:t>
            </a:r>
            <a:r>
              <a:rPr lang="en-US" sz="2800" dirty="0" err="1"/>
              <a:t>x,y</a:t>
            </a:r>
            <a:r>
              <a:rPr lang="en-US" sz="2800" dirty="0"/>
              <a:t>)</a:t>
            </a:r>
          </a:p>
          <a:p>
            <a:pPr marL="914400" lvl="1" indent="-514350"/>
            <a:endParaRPr lang="en-US" sz="2400" baseline="-25000"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Right Arrow 3">
            <a:extLst>
              <a:ext uri="{FF2B5EF4-FFF2-40B4-BE49-F238E27FC236}">
                <a16:creationId xmlns:a16="http://schemas.microsoft.com/office/drawing/2014/main" id="{22F515EB-6EA7-E947-ABBB-8EA4B26149A0}"/>
              </a:ext>
            </a:extLst>
          </p:cNvPr>
          <p:cNvSpPr/>
          <p:nvPr/>
        </p:nvSpPr>
        <p:spPr>
          <a:xfrm rot="16200000">
            <a:off x="3236976" y="3241548"/>
            <a:ext cx="713232" cy="374904"/>
          </a:xfrm>
          <a:prstGeom prst="rightArrow">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5D66274A-CCA9-464E-9E05-6701CC2C2757}"/>
              </a:ext>
            </a:extLst>
          </p:cNvPr>
          <p:cNvSpPr/>
          <p:nvPr/>
        </p:nvSpPr>
        <p:spPr>
          <a:xfrm rot="16200000">
            <a:off x="6105040" y="3241548"/>
            <a:ext cx="713232" cy="374904"/>
          </a:xfrm>
          <a:prstGeom prst="rightArrow">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3E6216-22A9-6E4D-8B43-0F5F9D7FE8A0}"/>
              </a:ext>
            </a:extLst>
          </p:cNvPr>
          <p:cNvSpPr txBox="1"/>
          <p:nvPr/>
        </p:nvSpPr>
        <p:spPr>
          <a:xfrm>
            <a:off x="2376206" y="3909200"/>
            <a:ext cx="2434769" cy="523220"/>
          </a:xfrm>
          <a:prstGeom prst="rect">
            <a:avLst/>
          </a:prstGeom>
          <a:noFill/>
        </p:spPr>
        <p:txBody>
          <a:bodyPr wrap="none" rtlCol="0">
            <a:spAutoFit/>
          </a:bodyPr>
          <a:lstStyle/>
          <a:p>
            <a:pPr algn="ctr"/>
            <a:r>
              <a:rPr lang="en-US" sz="2800" dirty="0"/>
              <a:t>spatial distance</a:t>
            </a:r>
          </a:p>
        </p:txBody>
      </p:sp>
      <p:sp>
        <p:nvSpPr>
          <p:cNvPr id="9" name="TextBox 8">
            <a:extLst>
              <a:ext uri="{FF2B5EF4-FFF2-40B4-BE49-F238E27FC236}">
                <a16:creationId xmlns:a16="http://schemas.microsoft.com/office/drawing/2014/main" id="{ECDC7BB2-A7FF-344D-BFA1-4534BCB285BB}"/>
              </a:ext>
            </a:extLst>
          </p:cNvPr>
          <p:cNvSpPr txBox="1"/>
          <p:nvPr/>
        </p:nvSpPr>
        <p:spPr>
          <a:xfrm>
            <a:off x="5267355" y="3911492"/>
            <a:ext cx="2388603" cy="954107"/>
          </a:xfrm>
          <a:prstGeom prst="rect">
            <a:avLst/>
          </a:prstGeom>
          <a:noFill/>
        </p:spPr>
        <p:txBody>
          <a:bodyPr wrap="none" rtlCol="0">
            <a:spAutoFit/>
          </a:bodyPr>
          <a:lstStyle/>
          <a:p>
            <a:pPr algn="ctr"/>
            <a:r>
              <a:rPr lang="en-US" sz="2800" dirty="0"/>
              <a:t>environmental </a:t>
            </a:r>
          </a:p>
          <a:p>
            <a:pPr algn="ctr"/>
            <a:r>
              <a:rPr lang="en-US" sz="2800" dirty="0"/>
              <a:t>distance</a:t>
            </a:r>
          </a:p>
        </p:txBody>
      </p:sp>
    </p:spTree>
    <p:extLst>
      <p:ext uri="{BB962C8B-B14F-4D97-AF65-F5344CB8AC3E}">
        <p14:creationId xmlns:p14="http://schemas.microsoft.com/office/powerpoint/2010/main" val="2907724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err="1"/>
              <a:t>clustGeo</a:t>
            </a:r>
            <a:r>
              <a:rPr lang="en-US" sz="4800" dirty="0"/>
              <a:t>: An Overview</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a:xfrm>
            <a:off x="912979" y="2443959"/>
            <a:ext cx="10686354" cy="3682206"/>
          </a:xfrm>
        </p:spPr>
        <p:txBody>
          <a:bodyPr/>
          <a:lstStyle/>
          <a:p>
            <a:pPr marL="514350" indent="-514350"/>
            <a:r>
              <a:rPr lang="en-US" sz="2800" dirty="0"/>
              <a:t>d(</a:t>
            </a:r>
            <a:r>
              <a:rPr lang="en-US" sz="2800" dirty="0" err="1"/>
              <a:t>x,y</a:t>
            </a:r>
            <a:r>
              <a:rPr lang="en-US" sz="2800" dirty="0"/>
              <a:t>) = </a:t>
            </a:r>
            <a:r>
              <a:rPr lang="el-GR" sz="2800" b="0" i="1" dirty="0">
                <a:effectLst/>
                <a:latin typeface="KaTeX_Math"/>
              </a:rPr>
              <a:t>α</a:t>
            </a:r>
            <a:r>
              <a:rPr lang="en-US" sz="2800" i="1" dirty="0">
                <a:latin typeface="KaTeX_Math"/>
              </a:rPr>
              <a:t> </a:t>
            </a:r>
            <a:r>
              <a:rPr lang="en-US" sz="2800" dirty="0"/>
              <a:t>d</a:t>
            </a:r>
            <a:r>
              <a:rPr lang="en-US" sz="2800" baseline="-25000" dirty="0"/>
              <a:t>1</a:t>
            </a:r>
            <a:r>
              <a:rPr lang="en-US" sz="2800" dirty="0"/>
              <a:t>(</a:t>
            </a:r>
            <a:r>
              <a:rPr lang="en-US" sz="2800" dirty="0" err="1"/>
              <a:t>x,y</a:t>
            </a:r>
            <a:r>
              <a:rPr lang="en-US" sz="2800" dirty="0"/>
              <a:t>) + (1-</a:t>
            </a:r>
            <a:r>
              <a:rPr lang="el-GR" sz="2800" b="0" i="1" dirty="0">
                <a:effectLst/>
                <a:latin typeface="KaTeX_Math"/>
              </a:rPr>
              <a:t> α</a:t>
            </a:r>
            <a:r>
              <a:rPr lang="en-US" sz="2800" dirty="0"/>
              <a:t>)</a:t>
            </a:r>
            <a:r>
              <a:rPr lang="en-US" sz="1800" dirty="0"/>
              <a:t> </a:t>
            </a:r>
            <a:r>
              <a:rPr lang="en-US" sz="2800" dirty="0"/>
              <a:t>d</a:t>
            </a:r>
            <a:r>
              <a:rPr lang="en-US" sz="2800" baseline="-25000" dirty="0"/>
              <a:t>2</a:t>
            </a:r>
            <a:r>
              <a:rPr lang="en-US" sz="2800" dirty="0"/>
              <a:t>(</a:t>
            </a:r>
            <a:r>
              <a:rPr lang="en-US" sz="2800" dirty="0" err="1"/>
              <a:t>x,y</a:t>
            </a:r>
            <a:r>
              <a:rPr lang="en-US" sz="2800" dirty="0"/>
              <a:t>)</a:t>
            </a:r>
          </a:p>
          <a:p>
            <a:pPr marL="914400" lvl="1" indent="-514350"/>
            <a:endParaRPr lang="en-US" sz="2400" baseline="-25000" dirty="0"/>
          </a:p>
          <a:p>
            <a:pPr marL="914400" lvl="1" indent="-514350"/>
            <a:endParaRPr lang="en-US" sz="2400" baseline="-25000" dirty="0"/>
          </a:p>
          <a:p>
            <a:pPr marL="914400" lvl="1" indent="-514350"/>
            <a:endParaRPr lang="en-US" sz="2400" baseline="-25000" dirty="0"/>
          </a:p>
          <a:p>
            <a:pPr marL="914400" lvl="1" indent="-514350"/>
            <a:endParaRPr lang="en-US" sz="2400" baseline="-25000" dirty="0"/>
          </a:p>
          <a:p>
            <a:pPr marL="914400" lvl="1" indent="-514350"/>
            <a:endParaRPr lang="en-US" sz="2400" baseline="-25000" dirty="0"/>
          </a:p>
          <a:p>
            <a:pPr marL="914400" lvl="1" indent="-514350"/>
            <a:endParaRPr lang="en-US" sz="2400" baseline="-25000" dirty="0"/>
          </a:p>
          <a:p>
            <a:pPr marL="914400" lvl="1" indent="-514350"/>
            <a:endParaRPr lang="en-US" sz="2400" baseline="-25000" dirty="0"/>
          </a:p>
          <a:p>
            <a:pPr marL="514350" indent="-514350"/>
            <a:r>
              <a:rPr lang="en-US" sz="2800" dirty="0"/>
              <a:t>Continuously cluster the most similar objects together</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4" name="Right Arrow 3">
            <a:extLst>
              <a:ext uri="{FF2B5EF4-FFF2-40B4-BE49-F238E27FC236}">
                <a16:creationId xmlns:a16="http://schemas.microsoft.com/office/drawing/2014/main" id="{22F515EB-6EA7-E947-ABBB-8EA4B26149A0}"/>
              </a:ext>
            </a:extLst>
          </p:cNvPr>
          <p:cNvSpPr/>
          <p:nvPr/>
        </p:nvSpPr>
        <p:spPr>
          <a:xfrm rot="16200000">
            <a:off x="3236976" y="3241548"/>
            <a:ext cx="713232" cy="374904"/>
          </a:xfrm>
          <a:prstGeom prst="rightArrow">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5D66274A-CCA9-464E-9E05-6701CC2C2757}"/>
              </a:ext>
            </a:extLst>
          </p:cNvPr>
          <p:cNvSpPr/>
          <p:nvPr/>
        </p:nvSpPr>
        <p:spPr>
          <a:xfrm rot="16200000">
            <a:off x="6105040" y="3241548"/>
            <a:ext cx="713232" cy="374904"/>
          </a:xfrm>
          <a:prstGeom prst="rightArrow">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13E6216-22A9-6E4D-8B43-0F5F9D7FE8A0}"/>
              </a:ext>
            </a:extLst>
          </p:cNvPr>
          <p:cNvSpPr txBox="1"/>
          <p:nvPr/>
        </p:nvSpPr>
        <p:spPr>
          <a:xfrm>
            <a:off x="2376206" y="3909200"/>
            <a:ext cx="2434769" cy="523220"/>
          </a:xfrm>
          <a:prstGeom prst="rect">
            <a:avLst/>
          </a:prstGeom>
          <a:noFill/>
        </p:spPr>
        <p:txBody>
          <a:bodyPr wrap="none" rtlCol="0">
            <a:spAutoFit/>
          </a:bodyPr>
          <a:lstStyle/>
          <a:p>
            <a:pPr algn="ctr"/>
            <a:r>
              <a:rPr lang="en-US" sz="2800" dirty="0"/>
              <a:t>spatial distance</a:t>
            </a:r>
          </a:p>
        </p:txBody>
      </p:sp>
      <p:sp>
        <p:nvSpPr>
          <p:cNvPr id="9" name="TextBox 8">
            <a:extLst>
              <a:ext uri="{FF2B5EF4-FFF2-40B4-BE49-F238E27FC236}">
                <a16:creationId xmlns:a16="http://schemas.microsoft.com/office/drawing/2014/main" id="{ECDC7BB2-A7FF-344D-BFA1-4534BCB285BB}"/>
              </a:ext>
            </a:extLst>
          </p:cNvPr>
          <p:cNvSpPr txBox="1"/>
          <p:nvPr/>
        </p:nvSpPr>
        <p:spPr>
          <a:xfrm>
            <a:off x="5267355" y="3911492"/>
            <a:ext cx="2388603" cy="954107"/>
          </a:xfrm>
          <a:prstGeom prst="rect">
            <a:avLst/>
          </a:prstGeom>
          <a:noFill/>
        </p:spPr>
        <p:txBody>
          <a:bodyPr wrap="none" rtlCol="0">
            <a:spAutoFit/>
          </a:bodyPr>
          <a:lstStyle/>
          <a:p>
            <a:pPr algn="ctr"/>
            <a:r>
              <a:rPr lang="en-US" sz="2800" dirty="0"/>
              <a:t>environmental </a:t>
            </a:r>
          </a:p>
          <a:p>
            <a:pPr algn="ctr"/>
            <a:r>
              <a:rPr lang="en-US" sz="2800" dirty="0"/>
              <a:t>distance</a:t>
            </a:r>
          </a:p>
        </p:txBody>
      </p:sp>
    </p:spTree>
    <p:extLst>
      <p:ext uri="{BB962C8B-B14F-4D97-AF65-F5344CB8AC3E}">
        <p14:creationId xmlns:p14="http://schemas.microsoft.com/office/powerpoint/2010/main" val="2414467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err="1"/>
              <a:t>clustGeo</a:t>
            </a:r>
            <a:r>
              <a:rPr lang="en-US" sz="4800" dirty="0"/>
              <a:t>: An Overview</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10" name="Picture 9">
            <a:extLst>
              <a:ext uri="{FF2B5EF4-FFF2-40B4-BE49-F238E27FC236}">
                <a16:creationId xmlns:a16="http://schemas.microsoft.com/office/drawing/2014/main" id="{7EA9CAB8-1341-8747-AF9E-77337490636A}"/>
              </a:ext>
            </a:extLst>
          </p:cNvPr>
          <p:cNvPicPr>
            <a:picLocks noChangeAspect="1"/>
          </p:cNvPicPr>
          <p:nvPr/>
        </p:nvPicPr>
        <p:blipFill rotWithShape="1">
          <a:blip r:embed="rId4"/>
          <a:srcRect l="4660"/>
          <a:stretch/>
        </p:blipFill>
        <p:spPr>
          <a:xfrm>
            <a:off x="2633472" y="1977187"/>
            <a:ext cx="7277644" cy="4612528"/>
          </a:xfrm>
          <a:prstGeom prst="rect">
            <a:avLst/>
          </a:prstGeom>
        </p:spPr>
      </p:pic>
      <p:sp>
        <p:nvSpPr>
          <p:cNvPr id="13" name="TextBox 12">
            <a:extLst>
              <a:ext uri="{FF2B5EF4-FFF2-40B4-BE49-F238E27FC236}">
                <a16:creationId xmlns:a16="http://schemas.microsoft.com/office/drawing/2014/main" id="{5B07171E-82B6-CE4A-957D-5FB44ABCCC8C}"/>
              </a:ext>
            </a:extLst>
          </p:cNvPr>
          <p:cNvSpPr txBox="1"/>
          <p:nvPr/>
        </p:nvSpPr>
        <p:spPr>
          <a:xfrm>
            <a:off x="7040880" y="6766560"/>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70D4D182-CEFD-B24B-ADA2-E2D686FEDC14}"/>
              </a:ext>
            </a:extLst>
          </p:cNvPr>
          <p:cNvSpPr txBox="1"/>
          <p:nvPr/>
        </p:nvSpPr>
        <p:spPr>
          <a:xfrm>
            <a:off x="5470106" y="6452092"/>
            <a:ext cx="1248612" cy="369332"/>
          </a:xfrm>
          <a:prstGeom prst="rect">
            <a:avLst/>
          </a:prstGeom>
          <a:noFill/>
        </p:spPr>
        <p:txBody>
          <a:bodyPr wrap="none" rtlCol="0">
            <a:spAutoFit/>
          </a:bodyPr>
          <a:lstStyle/>
          <a:p>
            <a:r>
              <a:rPr lang="en-US" dirty="0"/>
              <a:t>Data Points</a:t>
            </a:r>
          </a:p>
        </p:txBody>
      </p:sp>
      <p:sp>
        <p:nvSpPr>
          <p:cNvPr id="15" name="TextBox 14">
            <a:extLst>
              <a:ext uri="{FF2B5EF4-FFF2-40B4-BE49-F238E27FC236}">
                <a16:creationId xmlns:a16="http://schemas.microsoft.com/office/drawing/2014/main" id="{B8452E47-EB46-694D-BAE0-EE4DAAD66CFC}"/>
              </a:ext>
            </a:extLst>
          </p:cNvPr>
          <p:cNvSpPr txBox="1"/>
          <p:nvPr/>
        </p:nvSpPr>
        <p:spPr>
          <a:xfrm>
            <a:off x="1268742" y="4098785"/>
            <a:ext cx="987193" cy="369332"/>
          </a:xfrm>
          <a:prstGeom prst="rect">
            <a:avLst/>
          </a:prstGeom>
          <a:noFill/>
        </p:spPr>
        <p:txBody>
          <a:bodyPr wrap="none" rtlCol="0">
            <a:spAutoFit/>
          </a:bodyPr>
          <a:lstStyle/>
          <a:p>
            <a:r>
              <a:rPr lang="en-US" dirty="0"/>
              <a:t>Distance</a:t>
            </a:r>
          </a:p>
        </p:txBody>
      </p:sp>
    </p:spTree>
    <p:extLst>
      <p:ext uri="{BB962C8B-B14F-4D97-AF65-F5344CB8AC3E}">
        <p14:creationId xmlns:p14="http://schemas.microsoft.com/office/powerpoint/2010/main" val="3728416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err="1"/>
              <a:t>clustGeo</a:t>
            </a:r>
            <a:r>
              <a:rPr lang="en-US" sz="4800" dirty="0"/>
              <a:t>: An Overview</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10" name="Picture 9">
            <a:extLst>
              <a:ext uri="{FF2B5EF4-FFF2-40B4-BE49-F238E27FC236}">
                <a16:creationId xmlns:a16="http://schemas.microsoft.com/office/drawing/2014/main" id="{7EA9CAB8-1341-8747-AF9E-77337490636A}"/>
              </a:ext>
            </a:extLst>
          </p:cNvPr>
          <p:cNvPicPr>
            <a:picLocks noChangeAspect="1"/>
          </p:cNvPicPr>
          <p:nvPr/>
        </p:nvPicPr>
        <p:blipFill rotWithShape="1">
          <a:blip r:embed="rId4"/>
          <a:srcRect l="4660"/>
          <a:stretch/>
        </p:blipFill>
        <p:spPr>
          <a:xfrm>
            <a:off x="2633472" y="1977187"/>
            <a:ext cx="7277644" cy="4612528"/>
          </a:xfrm>
          <a:prstGeom prst="rect">
            <a:avLst/>
          </a:prstGeom>
        </p:spPr>
      </p:pic>
      <p:sp>
        <p:nvSpPr>
          <p:cNvPr id="13" name="TextBox 12">
            <a:extLst>
              <a:ext uri="{FF2B5EF4-FFF2-40B4-BE49-F238E27FC236}">
                <a16:creationId xmlns:a16="http://schemas.microsoft.com/office/drawing/2014/main" id="{5B07171E-82B6-CE4A-957D-5FB44ABCCC8C}"/>
              </a:ext>
            </a:extLst>
          </p:cNvPr>
          <p:cNvSpPr txBox="1"/>
          <p:nvPr/>
        </p:nvSpPr>
        <p:spPr>
          <a:xfrm>
            <a:off x="7040880" y="6766560"/>
            <a:ext cx="184731" cy="369332"/>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70D4D182-CEFD-B24B-ADA2-E2D686FEDC14}"/>
              </a:ext>
            </a:extLst>
          </p:cNvPr>
          <p:cNvSpPr txBox="1"/>
          <p:nvPr/>
        </p:nvSpPr>
        <p:spPr>
          <a:xfrm>
            <a:off x="5470106" y="6452092"/>
            <a:ext cx="1248612" cy="369332"/>
          </a:xfrm>
          <a:prstGeom prst="rect">
            <a:avLst/>
          </a:prstGeom>
          <a:noFill/>
        </p:spPr>
        <p:txBody>
          <a:bodyPr wrap="none" rtlCol="0">
            <a:spAutoFit/>
          </a:bodyPr>
          <a:lstStyle/>
          <a:p>
            <a:r>
              <a:rPr lang="en-US" dirty="0"/>
              <a:t>Data Points</a:t>
            </a:r>
          </a:p>
        </p:txBody>
      </p:sp>
      <p:sp>
        <p:nvSpPr>
          <p:cNvPr id="15" name="TextBox 14">
            <a:extLst>
              <a:ext uri="{FF2B5EF4-FFF2-40B4-BE49-F238E27FC236}">
                <a16:creationId xmlns:a16="http://schemas.microsoft.com/office/drawing/2014/main" id="{B8452E47-EB46-694D-BAE0-EE4DAAD66CFC}"/>
              </a:ext>
            </a:extLst>
          </p:cNvPr>
          <p:cNvSpPr txBox="1"/>
          <p:nvPr/>
        </p:nvSpPr>
        <p:spPr>
          <a:xfrm>
            <a:off x="1268742" y="4098785"/>
            <a:ext cx="987193" cy="369332"/>
          </a:xfrm>
          <a:prstGeom prst="rect">
            <a:avLst/>
          </a:prstGeom>
          <a:noFill/>
        </p:spPr>
        <p:txBody>
          <a:bodyPr wrap="none" rtlCol="0">
            <a:spAutoFit/>
          </a:bodyPr>
          <a:lstStyle/>
          <a:p>
            <a:r>
              <a:rPr lang="en-US" dirty="0"/>
              <a:t>Distance</a:t>
            </a:r>
          </a:p>
        </p:txBody>
      </p:sp>
      <p:cxnSp>
        <p:nvCxnSpPr>
          <p:cNvPr id="4" name="Straight Connector 3">
            <a:extLst>
              <a:ext uri="{FF2B5EF4-FFF2-40B4-BE49-F238E27FC236}">
                <a16:creationId xmlns:a16="http://schemas.microsoft.com/office/drawing/2014/main" id="{653C83DF-3B21-4443-AC7E-B39AE0BF4FE0}"/>
              </a:ext>
            </a:extLst>
          </p:cNvPr>
          <p:cNvCxnSpPr/>
          <p:nvPr/>
        </p:nvCxnSpPr>
        <p:spPr>
          <a:xfrm>
            <a:off x="2962656" y="5541264"/>
            <a:ext cx="6948460" cy="0"/>
          </a:xfrm>
          <a:prstGeom prst="line">
            <a:avLst/>
          </a:prstGeom>
          <a:ln w="50800">
            <a:solidFill>
              <a:srgbClr val="DD4404"/>
            </a:solidFill>
          </a:ln>
          <a:effectLst/>
        </p:spPr>
        <p:style>
          <a:lnRef idx="2">
            <a:schemeClr val="accent1"/>
          </a:lnRef>
          <a:fillRef idx="0">
            <a:schemeClr val="accent1"/>
          </a:fillRef>
          <a:effectRef idx="1">
            <a:schemeClr val="accent1"/>
          </a:effectRef>
          <a:fontRef idx="minor">
            <a:schemeClr val="tx1"/>
          </a:fontRef>
        </p:style>
      </p:cxnSp>
      <p:sp>
        <p:nvSpPr>
          <p:cNvPr id="7" name="Right Arrow 6">
            <a:extLst>
              <a:ext uri="{FF2B5EF4-FFF2-40B4-BE49-F238E27FC236}">
                <a16:creationId xmlns:a16="http://schemas.microsoft.com/office/drawing/2014/main" id="{4FE9A60F-847F-BF49-80B4-868019A228F6}"/>
              </a:ext>
            </a:extLst>
          </p:cNvPr>
          <p:cNvSpPr/>
          <p:nvPr/>
        </p:nvSpPr>
        <p:spPr>
          <a:xfrm rot="16200000">
            <a:off x="9769898" y="4663153"/>
            <a:ext cx="774967" cy="276745"/>
          </a:xfrm>
          <a:prstGeom prst="rightArrow">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4B88091-3B75-BA4A-A0A4-D83CB1A42227}"/>
              </a:ext>
            </a:extLst>
          </p:cNvPr>
          <p:cNvSpPr txBox="1"/>
          <p:nvPr/>
        </p:nvSpPr>
        <p:spPr>
          <a:xfrm>
            <a:off x="10348157" y="4616859"/>
            <a:ext cx="1251176" cy="369332"/>
          </a:xfrm>
          <a:prstGeom prst="rect">
            <a:avLst/>
          </a:prstGeom>
          <a:noFill/>
        </p:spPr>
        <p:txBody>
          <a:bodyPr wrap="none" rtlCol="0" anchor="ctr">
            <a:spAutoFit/>
          </a:bodyPr>
          <a:lstStyle/>
          <a:p>
            <a:r>
              <a:rPr lang="en-US" dirty="0"/>
              <a:t>Fewer Sites</a:t>
            </a:r>
          </a:p>
        </p:txBody>
      </p:sp>
      <p:sp>
        <p:nvSpPr>
          <p:cNvPr id="16" name="Right Arrow 15">
            <a:extLst>
              <a:ext uri="{FF2B5EF4-FFF2-40B4-BE49-F238E27FC236}">
                <a16:creationId xmlns:a16="http://schemas.microsoft.com/office/drawing/2014/main" id="{3252930E-77AC-9049-93C5-05647FA3E97E}"/>
              </a:ext>
            </a:extLst>
          </p:cNvPr>
          <p:cNvSpPr/>
          <p:nvPr/>
        </p:nvSpPr>
        <p:spPr>
          <a:xfrm rot="5400000">
            <a:off x="9772678" y="5918017"/>
            <a:ext cx="774967" cy="276745"/>
          </a:xfrm>
          <a:prstGeom prst="rightArrow">
            <a:avLst/>
          </a:prstGeom>
          <a:solidFill>
            <a:srgbClr val="DD440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7484FFA7-6A66-9E4A-89E0-6D67E6204A2A}"/>
              </a:ext>
            </a:extLst>
          </p:cNvPr>
          <p:cNvSpPr txBox="1"/>
          <p:nvPr/>
        </p:nvSpPr>
        <p:spPr>
          <a:xfrm>
            <a:off x="10350937" y="5871723"/>
            <a:ext cx="1187441" cy="369332"/>
          </a:xfrm>
          <a:prstGeom prst="rect">
            <a:avLst/>
          </a:prstGeom>
          <a:noFill/>
        </p:spPr>
        <p:txBody>
          <a:bodyPr wrap="none" rtlCol="0" anchor="ctr">
            <a:spAutoFit/>
          </a:bodyPr>
          <a:lstStyle/>
          <a:p>
            <a:r>
              <a:rPr lang="en-US" dirty="0"/>
              <a:t>More Sites</a:t>
            </a:r>
          </a:p>
        </p:txBody>
      </p:sp>
    </p:spTree>
    <p:extLst>
      <p:ext uri="{BB962C8B-B14F-4D97-AF65-F5344CB8AC3E}">
        <p14:creationId xmlns:p14="http://schemas.microsoft.com/office/powerpoint/2010/main" val="3961540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err="1"/>
              <a:t>clustGeo</a:t>
            </a:r>
            <a:r>
              <a:rPr lang="en-US" sz="4800" dirty="0"/>
              <a:t>: An Overview</a:t>
            </a:r>
            <a:endParaRPr lang="en-US" dirty="0"/>
          </a:p>
        </p:txBody>
      </p:sp>
      <p:sp>
        <p:nvSpPr>
          <p:cNvPr id="3" name="Content Placeholder 2">
            <a:extLst>
              <a:ext uri="{FF2B5EF4-FFF2-40B4-BE49-F238E27FC236}">
                <a16:creationId xmlns:a16="http://schemas.microsoft.com/office/drawing/2014/main" id="{B21BC7C5-59DF-4242-8411-798752C13992}"/>
              </a:ext>
            </a:extLst>
          </p:cNvPr>
          <p:cNvSpPr>
            <a:spLocks noGrp="1"/>
          </p:cNvSpPr>
          <p:nvPr>
            <p:ph idx="1"/>
          </p:nvPr>
        </p:nvSpPr>
        <p:spPr/>
        <p:txBody>
          <a:bodyPr/>
          <a:lstStyle/>
          <a:p>
            <a:r>
              <a:rPr lang="el-GR" sz="3200" b="0" i="1" dirty="0">
                <a:effectLst/>
                <a:latin typeface="KaTeX_Math"/>
              </a:rPr>
              <a:t>α</a:t>
            </a:r>
            <a:r>
              <a:rPr lang="en-US" sz="3200" b="0" i="1" dirty="0">
                <a:effectLst/>
                <a:latin typeface="KaTeX_Math"/>
              </a:rPr>
              <a:t> </a:t>
            </a:r>
            <a:r>
              <a:rPr lang="en-US" dirty="0"/>
              <a:t>= .8</a:t>
            </a:r>
          </a:p>
          <a:p>
            <a:r>
              <a:rPr lang="en-US" dirty="0"/>
              <a:t># of sites ≈ # of unique locations * .85</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3624719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Algorithms in this report</a:t>
            </a:r>
            <a:endParaRPr lang="en-US" dirty="0"/>
          </a:p>
        </p:txBody>
      </p:sp>
      <p:sp>
        <p:nvSpPr>
          <p:cNvPr id="3" name="Content Placeholder 2">
            <a:extLst>
              <a:ext uri="{FF2B5EF4-FFF2-40B4-BE49-F238E27FC236}">
                <a16:creationId xmlns:a16="http://schemas.microsoft.com/office/drawing/2014/main" id="{9960FC7E-B088-6A48-9F9A-3B4440DF4353}"/>
              </a:ext>
            </a:extLst>
          </p:cNvPr>
          <p:cNvSpPr>
            <a:spLocks noGrp="1"/>
          </p:cNvSpPr>
          <p:nvPr>
            <p:ph idx="1"/>
          </p:nvPr>
        </p:nvSpPr>
        <p:spPr/>
        <p:txBody>
          <a:bodyPr/>
          <a:lstStyle/>
          <a:p>
            <a:r>
              <a:rPr lang="en-US" sz="2800" dirty="0" err="1"/>
              <a:t>lat</a:t>
            </a:r>
            <a:r>
              <a:rPr lang="en-US" sz="2800" dirty="0"/>
              <a:t>-long</a:t>
            </a:r>
          </a:p>
          <a:p>
            <a:r>
              <a:rPr lang="en-US" sz="2800" dirty="0"/>
              <a:t>rounded-4</a:t>
            </a:r>
          </a:p>
          <a:p>
            <a:r>
              <a:rPr lang="en-US" sz="2800" dirty="0"/>
              <a:t>Density-based spatially-constrained (DBSC) (Liu et al., 2012)</a:t>
            </a:r>
          </a:p>
          <a:p>
            <a:r>
              <a:rPr lang="en-US" sz="2800" dirty="0" err="1"/>
              <a:t>clustGeo</a:t>
            </a:r>
            <a:r>
              <a:rPr lang="en-US" sz="2800" dirty="0"/>
              <a:t> (</a:t>
            </a:r>
            <a:r>
              <a:rPr lang="en-US" sz="2800" dirty="0" err="1"/>
              <a:t>Chavent</a:t>
            </a:r>
            <a:r>
              <a:rPr lang="en-US" sz="2800" dirty="0"/>
              <a:t> et al., 2018)</a:t>
            </a:r>
          </a:p>
          <a:p>
            <a:r>
              <a:rPr lang="en-US" sz="2800" dirty="0"/>
              <a:t>Consensus Clustering</a:t>
            </a:r>
          </a:p>
          <a:p>
            <a:pPr lvl="1"/>
            <a:r>
              <a:rPr lang="en-US" sz="2400" dirty="0"/>
              <a:t>Agglomerative &amp; Balls Implementations (</a:t>
            </a:r>
            <a:r>
              <a:rPr lang="en-US" sz="2400" dirty="0" err="1"/>
              <a:t>Gionis</a:t>
            </a:r>
            <a:r>
              <a:rPr lang="en-US" sz="2400" dirty="0"/>
              <a:t> et al., 2007)</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Tree>
    <p:extLst>
      <p:ext uri="{BB962C8B-B14F-4D97-AF65-F5344CB8AC3E}">
        <p14:creationId xmlns:p14="http://schemas.microsoft.com/office/powerpoint/2010/main" val="22249759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Experimental Setup</a:t>
            </a:r>
          </a:p>
        </p:txBody>
      </p:sp>
      <p:sp>
        <p:nvSpPr>
          <p:cNvPr id="9" name="Content Placeholder 8">
            <a:extLst>
              <a:ext uri="{FF2B5EF4-FFF2-40B4-BE49-F238E27FC236}">
                <a16:creationId xmlns:a16="http://schemas.microsoft.com/office/drawing/2014/main" id="{53BEDE9B-C98A-2F45-80C7-C13E0231F468}"/>
              </a:ext>
            </a:extLst>
          </p:cNvPr>
          <p:cNvSpPr>
            <a:spLocks noGrp="1"/>
          </p:cNvSpPr>
          <p:nvPr>
            <p:ph idx="1"/>
          </p:nvPr>
        </p:nvSpPr>
        <p:spPr/>
        <p:txBody>
          <a:bodyPr/>
          <a:lstStyle/>
          <a:p>
            <a:pPr marL="514350" indent="-514350">
              <a:buFont typeface="+mj-lt"/>
              <a:buAutoNum type="arabicPeriod"/>
            </a:pPr>
            <a:r>
              <a:rPr lang="en-US" dirty="0"/>
              <a:t>Real Data</a:t>
            </a:r>
          </a:p>
          <a:p>
            <a:pPr marL="514350" indent="-514350">
              <a:buFont typeface="+mj-lt"/>
              <a:buAutoNum type="arabicPeriod"/>
            </a:pPr>
            <a:r>
              <a:rPr lang="en-US" dirty="0"/>
              <a:t>Semi-Simulated </a:t>
            </a:r>
          </a:p>
          <a:p>
            <a:pPr marL="514350" indent="-514350">
              <a:buFont typeface="+mj-lt"/>
              <a:buAutoNum type="arabicPeriod"/>
            </a:pPr>
            <a:r>
              <a:rPr lang="en-US" dirty="0"/>
              <a:t>Simulated</a:t>
            </a:r>
          </a:p>
          <a:p>
            <a:pPr marL="514350" indent="-514350">
              <a:buFont typeface="+mj-lt"/>
              <a:buAutoNum type="arabicPeriod"/>
            </a:pPr>
            <a:r>
              <a:rPr lang="en-US" dirty="0"/>
              <a:t>Adversarial</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1" name="TextBox 10">
            <a:extLst>
              <a:ext uri="{FF2B5EF4-FFF2-40B4-BE49-F238E27FC236}">
                <a16:creationId xmlns:a16="http://schemas.microsoft.com/office/drawing/2014/main" id="{1D178858-F247-2B40-8698-58727CF56599}"/>
              </a:ext>
            </a:extLst>
          </p:cNvPr>
          <p:cNvSpPr txBox="1"/>
          <p:nvPr/>
        </p:nvSpPr>
        <p:spPr>
          <a:xfrm>
            <a:off x="6382512" y="404164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79495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Experimental Setup</a:t>
            </a:r>
          </a:p>
        </p:txBody>
      </p:sp>
      <p:sp>
        <p:nvSpPr>
          <p:cNvPr id="9" name="Content Placeholder 8">
            <a:extLst>
              <a:ext uri="{FF2B5EF4-FFF2-40B4-BE49-F238E27FC236}">
                <a16:creationId xmlns:a16="http://schemas.microsoft.com/office/drawing/2014/main" id="{53BEDE9B-C98A-2F45-80C7-C13E0231F468}"/>
              </a:ext>
            </a:extLst>
          </p:cNvPr>
          <p:cNvSpPr>
            <a:spLocks noGrp="1"/>
          </p:cNvSpPr>
          <p:nvPr>
            <p:ph idx="1"/>
          </p:nvPr>
        </p:nvSpPr>
        <p:spPr/>
        <p:txBody>
          <a:bodyPr/>
          <a:lstStyle/>
          <a:p>
            <a:pPr marL="514350" indent="-514350">
              <a:buFont typeface="+mj-lt"/>
              <a:buAutoNum type="arabicPeriod"/>
            </a:pPr>
            <a:r>
              <a:rPr lang="en-US" dirty="0"/>
              <a:t>Real Data</a:t>
            </a:r>
          </a:p>
          <a:p>
            <a:pPr marL="514350" indent="-514350">
              <a:buFont typeface="+mj-lt"/>
              <a:buAutoNum type="arabicPeriod"/>
            </a:pPr>
            <a:r>
              <a:rPr lang="en-US" dirty="0"/>
              <a:t>Semi-Simulated </a:t>
            </a:r>
          </a:p>
          <a:p>
            <a:pPr marL="514350" indent="-514350">
              <a:buFont typeface="+mj-lt"/>
              <a:buAutoNum type="arabicPeriod"/>
            </a:pPr>
            <a:r>
              <a:rPr lang="en-US" dirty="0"/>
              <a:t>Simulated</a:t>
            </a:r>
          </a:p>
          <a:p>
            <a:pPr marL="514350" indent="-514350">
              <a:buFont typeface="+mj-lt"/>
              <a:buAutoNum type="arabicPeriod"/>
            </a:pPr>
            <a:r>
              <a:rPr lang="en-US" dirty="0"/>
              <a:t>Adversarial</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0" name="Right Brace 9">
            <a:extLst>
              <a:ext uri="{FF2B5EF4-FFF2-40B4-BE49-F238E27FC236}">
                <a16:creationId xmlns:a16="http://schemas.microsoft.com/office/drawing/2014/main" id="{869A9DFA-FC87-4E42-950C-3EC731618315}"/>
              </a:ext>
            </a:extLst>
          </p:cNvPr>
          <p:cNvSpPr/>
          <p:nvPr/>
        </p:nvSpPr>
        <p:spPr>
          <a:xfrm>
            <a:off x="4901184" y="3120615"/>
            <a:ext cx="603504" cy="1524537"/>
          </a:xfrm>
          <a:prstGeom prst="rightBrace">
            <a:avLst/>
          </a:prstGeom>
          <a:ln>
            <a:solidFill>
              <a:srgbClr val="DD440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D178858-F247-2B40-8698-58727CF56599}"/>
              </a:ext>
            </a:extLst>
          </p:cNvPr>
          <p:cNvSpPr txBox="1"/>
          <p:nvPr/>
        </p:nvSpPr>
        <p:spPr>
          <a:xfrm>
            <a:off x="6382512" y="4041648"/>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9DA36C5D-EDA0-114A-9BA1-23EABDA35532}"/>
              </a:ext>
            </a:extLst>
          </p:cNvPr>
          <p:cNvSpPr txBox="1"/>
          <p:nvPr/>
        </p:nvSpPr>
        <p:spPr>
          <a:xfrm>
            <a:off x="5806313" y="3621273"/>
            <a:ext cx="2808013" cy="523220"/>
          </a:xfrm>
          <a:prstGeom prst="rect">
            <a:avLst/>
          </a:prstGeom>
          <a:noFill/>
        </p:spPr>
        <p:txBody>
          <a:bodyPr wrap="none" rtlCol="0">
            <a:spAutoFit/>
          </a:bodyPr>
          <a:lstStyle/>
          <a:p>
            <a:r>
              <a:rPr lang="en-US" sz="2800" dirty="0"/>
              <a:t>Simulated Species</a:t>
            </a:r>
          </a:p>
        </p:txBody>
      </p:sp>
    </p:spTree>
    <p:extLst>
      <p:ext uri="{BB962C8B-B14F-4D97-AF65-F5344CB8AC3E}">
        <p14:creationId xmlns:p14="http://schemas.microsoft.com/office/powerpoint/2010/main" val="3629341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Experimental Setup</a:t>
            </a:r>
          </a:p>
        </p:txBody>
      </p:sp>
      <p:sp>
        <p:nvSpPr>
          <p:cNvPr id="9" name="Content Placeholder 8">
            <a:extLst>
              <a:ext uri="{FF2B5EF4-FFF2-40B4-BE49-F238E27FC236}">
                <a16:creationId xmlns:a16="http://schemas.microsoft.com/office/drawing/2014/main" id="{53BEDE9B-C98A-2F45-80C7-C13E0231F468}"/>
              </a:ext>
            </a:extLst>
          </p:cNvPr>
          <p:cNvSpPr>
            <a:spLocks noGrp="1"/>
          </p:cNvSpPr>
          <p:nvPr>
            <p:ph idx="1"/>
          </p:nvPr>
        </p:nvSpPr>
        <p:spPr/>
        <p:txBody>
          <a:bodyPr/>
          <a:lstStyle/>
          <a:p>
            <a:pPr marL="514350" indent="-514350">
              <a:buFont typeface="+mj-lt"/>
              <a:buAutoNum type="arabicPeriod"/>
            </a:pPr>
            <a:r>
              <a:rPr lang="en-US" dirty="0"/>
              <a:t>Real Data</a:t>
            </a:r>
          </a:p>
          <a:p>
            <a:pPr marL="514350" indent="-514350">
              <a:buFont typeface="+mj-lt"/>
              <a:buAutoNum type="arabicPeriod"/>
            </a:pPr>
            <a:r>
              <a:rPr lang="en-US" dirty="0"/>
              <a:t>Semi-Simulated </a:t>
            </a:r>
          </a:p>
          <a:p>
            <a:pPr marL="514350" indent="-514350">
              <a:buFont typeface="+mj-lt"/>
              <a:buAutoNum type="arabicPeriod"/>
            </a:pPr>
            <a:r>
              <a:rPr lang="en-US" dirty="0"/>
              <a:t>Simulated</a:t>
            </a:r>
          </a:p>
          <a:p>
            <a:pPr marL="514350" indent="-514350">
              <a:buFont typeface="+mj-lt"/>
              <a:buAutoNum type="arabicPeriod"/>
            </a:pPr>
            <a:r>
              <a:rPr lang="en-US" dirty="0"/>
              <a:t>Adversarial</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0" name="Right Brace 9">
            <a:extLst>
              <a:ext uri="{FF2B5EF4-FFF2-40B4-BE49-F238E27FC236}">
                <a16:creationId xmlns:a16="http://schemas.microsoft.com/office/drawing/2014/main" id="{869A9DFA-FC87-4E42-950C-3EC731618315}"/>
              </a:ext>
            </a:extLst>
          </p:cNvPr>
          <p:cNvSpPr/>
          <p:nvPr/>
        </p:nvSpPr>
        <p:spPr>
          <a:xfrm>
            <a:off x="4901184" y="3120615"/>
            <a:ext cx="603504" cy="1524537"/>
          </a:xfrm>
          <a:prstGeom prst="rightBrace">
            <a:avLst/>
          </a:prstGeom>
          <a:ln>
            <a:solidFill>
              <a:srgbClr val="DD440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1D178858-F247-2B40-8698-58727CF56599}"/>
              </a:ext>
            </a:extLst>
          </p:cNvPr>
          <p:cNvSpPr txBox="1"/>
          <p:nvPr/>
        </p:nvSpPr>
        <p:spPr>
          <a:xfrm>
            <a:off x="6382512" y="4041648"/>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9DA36C5D-EDA0-114A-9BA1-23EABDA35532}"/>
              </a:ext>
            </a:extLst>
          </p:cNvPr>
          <p:cNvSpPr txBox="1"/>
          <p:nvPr/>
        </p:nvSpPr>
        <p:spPr>
          <a:xfrm>
            <a:off x="5806313" y="3621273"/>
            <a:ext cx="2808013" cy="523220"/>
          </a:xfrm>
          <a:prstGeom prst="rect">
            <a:avLst/>
          </a:prstGeom>
          <a:noFill/>
        </p:spPr>
        <p:txBody>
          <a:bodyPr wrap="none" rtlCol="0">
            <a:spAutoFit/>
          </a:bodyPr>
          <a:lstStyle/>
          <a:p>
            <a:r>
              <a:rPr lang="en-US" sz="2800" dirty="0"/>
              <a:t>Simulated Species</a:t>
            </a:r>
          </a:p>
        </p:txBody>
      </p:sp>
      <p:sp>
        <p:nvSpPr>
          <p:cNvPr id="3" name="Left Bracket 2">
            <a:extLst>
              <a:ext uri="{FF2B5EF4-FFF2-40B4-BE49-F238E27FC236}">
                <a16:creationId xmlns:a16="http://schemas.microsoft.com/office/drawing/2014/main" id="{3AE85264-7B2E-B749-887B-3091FACFEA5E}"/>
              </a:ext>
            </a:extLst>
          </p:cNvPr>
          <p:cNvSpPr/>
          <p:nvPr/>
        </p:nvSpPr>
        <p:spPr>
          <a:xfrm>
            <a:off x="595423" y="2443959"/>
            <a:ext cx="317556" cy="1700534"/>
          </a:xfrm>
          <a:prstGeom prst="leftBracket">
            <a:avLst/>
          </a:prstGeom>
          <a:noFill/>
          <a:ln>
            <a:solidFill>
              <a:srgbClr val="DD440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435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Modeling Process</a:t>
            </a:r>
            <a:endParaRPr lang="en-US" dirty="0"/>
          </a:p>
        </p:txBody>
      </p:sp>
      <p:sp>
        <p:nvSpPr>
          <p:cNvPr id="3" name="Content Placeholder 2">
            <a:extLst>
              <a:ext uri="{FF2B5EF4-FFF2-40B4-BE49-F238E27FC236}">
                <a16:creationId xmlns:a16="http://schemas.microsoft.com/office/drawing/2014/main" id="{DB10F446-CC87-CC49-9B95-12A9AA6EA589}"/>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931267" y="2462247"/>
            <a:ext cx="2616150" cy="2542351"/>
          </a:xfrm>
          <a:prstGeom prst="rect">
            <a:avLst/>
          </a:prstGeom>
          <a:ln w="50800">
            <a:noFill/>
          </a:ln>
        </p:spPr>
      </p:pic>
    </p:spTree>
    <p:extLst>
      <p:ext uri="{BB962C8B-B14F-4D97-AF65-F5344CB8AC3E}">
        <p14:creationId xmlns:p14="http://schemas.microsoft.com/office/powerpoint/2010/main" val="36728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Species</a:t>
            </a:r>
            <a:r>
              <a:rPr lang="en-US" sz="4800" dirty="0">
                <a:solidFill>
                  <a:schemeClr val="accent6">
                    <a:lumMod val="75000"/>
                  </a:schemeClr>
                </a:solidFill>
              </a:rPr>
              <a:t> </a:t>
            </a:r>
            <a:r>
              <a:rPr lang="en-US" sz="4800" dirty="0"/>
              <a:t>Distribution</a:t>
            </a:r>
            <a:r>
              <a:rPr lang="en-US" sz="4800" dirty="0">
                <a:solidFill>
                  <a:schemeClr val="accent6">
                    <a:lumMod val="75000"/>
                  </a:schemeClr>
                </a:solidFill>
              </a:rPr>
              <a:t> </a:t>
            </a:r>
            <a:r>
              <a:rPr lang="en-US" sz="4800" dirty="0"/>
              <a:t>Models (SDMs)</a:t>
            </a:r>
            <a:endParaRPr lang="en-US" sz="4800" dirty="0">
              <a:solidFill>
                <a:schemeClr val="accent6">
                  <a:lumMod val="75000"/>
                </a:schemeClr>
              </a:solidFill>
            </a:endParaRP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a:xfrm>
            <a:off x="912979" y="2443959"/>
            <a:ext cx="10362867" cy="1634265"/>
          </a:xfrm>
        </p:spPr>
        <p:txBody>
          <a:bodyPr/>
          <a:lstStyle/>
          <a:p>
            <a:r>
              <a:rPr lang="en-US" sz="2800" dirty="0"/>
              <a:t>Tools that predict the pattern of species activity</a:t>
            </a:r>
          </a:p>
          <a:p>
            <a:pPr lvl="1"/>
            <a:r>
              <a:rPr lang="en-US" sz="2400" dirty="0"/>
              <a:t>Integral in designing solutions to support threatened species</a:t>
            </a:r>
          </a:p>
        </p:txBody>
      </p:sp>
      <p:sp>
        <p:nvSpPr>
          <p:cNvPr id="6" name="Rectangle 5">
            <a:extLst>
              <a:ext uri="{FF2B5EF4-FFF2-40B4-BE49-F238E27FC236}">
                <a16:creationId xmlns:a16="http://schemas.microsoft.com/office/drawing/2014/main" id="{3380D794-3447-1144-B823-29B34649421E}"/>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56067A-3432-5F4B-BFC1-CC767E65F381}"/>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5" name="Group 4">
            <a:extLst>
              <a:ext uri="{FF2B5EF4-FFF2-40B4-BE49-F238E27FC236}">
                <a16:creationId xmlns:a16="http://schemas.microsoft.com/office/drawing/2014/main" id="{DA9AD9E1-8837-1B42-93CB-AC8573AD1E7C}"/>
              </a:ext>
            </a:extLst>
          </p:cNvPr>
          <p:cNvGrpSpPr/>
          <p:nvPr/>
        </p:nvGrpSpPr>
        <p:grpSpPr>
          <a:xfrm>
            <a:off x="6520874" y="3690050"/>
            <a:ext cx="5570752" cy="3167950"/>
            <a:chOff x="6520874" y="3690050"/>
            <a:chExt cx="5570752" cy="3167950"/>
          </a:xfrm>
        </p:grpSpPr>
        <p:pic>
          <p:nvPicPr>
            <p:cNvPr id="8" name="Picture 2">
              <a:extLst>
                <a:ext uri="{FF2B5EF4-FFF2-40B4-BE49-F238E27FC236}">
                  <a16:creationId xmlns:a16="http://schemas.microsoft.com/office/drawing/2014/main" id="{184E5006-1D84-304F-9112-2683C07B3C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518"/>
            <a:stretch/>
          </p:blipFill>
          <p:spPr bwMode="auto">
            <a:xfrm>
              <a:off x="6520874" y="3690050"/>
              <a:ext cx="5078459" cy="3167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42CA44-F996-C04B-BABB-AC1CDA7D5B12}"/>
                </a:ext>
              </a:extLst>
            </p:cNvPr>
            <p:cNvSpPr txBox="1"/>
            <p:nvPr/>
          </p:nvSpPr>
          <p:spPr>
            <a:xfrm>
              <a:off x="10395200" y="6405049"/>
              <a:ext cx="1696426" cy="307777"/>
            </a:xfrm>
            <a:prstGeom prst="rect">
              <a:avLst/>
            </a:prstGeom>
            <a:noFill/>
          </p:spPr>
          <p:txBody>
            <a:bodyPr wrap="none" rtlCol="0">
              <a:spAutoFit/>
            </a:bodyPr>
            <a:lstStyle/>
            <a:p>
              <a:r>
                <a:rPr lang="en-US" sz="1400" dirty="0"/>
                <a:t>Johnston et al., 2021</a:t>
              </a:r>
            </a:p>
          </p:txBody>
        </p:sp>
      </p:grpSp>
      <p:sp>
        <p:nvSpPr>
          <p:cNvPr id="9" name="TextBox 8">
            <a:extLst>
              <a:ext uri="{FF2B5EF4-FFF2-40B4-BE49-F238E27FC236}">
                <a16:creationId xmlns:a16="http://schemas.microsoft.com/office/drawing/2014/main" id="{6BECC5E2-8509-5346-B1D5-A6DB5B087A96}"/>
              </a:ext>
            </a:extLst>
          </p:cNvPr>
          <p:cNvSpPr txBox="1"/>
          <p:nvPr/>
        </p:nvSpPr>
        <p:spPr>
          <a:xfrm>
            <a:off x="912979" y="4078224"/>
            <a:ext cx="5607895" cy="1077218"/>
          </a:xfrm>
          <a:prstGeom prst="rect">
            <a:avLst/>
          </a:prstGeom>
          <a:noFill/>
        </p:spPr>
        <p:txBody>
          <a:bodyPr wrap="square" rtlCol="0">
            <a:spAutoFit/>
          </a:bodyPr>
          <a:lstStyle/>
          <a:p>
            <a:endParaRPr lang="en-US" sz="3200" dirty="0">
              <a:latin typeface="Verdana" panose="020B0604030504040204" pitchFamily="34" charset="0"/>
              <a:ea typeface="Verdana" panose="020B0604030504040204" pitchFamily="34" charset="0"/>
              <a:cs typeface="Verdana" panose="020B0604030504040204" pitchFamily="34" charset="0"/>
            </a:endParaRPr>
          </a:p>
          <a:p>
            <a:endParaRPr lang="en-US" sz="3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117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Modeling Process</a:t>
            </a:r>
            <a:endParaRPr lang="en-US" dirty="0"/>
          </a:p>
        </p:txBody>
      </p:sp>
      <p:sp>
        <p:nvSpPr>
          <p:cNvPr id="3" name="Content Placeholder 2">
            <a:extLst>
              <a:ext uri="{FF2B5EF4-FFF2-40B4-BE49-F238E27FC236}">
                <a16:creationId xmlns:a16="http://schemas.microsoft.com/office/drawing/2014/main" id="{7CC1FB17-8919-0F40-AAA9-B33478C77E92}"/>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3" name="Group 152">
            <a:extLst>
              <a:ext uri="{FF2B5EF4-FFF2-40B4-BE49-F238E27FC236}">
                <a16:creationId xmlns:a16="http://schemas.microsoft.com/office/drawing/2014/main" id="{2322798A-0EB7-DC42-844D-A49EC5153808}"/>
              </a:ext>
            </a:extLst>
          </p:cNvPr>
          <p:cNvGrpSpPr/>
          <p:nvPr/>
        </p:nvGrpSpPr>
        <p:grpSpPr>
          <a:xfrm>
            <a:off x="896937" y="203019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88704"/>
              </a:xfrm>
              <a:prstGeom prst="rect">
                <a:avLst/>
              </a:prstGeom>
              <a:noFill/>
            </p:spPr>
            <p:txBody>
              <a:bodyPr wrap="square" rtlCol="0">
                <a:spAutoFit/>
              </a:bodyPr>
              <a:lstStyle/>
              <a:p>
                <a:r>
                  <a:rPr lang="en-US" sz="2400" dirty="0"/>
                  <a:t>Clustering</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9333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Modeling Process</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3" name="Group 152">
            <a:extLst>
              <a:ext uri="{FF2B5EF4-FFF2-40B4-BE49-F238E27FC236}">
                <a16:creationId xmlns:a16="http://schemas.microsoft.com/office/drawing/2014/main" id="{2322798A-0EB7-DC42-844D-A49EC5153808}"/>
              </a:ext>
            </a:extLst>
          </p:cNvPr>
          <p:cNvGrpSpPr/>
          <p:nvPr/>
        </p:nvGrpSpPr>
        <p:grpSpPr>
          <a:xfrm>
            <a:off x="896937" y="203019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88704"/>
              </a:xfrm>
              <a:prstGeom prst="rect">
                <a:avLst/>
              </a:prstGeom>
              <a:noFill/>
            </p:spPr>
            <p:txBody>
              <a:bodyPr wrap="square" rtlCol="0">
                <a:spAutoFit/>
              </a:bodyPr>
              <a:lstStyle/>
              <a:p>
                <a:r>
                  <a:rPr lang="en-US" sz="2400" dirty="0"/>
                  <a:t>Clustering </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ight Arrow 3">
            <a:extLst>
              <a:ext uri="{FF2B5EF4-FFF2-40B4-BE49-F238E27FC236}">
                <a16:creationId xmlns:a16="http://schemas.microsoft.com/office/drawing/2014/main" id="{8E96EDE0-0C32-2546-9513-B991164367C9}"/>
              </a:ext>
            </a:extLst>
          </p:cNvPr>
          <p:cNvSpPr/>
          <p:nvPr/>
        </p:nvSpPr>
        <p:spPr>
          <a:xfrm>
            <a:off x="3737928"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707C67-6480-944A-ACA3-82E9C1D2D397}"/>
              </a:ext>
            </a:extLst>
          </p:cNvPr>
          <p:cNvSpPr txBox="1"/>
          <p:nvPr/>
        </p:nvSpPr>
        <p:spPr>
          <a:xfrm>
            <a:off x="4965016" y="3222564"/>
            <a:ext cx="1234633" cy="923330"/>
          </a:xfrm>
          <a:prstGeom prst="rect">
            <a:avLst/>
          </a:prstGeom>
          <a:noFill/>
        </p:spPr>
        <p:txBody>
          <a:bodyPr wrap="none" rtlCol="0">
            <a:spAutoFit/>
          </a:bodyPr>
          <a:lstStyle/>
          <a:p>
            <a:r>
              <a:rPr lang="en-US" sz="5400" dirty="0"/>
              <a:t>OM</a:t>
            </a:r>
          </a:p>
        </p:txBody>
      </p:sp>
    </p:spTree>
    <p:extLst>
      <p:ext uri="{BB962C8B-B14F-4D97-AF65-F5344CB8AC3E}">
        <p14:creationId xmlns:p14="http://schemas.microsoft.com/office/powerpoint/2010/main" val="11141007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Modeling Process</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3" name="Group 152">
            <a:extLst>
              <a:ext uri="{FF2B5EF4-FFF2-40B4-BE49-F238E27FC236}">
                <a16:creationId xmlns:a16="http://schemas.microsoft.com/office/drawing/2014/main" id="{2322798A-0EB7-DC42-844D-A49EC5153808}"/>
              </a:ext>
            </a:extLst>
          </p:cNvPr>
          <p:cNvGrpSpPr/>
          <p:nvPr/>
        </p:nvGrpSpPr>
        <p:grpSpPr>
          <a:xfrm>
            <a:off x="896937" y="203019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88704"/>
              </a:xfrm>
              <a:prstGeom prst="rect">
                <a:avLst/>
              </a:prstGeom>
              <a:noFill/>
            </p:spPr>
            <p:txBody>
              <a:bodyPr wrap="square" rtlCol="0">
                <a:spAutoFit/>
              </a:bodyPr>
              <a:lstStyle/>
              <a:p>
                <a:r>
                  <a:rPr lang="en-US" sz="2400" dirty="0"/>
                  <a:t>Clustering </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ight Arrow 3">
            <a:extLst>
              <a:ext uri="{FF2B5EF4-FFF2-40B4-BE49-F238E27FC236}">
                <a16:creationId xmlns:a16="http://schemas.microsoft.com/office/drawing/2014/main" id="{8E96EDE0-0C32-2546-9513-B991164367C9}"/>
              </a:ext>
            </a:extLst>
          </p:cNvPr>
          <p:cNvSpPr/>
          <p:nvPr/>
        </p:nvSpPr>
        <p:spPr>
          <a:xfrm>
            <a:off x="3737928"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0FDEB32-F3CB-E84B-9541-4F9691EDF9B9}"/>
              </a:ext>
            </a:extLst>
          </p:cNvPr>
          <p:cNvSpPr/>
          <p:nvPr/>
        </p:nvSpPr>
        <p:spPr>
          <a:xfrm>
            <a:off x="6524920"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462E043-BF80-9A44-AE0B-4B7BF0F69B71}"/>
              </a:ext>
            </a:extLst>
          </p:cNvPr>
          <p:cNvSpPr txBox="1"/>
          <p:nvPr/>
        </p:nvSpPr>
        <p:spPr>
          <a:xfrm>
            <a:off x="7697144" y="3268730"/>
            <a:ext cx="4394280" cy="830997"/>
          </a:xfrm>
          <a:prstGeom prst="rect">
            <a:avLst/>
          </a:prstGeom>
          <a:noFill/>
        </p:spPr>
        <p:txBody>
          <a:bodyPr wrap="none" rtlCol="0">
            <a:spAutoFit/>
          </a:bodyPr>
          <a:lstStyle/>
          <a:p>
            <a:r>
              <a:rPr lang="en-US" sz="2400" dirty="0" err="1"/>
              <a:t>occ_prob</a:t>
            </a:r>
            <a:r>
              <a:rPr lang="en-US" sz="2400" dirty="0"/>
              <a:t> = </a:t>
            </a:r>
            <a:r>
              <a:rPr lang="el-GR" sz="2400" dirty="0"/>
              <a:t>β</a:t>
            </a:r>
            <a:r>
              <a:rPr lang="en-US" sz="2400" baseline="-25000" dirty="0"/>
              <a:t>0</a:t>
            </a:r>
            <a:r>
              <a:rPr lang="en-US" sz="2400" dirty="0"/>
              <a:t> + </a:t>
            </a:r>
            <a:r>
              <a:rPr lang="el-GR" sz="2400" dirty="0"/>
              <a:t>β</a:t>
            </a:r>
            <a:r>
              <a:rPr lang="en-US" sz="2400" baseline="-25000" dirty="0"/>
              <a:t>1</a:t>
            </a:r>
            <a:r>
              <a:rPr lang="en-US" sz="2400" dirty="0"/>
              <a:t> * occ_var</a:t>
            </a:r>
            <a:r>
              <a:rPr lang="en-US" sz="2400" baseline="-25000" dirty="0"/>
              <a:t>1</a:t>
            </a:r>
            <a:r>
              <a:rPr lang="en-US" sz="2400" dirty="0"/>
              <a:t> + …</a:t>
            </a:r>
          </a:p>
          <a:p>
            <a:r>
              <a:rPr lang="en-US" sz="2400" dirty="0" err="1"/>
              <a:t>det_prob</a:t>
            </a:r>
            <a:r>
              <a:rPr lang="en-US" sz="2400" dirty="0"/>
              <a:t> = </a:t>
            </a:r>
            <a:r>
              <a:rPr lang="el-GR" sz="2400" b="0" i="1" dirty="0">
                <a:effectLst/>
                <a:latin typeface="KaTeX_Math"/>
              </a:rPr>
              <a:t>α</a:t>
            </a:r>
            <a:r>
              <a:rPr lang="en-US" sz="2400" b="0" baseline="-25000" dirty="0">
                <a:effectLst/>
                <a:latin typeface="KaTeX_Math"/>
              </a:rPr>
              <a:t>0 </a:t>
            </a:r>
            <a:r>
              <a:rPr lang="en-US" sz="2400" dirty="0"/>
              <a:t>+ </a:t>
            </a:r>
            <a:r>
              <a:rPr lang="el-GR" sz="2400" b="0" i="1" dirty="0">
                <a:effectLst/>
                <a:latin typeface="KaTeX_Math"/>
              </a:rPr>
              <a:t>α</a:t>
            </a:r>
            <a:r>
              <a:rPr lang="en-US" sz="2400" baseline="-25000" dirty="0"/>
              <a:t>1</a:t>
            </a:r>
            <a:r>
              <a:rPr lang="en-US" sz="2400" dirty="0"/>
              <a:t> * det_var</a:t>
            </a:r>
            <a:r>
              <a:rPr lang="en-US" sz="2400" baseline="-25000" dirty="0"/>
              <a:t>1</a:t>
            </a:r>
            <a:r>
              <a:rPr lang="en-US" sz="2400" dirty="0"/>
              <a:t> + …</a:t>
            </a:r>
          </a:p>
        </p:txBody>
      </p:sp>
      <p:sp>
        <p:nvSpPr>
          <p:cNvPr id="25" name="TextBox 24">
            <a:extLst>
              <a:ext uri="{FF2B5EF4-FFF2-40B4-BE49-F238E27FC236}">
                <a16:creationId xmlns:a16="http://schemas.microsoft.com/office/drawing/2014/main" id="{C1F47033-5BD7-6B45-A4F5-7835C7BCF6FA}"/>
              </a:ext>
            </a:extLst>
          </p:cNvPr>
          <p:cNvSpPr txBox="1"/>
          <p:nvPr/>
        </p:nvSpPr>
        <p:spPr>
          <a:xfrm>
            <a:off x="4965016" y="3222564"/>
            <a:ext cx="1234633" cy="923330"/>
          </a:xfrm>
          <a:prstGeom prst="rect">
            <a:avLst/>
          </a:prstGeom>
          <a:noFill/>
        </p:spPr>
        <p:txBody>
          <a:bodyPr wrap="none" rtlCol="0">
            <a:spAutoFit/>
          </a:bodyPr>
          <a:lstStyle/>
          <a:p>
            <a:r>
              <a:rPr lang="en-US" sz="5400" dirty="0"/>
              <a:t>OM</a:t>
            </a:r>
          </a:p>
        </p:txBody>
      </p:sp>
    </p:spTree>
    <p:extLst>
      <p:ext uri="{BB962C8B-B14F-4D97-AF65-F5344CB8AC3E}">
        <p14:creationId xmlns:p14="http://schemas.microsoft.com/office/powerpoint/2010/main" val="7979299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Modeling Process</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3" name="Group 152">
            <a:extLst>
              <a:ext uri="{FF2B5EF4-FFF2-40B4-BE49-F238E27FC236}">
                <a16:creationId xmlns:a16="http://schemas.microsoft.com/office/drawing/2014/main" id="{2322798A-0EB7-DC42-844D-A49EC5153808}"/>
              </a:ext>
            </a:extLst>
          </p:cNvPr>
          <p:cNvGrpSpPr/>
          <p:nvPr/>
        </p:nvGrpSpPr>
        <p:grpSpPr>
          <a:xfrm>
            <a:off x="896937" y="203019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88704"/>
              </a:xfrm>
              <a:prstGeom prst="rect">
                <a:avLst/>
              </a:prstGeom>
              <a:noFill/>
            </p:spPr>
            <p:txBody>
              <a:bodyPr wrap="square" rtlCol="0">
                <a:spAutoFit/>
              </a:bodyPr>
              <a:lstStyle/>
              <a:p>
                <a:r>
                  <a:rPr lang="en-US" sz="2400" dirty="0"/>
                  <a:t>Clustering </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ight Arrow 3">
            <a:extLst>
              <a:ext uri="{FF2B5EF4-FFF2-40B4-BE49-F238E27FC236}">
                <a16:creationId xmlns:a16="http://schemas.microsoft.com/office/drawing/2014/main" id="{8E96EDE0-0C32-2546-9513-B991164367C9}"/>
              </a:ext>
            </a:extLst>
          </p:cNvPr>
          <p:cNvSpPr/>
          <p:nvPr/>
        </p:nvSpPr>
        <p:spPr>
          <a:xfrm>
            <a:off x="3737928"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88121C85-632D-DA4D-A88E-7ACE2918614C}"/>
              </a:ext>
            </a:extLst>
          </p:cNvPr>
          <p:cNvSpPr/>
          <p:nvPr/>
        </p:nvSpPr>
        <p:spPr>
          <a:xfrm rot="2639061">
            <a:off x="8750065" y="4378987"/>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D50FE9-2BCF-A84C-95AC-87814C056E04}"/>
              </a:ext>
            </a:extLst>
          </p:cNvPr>
          <p:cNvPicPr>
            <a:picLocks noChangeAspect="1"/>
          </p:cNvPicPr>
          <p:nvPr/>
        </p:nvPicPr>
        <p:blipFill>
          <a:blip r:embed="rId5"/>
          <a:stretch>
            <a:fillRect/>
          </a:stretch>
        </p:blipFill>
        <p:spPr>
          <a:xfrm>
            <a:off x="3258545" y="5277039"/>
            <a:ext cx="8356600" cy="1168400"/>
          </a:xfrm>
          <a:prstGeom prst="rect">
            <a:avLst/>
          </a:prstGeom>
        </p:spPr>
      </p:pic>
      <p:sp>
        <p:nvSpPr>
          <p:cNvPr id="30" name="TextBox 29">
            <a:extLst>
              <a:ext uri="{FF2B5EF4-FFF2-40B4-BE49-F238E27FC236}">
                <a16:creationId xmlns:a16="http://schemas.microsoft.com/office/drawing/2014/main" id="{C619644B-53BE-6243-BDF3-DDD1C150684C}"/>
              </a:ext>
            </a:extLst>
          </p:cNvPr>
          <p:cNvSpPr txBox="1"/>
          <p:nvPr/>
        </p:nvSpPr>
        <p:spPr>
          <a:xfrm>
            <a:off x="4965016" y="3222564"/>
            <a:ext cx="1234633" cy="923330"/>
          </a:xfrm>
          <a:prstGeom prst="rect">
            <a:avLst/>
          </a:prstGeom>
          <a:noFill/>
        </p:spPr>
        <p:txBody>
          <a:bodyPr wrap="none" rtlCol="0">
            <a:spAutoFit/>
          </a:bodyPr>
          <a:lstStyle/>
          <a:p>
            <a:r>
              <a:rPr lang="en-US" sz="5400" dirty="0"/>
              <a:t>OM</a:t>
            </a:r>
          </a:p>
        </p:txBody>
      </p:sp>
      <p:sp>
        <p:nvSpPr>
          <p:cNvPr id="31" name="Right Arrow 30">
            <a:extLst>
              <a:ext uri="{FF2B5EF4-FFF2-40B4-BE49-F238E27FC236}">
                <a16:creationId xmlns:a16="http://schemas.microsoft.com/office/drawing/2014/main" id="{D489EB3A-9579-C048-9FB1-306F99CAF145}"/>
              </a:ext>
            </a:extLst>
          </p:cNvPr>
          <p:cNvSpPr/>
          <p:nvPr/>
        </p:nvSpPr>
        <p:spPr>
          <a:xfrm>
            <a:off x="6524920"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1056E550-0878-264C-8443-B8E8EDA27CE7}"/>
              </a:ext>
            </a:extLst>
          </p:cNvPr>
          <p:cNvSpPr txBox="1"/>
          <p:nvPr/>
        </p:nvSpPr>
        <p:spPr>
          <a:xfrm>
            <a:off x="7697144" y="3268730"/>
            <a:ext cx="4394280" cy="830997"/>
          </a:xfrm>
          <a:prstGeom prst="rect">
            <a:avLst/>
          </a:prstGeom>
          <a:noFill/>
        </p:spPr>
        <p:txBody>
          <a:bodyPr wrap="none" rtlCol="0">
            <a:spAutoFit/>
          </a:bodyPr>
          <a:lstStyle/>
          <a:p>
            <a:r>
              <a:rPr lang="en-US" sz="2400" dirty="0" err="1"/>
              <a:t>occ_prob</a:t>
            </a:r>
            <a:r>
              <a:rPr lang="en-US" sz="2400" dirty="0"/>
              <a:t> = </a:t>
            </a:r>
            <a:r>
              <a:rPr lang="el-GR" sz="2400" dirty="0"/>
              <a:t>β</a:t>
            </a:r>
            <a:r>
              <a:rPr lang="en-US" sz="2400" baseline="-25000" dirty="0"/>
              <a:t>0</a:t>
            </a:r>
            <a:r>
              <a:rPr lang="en-US" sz="2400" dirty="0"/>
              <a:t> + </a:t>
            </a:r>
            <a:r>
              <a:rPr lang="el-GR" sz="2400" dirty="0"/>
              <a:t>β</a:t>
            </a:r>
            <a:r>
              <a:rPr lang="en-US" sz="2400" baseline="-25000" dirty="0"/>
              <a:t>1</a:t>
            </a:r>
            <a:r>
              <a:rPr lang="en-US" sz="2400" dirty="0"/>
              <a:t> * occ_var</a:t>
            </a:r>
            <a:r>
              <a:rPr lang="en-US" sz="2400" baseline="-25000" dirty="0"/>
              <a:t>1</a:t>
            </a:r>
            <a:r>
              <a:rPr lang="en-US" sz="2400" dirty="0"/>
              <a:t> + …</a:t>
            </a:r>
          </a:p>
          <a:p>
            <a:r>
              <a:rPr lang="en-US" sz="2400" dirty="0" err="1"/>
              <a:t>det_prob</a:t>
            </a:r>
            <a:r>
              <a:rPr lang="en-US" sz="2400" dirty="0"/>
              <a:t> = </a:t>
            </a:r>
            <a:r>
              <a:rPr lang="el-GR" sz="2400" b="0" i="1" dirty="0">
                <a:effectLst/>
                <a:latin typeface="KaTeX_Math"/>
              </a:rPr>
              <a:t>α</a:t>
            </a:r>
            <a:r>
              <a:rPr lang="en-US" sz="2400" b="0" baseline="-25000" dirty="0">
                <a:effectLst/>
                <a:latin typeface="KaTeX_Math"/>
              </a:rPr>
              <a:t>0 </a:t>
            </a:r>
            <a:r>
              <a:rPr lang="en-US" sz="2400" dirty="0"/>
              <a:t>+ </a:t>
            </a:r>
            <a:r>
              <a:rPr lang="el-GR" sz="2400" b="0" i="1" dirty="0">
                <a:effectLst/>
                <a:latin typeface="KaTeX_Math"/>
              </a:rPr>
              <a:t>α</a:t>
            </a:r>
            <a:r>
              <a:rPr lang="en-US" sz="2400" baseline="-25000" dirty="0"/>
              <a:t>1</a:t>
            </a:r>
            <a:r>
              <a:rPr lang="en-US" sz="2400" dirty="0"/>
              <a:t> * det_var</a:t>
            </a:r>
            <a:r>
              <a:rPr lang="en-US" sz="2400" baseline="-25000" dirty="0"/>
              <a:t>1</a:t>
            </a:r>
            <a:r>
              <a:rPr lang="en-US" sz="2400" dirty="0"/>
              <a:t> + …</a:t>
            </a:r>
          </a:p>
        </p:txBody>
      </p:sp>
    </p:spTree>
    <p:extLst>
      <p:ext uri="{BB962C8B-B14F-4D97-AF65-F5344CB8AC3E}">
        <p14:creationId xmlns:p14="http://schemas.microsoft.com/office/powerpoint/2010/main" val="29415635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lstStyle/>
          <a:p>
            <a:r>
              <a:rPr lang="en-US" sz="4800" dirty="0"/>
              <a:t>Modeling Process</a:t>
            </a:r>
            <a:endParaRPr lang="en-US" dirty="0"/>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153" name="Group 152">
            <a:extLst>
              <a:ext uri="{FF2B5EF4-FFF2-40B4-BE49-F238E27FC236}">
                <a16:creationId xmlns:a16="http://schemas.microsoft.com/office/drawing/2014/main" id="{2322798A-0EB7-DC42-844D-A49EC5153808}"/>
              </a:ext>
            </a:extLst>
          </p:cNvPr>
          <p:cNvGrpSpPr/>
          <p:nvPr/>
        </p:nvGrpSpPr>
        <p:grpSpPr>
          <a:xfrm>
            <a:off x="896937" y="2030194"/>
            <a:ext cx="2653971" cy="2978473"/>
            <a:chOff x="358071" y="896484"/>
            <a:chExt cx="2570867" cy="3152918"/>
          </a:xfrm>
        </p:grpSpPr>
        <p:grpSp>
          <p:nvGrpSpPr>
            <p:cNvPr id="152" name="Group 151">
              <a:extLst>
                <a:ext uri="{FF2B5EF4-FFF2-40B4-BE49-F238E27FC236}">
                  <a16:creationId xmlns:a16="http://schemas.microsoft.com/office/drawing/2014/main" id="{CD8C874F-B947-7F49-A517-9013642B559C}"/>
                </a:ext>
              </a:extLst>
            </p:cNvPr>
            <p:cNvGrpSpPr/>
            <p:nvPr/>
          </p:nvGrpSpPr>
          <p:grpSpPr>
            <a:xfrm>
              <a:off x="394708" y="896484"/>
              <a:ext cx="2534230" cy="3152918"/>
              <a:chOff x="394708" y="896484"/>
              <a:chExt cx="2534230" cy="3152918"/>
            </a:xfrm>
          </p:grpSpPr>
          <p:pic>
            <p:nvPicPr>
              <p:cNvPr id="51" name="Picture Placeholder 13" descr="Map&#10;&#10;Description automatically generated">
                <a:extLst>
                  <a:ext uri="{FF2B5EF4-FFF2-40B4-BE49-F238E27FC236}">
                    <a16:creationId xmlns:a16="http://schemas.microsoft.com/office/drawing/2014/main" id="{46840935-3A08-124B-B47B-2C9982E3B6A1}"/>
                  </a:ext>
                </a:extLst>
              </p:cNvPr>
              <p:cNvPicPr>
                <a:picLocks noChangeAspect="1"/>
              </p:cNvPicPr>
              <p:nvPr/>
            </p:nvPicPr>
            <p:blipFill>
              <a:blip r:embed="rId4"/>
              <a:srcRect l="3408" r="3408"/>
              <a:stretch>
                <a:fillRect/>
              </a:stretch>
            </p:blipFill>
            <p:spPr>
              <a:xfrm>
                <a:off x="394708" y="1358149"/>
                <a:ext cx="2534230" cy="2691253"/>
              </a:xfrm>
              <a:prstGeom prst="rect">
                <a:avLst/>
              </a:prstGeom>
              <a:ln w="50800">
                <a:solidFill>
                  <a:srgbClr val="FFFF00"/>
                </a:solidFill>
              </a:ln>
            </p:spPr>
          </p:pic>
          <p:sp>
            <p:nvSpPr>
              <p:cNvPr id="52" name="TextBox 51">
                <a:extLst>
                  <a:ext uri="{FF2B5EF4-FFF2-40B4-BE49-F238E27FC236}">
                    <a16:creationId xmlns:a16="http://schemas.microsoft.com/office/drawing/2014/main" id="{00E9AAE3-28EC-DA4E-AD1D-9F14FA6F5A46}"/>
                  </a:ext>
                </a:extLst>
              </p:cNvPr>
              <p:cNvSpPr txBox="1"/>
              <p:nvPr/>
            </p:nvSpPr>
            <p:spPr>
              <a:xfrm>
                <a:off x="394709" y="896484"/>
                <a:ext cx="1692395" cy="488704"/>
              </a:xfrm>
              <a:prstGeom prst="rect">
                <a:avLst/>
              </a:prstGeom>
              <a:noFill/>
            </p:spPr>
            <p:txBody>
              <a:bodyPr wrap="square" rtlCol="0">
                <a:spAutoFit/>
              </a:bodyPr>
              <a:lstStyle/>
              <a:p>
                <a:r>
                  <a:rPr lang="en-US" sz="2400" dirty="0"/>
                  <a:t>Clustering </a:t>
                </a:r>
              </a:p>
            </p:txBody>
          </p:sp>
        </p:grpSp>
        <p:sp>
          <p:nvSpPr>
            <p:cNvPr id="103" name="Oval 102">
              <a:extLst>
                <a:ext uri="{FF2B5EF4-FFF2-40B4-BE49-F238E27FC236}">
                  <a16:creationId xmlns:a16="http://schemas.microsoft.com/office/drawing/2014/main" id="{AF38AA9E-6A1C-4E46-855B-4A75999ABC05}"/>
                </a:ext>
              </a:extLst>
            </p:cNvPr>
            <p:cNvSpPr/>
            <p:nvPr/>
          </p:nvSpPr>
          <p:spPr>
            <a:xfrm>
              <a:off x="358071" y="1890401"/>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36995F-1167-354F-819B-E98E9365593E}"/>
                </a:ext>
              </a:extLst>
            </p:cNvPr>
            <p:cNvSpPr/>
            <p:nvPr/>
          </p:nvSpPr>
          <p:spPr>
            <a:xfrm>
              <a:off x="2340637" y="1358149"/>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DFFC36D-7A65-4B49-8578-8EB88454E77A}"/>
                </a:ext>
              </a:extLst>
            </p:cNvPr>
            <p:cNvSpPr/>
            <p:nvPr/>
          </p:nvSpPr>
          <p:spPr>
            <a:xfrm>
              <a:off x="1233410" y="2732346"/>
              <a:ext cx="494205" cy="434323"/>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B03554D-734F-944A-9EA8-C66AEF44BAF1}"/>
                </a:ext>
              </a:extLst>
            </p:cNvPr>
            <p:cNvSpPr/>
            <p:nvPr/>
          </p:nvSpPr>
          <p:spPr>
            <a:xfrm>
              <a:off x="699324" y="2769824"/>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1286BE2D-17F2-9B48-A3DE-899D6BBAE026}"/>
                </a:ext>
              </a:extLst>
            </p:cNvPr>
            <p:cNvSpPr/>
            <p:nvPr/>
          </p:nvSpPr>
          <p:spPr>
            <a:xfrm>
              <a:off x="2012185" y="230662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973B491-13E2-1D40-BAA3-C3611EEB2917}"/>
                </a:ext>
              </a:extLst>
            </p:cNvPr>
            <p:cNvSpPr/>
            <p:nvPr/>
          </p:nvSpPr>
          <p:spPr>
            <a:xfrm>
              <a:off x="2507328" y="2187777"/>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D223867-1A2B-9048-862C-FF2F50610B4F}"/>
                </a:ext>
              </a:extLst>
            </p:cNvPr>
            <p:cNvSpPr/>
            <p:nvPr/>
          </p:nvSpPr>
          <p:spPr>
            <a:xfrm>
              <a:off x="2272788" y="2865866"/>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D8CBC2A6-3096-6343-A0F6-71357C88845D}"/>
                </a:ext>
              </a:extLst>
            </p:cNvPr>
            <p:cNvSpPr/>
            <p:nvPr/>
          </p:nvSpPr>
          <p:spPr>
            <a:xfrm>
              <a:off x="2566317" y="3157538"/>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1CECE1E4-3FF6-524A-87E2-4BE1CCA88218}"/>
                </a:ext>
              </a:extLst>
            </p:cNvPr>
            <p:cNvSpPr/>
            <p:nvPr/>
          </p:nvSpPr>
          <p:spPr>
            <a:xfrm>
              <a:off x="2313439" y="3677952"/>
              <a:ext cx="276805" cy="271462"/>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B25A0B7-6A12-B84C-833F-AE5BF6E3DABA}"/>
                </a:ext>
              </a:extLst>
            </p:cNvPr>
            <p:cNvSpPr/>
            <p:nvPr/>
          </p:nvSpPr>
          <p:spPr>
            <a:xfrm>
              <a:off x="1247395" y="3336573"/>
              <a:ext cx="764790" cy="538384"/>
            </a:xfrm>
            <a:prstGeom prst="ellipse">
              <a:avLst/>
            </a:prstGeom>
            <a:noFill/>
            <a:ln w="19050">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ight Arrow 3">
            <a:extLst>
              <a:ext uri="{FF2B5EF4-FFF2-40B4-BE49-F238E27FC236}">
                <a16:creationId xmlns:a16="http://schemas.microsoft.com/office/drawing/2014/main" id="{8E96EDE0-0C32-2546-9513-B991164367C9}"/>
              </a:ext>
            </a:extLst>
          </p:cNvPr>
          <p:cNvSpPr/>
          <p:nvPr/>
        </p:nvSpPr>
        <p:spPr>
          <a:xfrm>
            <a:off x="3737928"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88121C85-632D-DA4D-A88E-7ACE2918614C}"/>
              </a:ext>
            </a:extLst>
          </p:cNvPr>
          <p:cNvSpPr/>
          <p:nvPr/>
        </p:nvSpPr>
        <p:spPr>
          <a:xfrm rot="2639061">
            <a:off x="8750065" y="4378987"/>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D50FE9-2BCF-A84C-95AC-87814C056E04}"/>
              </a:ext>
            </a:extLst>
          </p:cNvPr>
          <p:cNvPicPr>
            <a:picLocks noChangeAspect="1"/>
          </p:cNvPicPr>
          <p:nvPr/>
        </p:nvPicPr>
        <p:blipFill>
          <a:blip r:embed="rId5"/>
          <a:stretch>
            <a:fillRect/>
          </a:stretch>
        </p:blipFill>
        <p:spPr>
          <a:xfrm>
            <a:off x="3258545" y="5277039"/>
            <a:ext cx="8356600" cy="1168400"/>
          </a:xfrm>
          <a:prstGeom prst="rect">
            <a:avLst/>
          </a:prstGeom>
        </p:spPr>
      </p:pic>
      <p:sp>
        <p:nvSpPr>
          <p:cNvPr id="30" name="TextBox 29">
            <a:extLst>
              <a:ext uri="{FF2B5EF4-FFF2-40B4-BE49-F238E27FC236}">
                <a16:creationId xmlns:a16="http://schemas.microsoft.com/office/drawing/2014/main" id="{C619644B-53BE-6243-BDF3-DDD1C150684C}"/>
              </a:ext>
            </a:extLst>
          </p:cNvPr>
          <p:cNvSpPr txBox="1"/>
          <p:nvPr/>
        </p:nvSpPr>
        <p:spPr>
          <a:xfrm>
            <a:off x="4965016" y="3222564"/>
            <a:ext cx="1234633" cy="923330"/>
          </a:xfrm>
          <a:prstGeom prst="rect">
            <a:avLst/>
          </a:prstGeom>
          <a:noFill/>
        </p:spPr>
        <p:txBody>
          <a:bodyPr wrap="none" rtlCol="0">
            <a:spAutoFit/>
          </a:bodyPr>
          <a:lstStyle/>
          <a:p>
            <a:r>
              <a:rPr lang="en-US" sz="5400" dirty="0"/>
              <a:t>OM</a:t>
            </a:r>
          </a:p>
        </p:txBody>
      </p:sp>
      <p:sp>
        <p:nvSpPr>
          <p:cNvPr id="25" name="Rectangle 24">
            <a:extLst>
              <a:ext uri="{FF2B5EF4-FFF2-40B4-BE49-F238E27FC236}">
                <a16:creationId xmlns:a16="http://schemas.microsoft.com/office/drawing/2014/main" id="{8F11BE6C-C6DA-AE43-8FCE-A72632A4D278}"/>
              </a:ext>
            </a:extLst>
          </p:cNvPr>
          <p:cNvSpPr/>
          <p:nvPr/>
        </p:nvSpPr>
        <p:spPr>
          <a:xfrm>
            <a:off x="8525686" y="5298304"/>
            <a:ext cx="3068194" cy="33011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842B3F32-B38F-484A-B8C7-C021907AB4E8}"/>
              </a:ext>
            </a:extLst>
          </p:cNvPr>
          <p:cNvSpPr/>
          <p:nvPr/>
        </p:nvSpPr>
        <p:spPr>
          <a:xfrm>
            <a:off x="6524920" y="3398831"/>
            <a:ext cx="901817" cy="570796"/>
          </a:xfrm>
          <a:prstGeom prst="rightArrow">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7240A09-5A54-7A48-93A1-BDBEF97A946B}"/>
              </a:ext>
            </a:extLst>
          </p:cNvPr>
          <p:cNvSpPr txBox="1"/>
          <p:nvPr/>
        </p:nvSpPr>
        <p:spPr>
          <a:xfrm>
            <a:off x="7697144" y="3268730"/>
            <a:ext cx="4394280" cy="830997"/>
          </a:xfrm>
          <a:prstGeom prst="rect">
            <a:avLst/>
          </a:prstGeom>
          <a:noFill/>
        </p:spPr>
        <p:txBody>
          <a:bodyPr wrap="none" rtlCol="0">
            <a:spAutoFit/>
          </a:bodyPr>
          <a:lstStyle/>
          <a:p>
            <a:r>
              <a:rPr lang="en-US" sz="2400" dirty="0" err="1"/>
              <a:t>occ_prob</a:t>
            </a:r>
            <a:r>
              <a:rPr lang="en-US" sz="2400" dirty="0"/>
              <a:t> = </a:t>
            </a:r>
            <a:r>
              <a:rPr lang="el-GR" sz="2400" dirty="0"/>
              <a:t>β</a:t>
            </a:r>
            <a:r>
              <a:rPr lang="en-US" sz="2400" baseline="-25000" dirty="0"/>
              <a:t>0</a:t>
            </a:r>
            <a:r>
              <a:rPr lang="en-US" sz="2400" dirty="0"/>
              <a:t> + </a:t>
            </a:r>
            <a:r>
              <a:rPr lang="el-GR" sz="2400" dirty="0"/>
              <a:t>β</a:t>
            </a:r>
            <a:r>
              <a:rPr lang="en-US" sz="2400" baseline="-25000" dirty="0"/>
              <a:t>1</a:t>
            </a:r>
            <a:r>
              <a:rPr lang="en-US" sz="2400" dirty="0"/>
              <a:t> * occ_var</a:t>
            </a:r>
            <a:r>
              <a:rPr lang="en-US" sz="2400" baseline="-25000" dirty="0"/>
              <a:t>1</a:t>
            </a:r>
            <a:r>
              <a:rPr lang="en-US" sz="2400" dirty="0"/>
              <a:t> + …</a:t>
            </a:r>
          </a:p>
          <a:p>
            <a:r>
              <a:rPr lang="en-US" sz="2400" dirty="0" err="1"/>
              <a:t>det_prob</a:t>
            </a:r>
            <a:r>
              <a:rPr lang="en-US" sz="2400" dirty="0"/>
              <a:t> = </a:t>
            </a:r>
            <a:r>
              <a:rPr lang="el-GR" sz="2400" b="0" i="1" dirty="0">
                <a:effectLst/>
                <a:latin typeface="KaTeX_Math"/>
              </a:rPr>
              <a:t>α</a:t>
            </a:r>
            <a:r>
              <a:rPr lang="en-US" sz="2400" b="0" baseline="-25000" dirty="0">
                <a:effectLst/>
                <a:latin typeface="KaTeX_Math"/>
              </a:rPr>
              <a:t>0 </a:t>
            </a:r>
            <a:r>
              <a:rPr lang="en-US" sz="2400" dirty="0"/>
              <a:t>+ </a:t>
            </a:r>
            <a:r>
              <a:rPr lang="el-GR" sz="2400" b="0" i="1" dirty="0">
                <a:effectLst/>
                <a:latin typeface="KaTeX_Math"/>
              </a:rPr>
              <a:t>α</a:t>
            </a:r>
            <a:r>
              <a:rPr lang="en-US" sz="2400" baseline="-25000" dirty="0"/>
              <a:t>1</a:t>
            </a:r>
            <a:r>
              <a:rPr lang="en-US" sz="2400" dirty="0"/>
              <a:t> * det_var</a:t>
            </a:r>
            <a:r>
              <a:rPr lang="en-US" sz="2400" baseline="-25000" dirty="0"/>
              <a:t>1</a:t>
            </a:r>
            <a:r>
              <a:rPr lang="en-US" sz="2400" dirty="0"/>
              <a:t> + …</a:t>
            </a:r>
          </a:p>
        </p:txBody>
      </p:sp>
    </p:spTree>
    <p:extLst>
      <p:ext uri="{BB962C8B-B14F-4D97-AF65-F5344CB8AC3E}">
        <p14:creationId xmlns:p14="http://schemas.microsoft.com/office/powerpoint/2010/main" val="3724289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DC336-119E-AF43-AB3F-C487D331EDA6}"/>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C7D5EEFB-0923-944F-BA29-0BB99C2D1B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446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Experiment</a:t>
            </a:r>
          </a:p>
        </p:txBody>
      </p:sp>
      <p:sp>
        <p:nvSpPr>
          <p:cNvPr id="9" name="Content Placeholder 8">
            <a:extLst>
              <a:ext uri="{FF2B5EF4-FFF2-40B4-BE49-F238E27FC236}">
                <a16:creationId xmlns:a16="http://schemas.microsoft.com/office/drawing/2014/main" id="{53BEDE9B-C98A-2F45-80C7-C13E0231F468}"/>
              </a:ext>
            </a:extLst>
          </p:cNvPr>
          <p:cNvSpPr>
            <a:spLocks noGrp="1"/>
          </p:cNvSpPr>
          <p:nvPr>
            <p:ph idx="1"/>
          </p:nvPr>
        </p:nvSpPr>
        <p:spPr>
          <a:xfrm>
            <a:off x="6094411" y="2443958"/>
            <a:ext cx="5792789" cy="4277517"/>
          </a:xfrm>
        </p:spPr>
        <p:txBody>
          <a:bodyPr/>
          <a:lstStyle/>
          <a:p>
            <a:r>
              <a:rPr lang="en-US" sz="2800" dirty="0"/>
              <a:t>&gt;2,000 checklists from </a:t>
            </a:r>
            <a:r>
              <a:rPr lang="en-US" sz="2800" dirty="0" err="1"/>
              <a:t>eBird</a:t>
            </a:r>
            <a:endParaRPr lang="en-US" sz="2800" dirty="0"/>
          </a:p>
          <a:p>
            <a:pPr lvl="1"/>
            <a:r>
              <a:rPr lang="en-US" sz="2400" dirty="0"/>
              <a:t>c</a:t>
            </a:r>
            <a:r>
              <a:rPr lang="en-US" sz="2400" dirty="0">
                <a:latin typeface="Verdana" panose="020B0604030504040204" pitchFamily="34" charset="0"/>
                <a:ea typeface="Verdana" panose="020B0604030504040204" pitchFamily="34" charset="0"/>
                <a:cs typeface="Verdana" panose="020B0604030504040204" pitchFamily="34" charset="0"/>
              </a:rPr>
              <a:t>ollected between May and July 2017</a:t>
            </a:r>
          </a:p>
          <a:p>
            <a:pPr lvl="1"/>
            <a:r>
              <a:rPr lang="en-US" sz="2400" dirty="0">
                <a:latin typeface="Verdana" panose="020B0604030504040204" pitchFamily="34" charset="0"/>
                <a:ea typeface="Verdana" panose="020B0604030504040204" pitchFamily="34" charset="0"/>
                <a:cs typeface="Verdana" panose="020B0604030504040204" pitchFamily="34" charset="0"/>
              </a:rPr>
              <a:t>Occ/Det Variables</a:t>
            </a:r>
          </a:p>
          <a:p>
            <a:pPr lvl="1"/>
            <a:r>
              <a:rPr lang="en-US" sz="2400" dirty="0">
                <a:latin typeface="Verdana" panose="020B0604030504040204" pitchFamily="34" charset="0"/>
                <a:ea typeface="Verdana" panose="020B0604030504040204" pitchFamily="34" charset="0"/>
                <a:cs typeface="Verdana" panose="020B0604030504040204" pitchFamily="34" charset="0"/>
              </a:rPr>
              <a:t>Detections/Non-detections for WETA &amp; HEWA</a:t>
            </a:r>
          </a:p>
          <a:p>
            <a:pPr marL="0" indent="0">
              <a:buNone/>
            </a:pP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80462B52-873E-FC44-8AF3-2F31A946B51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30343" y="2443959"/>
            <a:ext cx="5364069" cy="4144963"/>
          </a:xfrm>
          <a:prstGeom prst="rect">
            <a:avLst/>
          </a:prstGeom>
        </p:spPr>
      </p:pic>
    </p:spTree>
    <p:extLst>
      <p:ext uri="{BB962C8B-B14F-4D97-AF65-F5344CB8AC3E}">
        <p14:creationId xmlns:p14="http://schemas.microsoft.com/office/powerpoint/2010/main" val="4156588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Experiment</a:t>
            </a:r>
          </a:p>
        </p:txBody>
      </p:sp>
      <p:sp>
        <p:nvSpPr>
          <p:cNvPr id="9" name="Content Placeholder 8">
            <a:extLst>
              <a:ext uri="{FF2B5EF4-FFF2-40B4-BE49-F238E27FC236}">
                <a16:creationId xmlns:a16="http://schemas.microsoft.com/office/drawing/2014/main" id="{53BEDE9B-C98A-2F45-80C7-C13E0231F468}"/>
              </a:ext>
            </a:extLst>
          </p:cNvPr>
          <p:cNvSpPr>
            <a:spLocks noGrp="1"/>
          </p:cNvSpPr>
          <p:nvPr>
            <p:ph idx="1"/>
          </p:nvPr>
        </p:nvSpPr>
        <p:spPr>
          <a:xfrm>
            <a:off x="6094411" y="2443958"/>
            <a:ext cx="5792789" cy="4277517"/>
          </a:xfrm>
        </p:spPr>
        <p:txBody>
          <a:bodyPr/>
          <a:lstStyle/>
          <a:p>
            <a:r>
              <a:rPr lang="en-US" sz="2800" dirty="0"/>
              <a:t>&gt;2,000 checklists from </a:t>
            </a:r>
            <a:r>
              <a:rPr lang="en-US" sz="2800" dirty="0" err="1"/>
              <a:t>eBird</a:t>
            </a:r>
            <a:endParaRPr lang="en-US" sz="2800" dirty="0"/>
          </a:p>
          <a:p>
            <a:pPr lvl="1"/>
            <a:r>
              <a:rPr lang="en-US" sz="2400" dirty="0"/>
              <a:t>c</a:t>
            </a:r>
            <a:r>
              <a:rPr lang="en-US" sz="2400" dirty="0">
                <a:latin typeface="Verdana" panose="020B0604030504040204" pitchFamily="34" charset="0"/>
                <a:ea typeface="Verdana" panose="020B0604030504040204" pitchFamily="34" charset="0"/>
                <a:cs typeface="Verdana" panose="020B0604030504040204" pitchFamily="34" charset="0"/>
              </a:rPr>
              <a:t>ollected between May and July 2017</a:t>
            </a:r>
          </a:p>
          <a:p>
            <a:pPr lvl="1"/>
            <a:r>
              <a:rPr lang="en-US" sz="2400" dirty="0">
                <a:latin typeface="Verdana" panose="020B0604030504040204" pitchFamily="34" charset="0"/>
                <a:ea typeface="Verdana" panose="020B0604030504040204" pitchFamily="34" charset="0"/>
                <a:cs typeface="Verdana" panose="020B0604030504040204" pitchFamily="34" charset="0"/>
              </a:rPr>
              <a:t>Occ/Det Variables</a:t>
            </a:r>
          </a:p>
          <a:p>
            <a:pPr lvl="1"/>
            <a:r>
              <a:rPr lang="en-US" sz="2400" dirty="0">
                <a:latin typeface="Verdana" panose="020B0604030504040204" pitchFamily="34" charset="0"/>
                <a:ea typeface="Verdana" panose="020B0604030504040204" pitchFamily="34" charset="0"/>
                <a:cs typeface="Verdana" panose="020B0604030504040204" pitchFamily="34" charset="0"/>
              </a:rPr>
              <a:t>Detections/Non-detections for WETA &amp; HEWA</a:t>
            </a:r>
          </a:p>
          <a:p>
            <a:pPr marL="0" indent="0">
              <a:buNone/>
            </a:pPr>
            <a:endParaRPr lang="en-US" sz="24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200" dirty="0" err="1"/>
              <a:t>occ_prob</a:t>
            </a:r>
            <a:r>
              <a:rPr lang="en-US" sz="2200" dirty="0"/>
              <a:t> = 1.24 + .86 * occ_var</a:t>
            </a:r>
            <a:r>
              <a:rPr lang="en-US" sz="2200" baseline="-25000" dirty="0"/>
              <a:t>1</a:t>
            </a:r>
            <a:r>
              <a:rPr lang="en-US" sz="2200" dirty="0"/>
              <a:t> + …</a:t>
            </a:r>
          </a:p>
          <a:p>
            <a:pPr marL="0" indent="0">
              <a:buNone/>
            </a:pPr>
            <a:r>
              <a:rPr lang="en-US" sz="2200" dirty="0" err="1"/>
              <a:t>det_prob</a:t>
            </a:r>
            <a:r>
              <a:rPr lang="en-US" sz="2200" dirty="0"/>
              <a:t> = .99</a:t>
            </a:r>
            <a:r>
              <a:rPr lang="en-US" sz="2200" b="0" baseline="-25000" dirty="0">
                <a:effectLst/>
                <a:latin typeface="KaTeX_Math"/>
              </a:rPr>
              <a:t>  </a:t>
            </a:r>
            <a:r>
              <a:rPr lang="en-US" sz="2200" dirty="0"/>
              <a:t>- .31 * det_var</a:t>
            </a:r>
            <a:r>
              <a:rPr lang="en-US" sz="2200" baseline="-25000" dirty="0"/>
              <a:t>1</a:t>
            </a:r>
            <a:r>
              <a:rPr lang="en-US" sz="2200" dirty="0"/>
              <a:t> + …</a:t>
            </a:r>
          </a:p>
          <a:p>
            <a:pPr marL="0" indent="0">
              <a:buNone/>
            </a:pPr>
            <a:endParaRPr 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7" name="Content Placeholder 6">
            <a:extLst>
              <a:ext uri="{FF2B5EF4-FFF2-40B4-BE49-F238E27FC236}">
                <a16:creationId xmlns:a16="http://schemas.microsoft.com/office/drawing/2014/main" id="{80462B52-873E-FC44-8AF3-2F31A946B51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30343" y="2443959"/>
            <a:ext cx="5364069" cy="4144963"/>
          </a:xfrm>
          <a:prstGeom prst="rect">
            <a:avLst/>
          </a:prstGeom>
        </p:spPr>
      </p:pic>
    </p:spTree>
    <p:extLst>
      <p:ext uri="{BB962C8B-B14F-4D97-AF65-F5344CB8AC3E}">
        <p14:creationId xmlns:p14="http://schemas.microsoft.com/office/powerpoint/2010/main" val="15585433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7" name="Picture 6">
            <a:extLst>
              <a:ext uri="{FF2B5EF4-FFF2-40B4-BE49-F238E27FC236}">
                <a16:creationId xmlns:a16="http://schemas.microsoft.com/office/drawing/2014/main" id="{96F1D6D9-15A6-5F4F-A29F-0560E4F5BE62}"/>
              </a:ext>
            </a:extLst>
          </p:cNvPr>
          <p:cNvPicPr>
            <a:picLocks noChangeAspect="1"/>
          </p:cNvPicPr>
          <p:nvPr/>
        </p:nvPicPr>
        <p:blipFill>
          <a:blip r:embed="rId4"/>
          <a:stretch>
            <a:fillRect/>
          </a:stretch>
        </p:blipFill>
        <p:spPr>
          <a:xfrm>
            <a:off x="272277" y="2509471"/>
            <a:ext cx="11733747" cy="1681529"/>
          </a:xfrm>
          <a:prstGeom prst="rect">
            <a:avLst/>
          </a:prstGeom>
        </p:spPr>
      </p:pic>
    </p:spTree>
    <p:extLst>
      <p:ext uri="{BB962C8B-B14F-4D97-AF65-F5344CB8AC3E}">
        <p14:creationId xmlns:p14="http://schemas.microsoft.com/office/powerpoint/2010/main" val="2228096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Discrimination Threshold: what constitutes a </a:t>
            </a:r>
            <a:r>
              <a:rPr lang="en-US" i="1" dirty="0"/>
              <a:t>predicted </a:t>
            </a:r>
            <a:r>
              <a:rPr lang="en-US" dirty="0"/>
              <a:t>detection?</a:t>
            </a:r>
          </a:p>
        </p:txBody>
      </p:sp>
      <p:pic>
        <p:nvPicPr>
          <p:cNvPr id="13" name="Picture 12">
            <a:extLst>
              <a:ext uri="{FF2B5EF4-FFF2-40B4-BE49-F238E27FC236}">
                <a16:creationId xmlns:a16="http://schemas.microsoft.com/office/drawing/2014/main" id="{78AD764A-BD3D-D542-8DD2-8F1632C8F8F6}"/>
              </a:ext>
            </a:extLst>
          </p:cNvPr>
          <p:cNvPicPr>
            <a:picLocks noChangeAspect="1"/>
          </p:cNvPicPr>
          <p:nvPr/>
        </p:nvPicPr>
        <p:blipFill>
          <a:blip r:embed="rId4"/>
          <a:stretch>
            <a:fillRect/>
          </a:stretch>
        </p:blipFill>
        <p:spPr>
          <a:xfrm>
            <a:off x="272277" y="2509471"/>
            <a:ext cx="11733747" cy="1681529"/>
          </a:xfrm>
          <a:prstGeom prst="rect">
            <a:avLst/>
          </a:prstGeom>
        </p:spPr>
      </p:pic>
    </p:spTree>
    <p:extLst>
      <p:ext uri="{BB962C8B-B14F-4D97-AF65-F5344CB8AC3E}">
        <p14:creationId xmlns:p14="http://schemas.microsoft.com/office/powerpoint/2010/main" val="56714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0BA0-3FBC-8943-8599-6C214139C57C}"/>
              </a:ext>
            </a:extLst>
          </p:cNvPr>
          <p:cNvSpPr>
            <a:spLocks noGrp="1"/>
          </p:cNvSpPr>
          <p:nvPr>
            <p:ph type="title"/>
          </p:nvPr>
        </p:nvSpPr>
        <p:spPr/>
        <p:txBody>
          <a:bodyPr/>
          <a:lstStyle/>
          <a:p>
            <a:r>
              <a:rPr lang="en-US" sz="4800" dirty="0"/>
              <a:t>Species</a:t>
            </a:r>
            <a:r>
              <a:rPr lang="en-US" sz="4800" dirty="0">
                <a:solidFill>
                  <a:schemeClr val="accent6">
                    <a:lumMod val="75000"/>
                  </a:schemeClr>
                </a:solidFill>
              </a:rPr>
              <a:t> </a:t>
            </a:r>
            <a:r>
              <a:rPr lang="en-US" sz="4800" dirty="0"/>
              <a:t>Distribution</a:t>
            </a:r>
            <a:r>
              <a:rPr lang="en-US" sz="4800" dirty="0">
                <a:solidFill>
                  <a:schemeClr val="accent6">
                    <a:lumMod val="75000"/>
                  </a:schemeClr>
                </a:solidFill>
              </a:rPr>
              <a:t> </a:t>
            </a:r>
            <a:r>
              <a:rPr lang="en-US" sz="4800" dirty="0"/>
              <a:t>Models (SDMs)</a:t>
            </a:r>
            <a:endParaRPr lang="en-US" sz="4800" dirty="0">
              <a:solidFill>
                <a:schemeClr val="accent6">
                  <a:lumMod val="75000"/>
                </a:schemeClr>
              </a:solidFill>
            </a:endParaRPr>
          </a:p>
        </p:txBody>
      </p:sp>
      <p:sp>
        <p:nvSpPr>
          <p:cNvPr id="3" name="Content Placeholder 2">
            <a:extLst>
              <a:ext uri="{FF2B5EF4-FFF2-40B4-BE49-F238E27FC236}">
                <a16:creationId xmlns:a16="http://schemas.microsoft.com/office/drawing/2014/main" id="{62184D32-B7E2-6F47-A531-F53D3CB26773}"/>
              </a:ext>
            </a:extLst>
          </p:cNvPr>
          <p:cNvSpPr>
            <a:spLocks noGrp="1"/>
          </p:cNvSpPr>
          <p:nvPr>
            <p:ph idx="1"/>
          </p:nvPr>
        </p:nvSpPr>
        <p:spPr>
          <a:xfrm>
            <a:off x="912979" y="2443959"/>
            <a:ext cx="10362867" cy="1634265"/>
          </a:xfrm>
        </p:spPr>
        <p:txBody>
          <a:bodyPr/>
          <a:lstStyle/>
          <a:p>
            <a:r>
              <a:rPr lang="en-US" sz="2800" dirty="0"/>
              <a:t>Tools that predict the pattern of species activity</a:t>
            </a:r>
          </a:p>
          <a:p>
            <a:pPr lvl="1"/>
            <a:r>
              <a:rPr lang="en-US" sz="2400" dirty="0"/>
              <a:t>Integral in designing solutions to support threatened species</a:t>
            </a:r>
          </a:p>
        </p:txBody>
      </p:sp>
      <p:sp>
        <p:nvSpPr>
          <p:cNvPr id="6" name="Rectangle 5">
            <a:extLst>
              <a:ext uri="{FF2B5EF4-FFF2-40B4-BE49-F238E27FC236}">
                <a16:creationId xmlns:a16="http://schemas.microsoft.com/office/drawing/2014/main" id="{3380D794-3447-1144-B823-29B34649421E}"/>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56067A-3432-5F4B-BFC1-CC767E65F381}"/>
              </a:ext>
            </a:extLst>
          </p:cNvPr>
          <p:cNvPicPr>
            <a:picLocks noChangeAspect="1"/>
          </p:cNvPicPr>
          <p:nvPr/>
        </p:nvPicPr>
        <p:blipFill>
          <a:blip r:embed="rId3"/>
          <a:stretch>
            <a:fillRect/>
          </a:stretch>
        </p:blipFill>
        <p:spPr>
          <a:xfrm>
            <a:off x="8678333" y="268285"/>
            <a:ext cx="2921000" cy="927100"/>
          </a:xfrm>
          <a:prstGeom prst="rect">
            <a:avLst/>
          </a:prstGeom>
        </p:spPr>
      </p:pic>
      <p:grpSp>
        <p:nvGrpSpPr>
          <p:cNvPr id="5" name="Group 4">
            <a:extLst>
              <a:ext uri="{FF2B5EF4-FFF2-40B4-BE49-F238E27FC236}">
                <a16:creationId xmlns:a16="http://schemas.microsoft.com/office/drawing/2014/main" id="{DA9AD9E1-8837-1B42-93CB-AC8573AD1E7C}"/>
              </a:ext>
            </a:extLst>
          </p:cNvPr>
          <p:cNvGrpSpPr/>
          <p:nvPr/>
        </p:nvGrpSpPr>
        <p:grpSpPr>
          <a:xfrm>
            <a:off x="6520874" y="3690050"/>
            <a:ext cx="5570752" cy="3167950"/>
            <a:chOff x="6520874" y="3690050"/>
            <a:chExt cx="5570752" cy="3167950"/>
          </a:xfrm>
        </p:grpSpPr>
        <p:pic>
          <p:nvPicPr>
            <p:cNvPr id="8" name="Picture 2">
              <a:extLst>
                <a:ext uri="{FF2B5EF4-FFF2-40B4-BE49-F238E27FC236}">
                  <a16:creationId xmlns:a16="http://schemas.microsoft.com/office/drawing/2014/main" id="{184E5006-1D84-304F-9112-2683C07B3C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518"/>
            <a:stretch/>
          </p:blipFill>
          <p:spPr bwMode="auto">
            <a:xfrm>
              <a:off x="6520874" y="3690050"/>
              <a:ext cx="5078459" cy="31679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42CA44-F996-C04B-BABB-AC1CDA7D5B12}"/>
                </a:ext>
              </a:extLst>
            </p:cNvPr>
            <p:cNvSpPr txBox="1"/>
            <p:nvPr/>
          </p:nvSpPr>
          <p:spPr>
            <a:xfrm>
              <a:off x="10395200" y="6405049"/>
              <a:ext cx="1696426" cy="307777"/>
            </a:xfrm>
            <a:prstGeom prst="rect">
              <a:avLst/>
            </a:prstGeom>
            <a:noFill/>
          </p:spPr>
          <p:txBody>
            <a:bodyPr wrap="none" rtlCol="0">
              <a:spAutoFit/>
            </a:bodyPr>
            <a:lstStyle/>
            <a:p>
              <a:r>
                <a:rPr lang="en-US" sz="1400" dirty="0"/>
                <a:t>Johnston et al., 2021</a:t>
              </a:r>
            </a:p>
          </p:txBody>
        </p:sp>
      </p:grpSp>
      <p:sp>
        <p:nvSpPr>
          <p:cNvPr id="9" name="TextBox 8">
            <a:extLst>
              <a:ext uri="{FF2B5EF4-FFF2-40B4-BE49-F238E27FC236}">
                <a16:creationId xmlns:a16="http://schemas.microsoft.com/office/drawing/2014/main" id="{6BECC5E2-8509-5346-B1D5-A6DB5B087A96}"/>
              </a:ext>
            </a:extLst>
          </p:cNvPr>
          <p:cNvSpPr txBox="1"/>
          <p:nvPr/>
        </p:nvSpPr>
        <p:spPr>
          <a:xfrm>
            <a:off x="912979" y="3690050"/>
            <a:ext cx="560789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Verdana" panose="020B0604030504040204" pitchFamily="34" charset="0"/>
                <a:ea typeface="Verdana" panose="020B0604030504040204" pitchFamily="34" charset="0"/>
                <a:cs typeface="Verdana" panose="020B0604030504040204" pitchFamily="34" charset="0"/>
              </a:rPr>
              <a:t>Extent and accuracy of SDMs depend on the range and quality of the biodiversity dataset</a:t>
            </a:r>
          </a:p>
        </p:txBody>
      </p:sp>
    </p:spTree>
    <p:extLst>
      <p:ext uri="{BB962C8B-B14F-4D97-AF65-F5344CB8AC3E}">
        <p14:creationId xmlns:p14="http://schemas.microsoft.com/office/powerpoint/2010/main" val="30545045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Discrimination Threshold = .5</a:t>
            </a:r>
          </a:p>
        </p:txBody>
      </p:sp>
      <p:pic>
        <p:nvPicPr>
          <p:cNvPr id="9" name="Picture 8">
            <a:extLst>
              <a:ext uri="{FF2B5EF4-FFF2-40B4-BE49-F238E27FC236}">
                <a16:creationId xmlns:a16="http://schemas.microsoft.com/office/drawing/2014/main" id="{253FDF7E-B6A2-5B47-806D-9EC9FC777343}"/>
              </a:ext>
            </a:extLst>
          </p:cNvPr>
          <p:cNvPicPr>
            <a:picLocks noChangeAspect="1"/>
          </p:cNvPicPr>
          <p:nvPr/>
        </p:nvPicPr>
        <p:blipFill>
          <a:blip r:embed="rId4"/>
          <a:stretch>
            <a:fillRect/>
          </a:stretch>
        </p:blipFill>
        <p:spPr>
          <a:xfrm>
            <a:off x="272277" y="2509471"/>
            <a:ext cx="11733747" cy="1681529"/>
          </a:xfrm>
          <a:prstGeom prst="rect">
            <a:avLst/>
          </a:prstGeom>
        </p:spPr>
      </p:pic>
    </p:spTree>
    <p:extLst>
      <p:ext uri="{BB962C8B-B14F-4D97-AF65-F5344CB8AC3E}">
        <p14:creationId xmlns:p14="http://schemas.microsoft.com/office/powerpoint/2010/main" val="6923043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430CAB4-97D9-E044-B3C0-98B5B1B8B38A}"/>
              </a:ext>
            </a:extLst>
          </p:cNvPr>
          <p:cNvPicPr>
            <a:picLocks noChangeAspect="1"/>
          </p:cNvPicPr>
          <p:nvPr/>
        </p:nvPicPr>
        <p:blipFill>
          <a:blip r:embed="rId3"/>
          <a:stretch>
            <a:fillRect/>
          </a:stretch>
        </p:blipFill>
        <p:spPr>
          <a:xfrm>
            <a:off x="272277" y="2509471"/>
            <a:ext cx="11733747" cy="1681529"/>
          </a:xfrm>
          <a:prstGeom prst="rect">
            <a:avLst/>
          </a:prstGeom>
        </p:spPr>
      </p:pic>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4"/>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Discrimination Threshold = .5</a:t>
            </a:r>
          </a:p>
        </p:txBody>
      </p:sp>
      <p:sp>
        <p:nvSpPr>
          <p:cNvPr id="3" name="TextBox 2">
            <a:extLst>
              <a:ext uri="{FF2B5EF4-FFF2-40B4-BE49-F238E27FC236}">
                <a16:creationId xmlns:a16="http://schemas.microsoft.com/office/drawing/2014/main" id="{7B19BAF9-C483-364B-A008-BF650411ACE4}"/>
              </a:ext>
            </a:extLst>
          </p:cNvPr>
          <p:cNvSpPr txBox="1"/>
          <p:nvPr/>
        </p:nvSpPr>
        <p:spPr>
          <a:xfrm>
            <a:off x="9074240" y="2908980"/>
            <a:ext cx="340158" cy="461665"/>
          </a:xfrm>
          <a:prstGeom prst="rect">
            <a:avLst/>
          </a:prstGeom>
          <a:noFill/>
        </p:spPr>
        <p:txBody>
          <a:bodyPr wrap="none" rtlCol="0">
            <a:spAutoFit/>
          </a:bodyPr>
          <a:lstStyle/>
          <a:p>
            <a:r>
              <a:rPr lang="en-US" sz="2400" dirty="0"/>
              <a:t>0</a:t>
            </a:r>
          </a:p>
        </p:txBody>
      </p:sp>
      <p:sp>
        <p:nvSpPr>
          <p:cNvPr id="8" name="TextBox 7">
            <a:extLst>
              <a:ext uri="{FF2B5EF4-FFF2-40B4-BE49-F238E27FC236}">
                <a16:creationId xmlns:a16="http://schemas.microsoft.com/office/drawing/2014/main" id="{C7A5D64A-BD2F-B444-856F-B7A154E27540}"/>
              </a:ext>
            </a:extLst>
          </p:cNvPr>
          <p:cNvSpPr txBox="1"/>
          <p:nvPr/>
        </p:nvSpPr>
        <p:spPr>
          <a:xfrm>
            <a:off x="9074240" y="3685169"/>
            <a:ext cx="340158" cy="461665"/>
          </a:xfrm>
          <a:prstGeom prst="rect">
            <a:avLst/>
          </a:prstGeom>
          <a:noFill/>
        </p:spPr>
        <p:txBody>
          <a:bodyPr wrap="none" rtlCol="0">
            <a:spAutoFit/>
          </a:bodyPr>
          <a:lstStyle/>
          <a:p>
            <a:r>
              <a:rPr lang="en-US" sz="2400" dirty="0"/>
              <a:t>1</a:t>
            </a:r>
          </a:p>
        </p:txBody>
      </p:sp>
      <p:sp>
        <p:nvSpPr>
          <p:cNvPr id="9" name="TextBox 8">
            <a:extLst>
              <a:ext uri="{FF2B5EF4-FFF2-40B4-BE49-F238E27FC236}">
                <a16:creationId xmlns:a16="http://schemas.microsoft.com/office/drawing/2014/main" id="{21919DB9-C9E0-7A42-966F-71EB1B338F1C}"/>
              </a:ext>
            </a:extLst>
          </p:cNvPr>
          <p:cNvSpPr txBox="1"/>
          <p:nvPr/>
        </p:nvSpPr>
        <p:spPr>
          <a:xfrm>
            <a:off x="9074240" y="3306432"/>
            <a:ext cx="340158" cy="461665"/>
          </a:xfrm>
          <a:prstGeom prst="rect">
            <a:avLst/>
          </a:prstGeom>
          <a:noFill/>
        </p:spPr>
        <p:txBody>
          <a:bodyPr wrap="none" rtlCol="0">
            <a:spAutoFit/>
          </a:bodyPr>
          <a:lstStyle/>
          <a:p>
            <a:r>
              <a:rPr lang="en-US" sz="2400" dirty="0"/>
              <a:t>0</a:t>
            </a:r>
            <a:endParaRPr lang="en-US" sz="3200" dirty="0"/>
          </a:p>
        </p:txBody>
      </p:sp>
    </p:spTree>
    <p:extLst>
      <p:ext uri="{BB962C8B-B14F-4D97-AF65-F5344CB8AC3E}">
        <p14:creationId xmlns:p14="http://schemas.microsoft.com/office/powerpoint/2010/main" val="196217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Discrimination Threshold = .5 </a:t>
            </a:r>
            <a:endParaRPr lang="en-US" dirty="0">
              <a:sym typeface="Wingdings" pitchFamily="2" charset="2"/>
            </a:endParaRPr>
          </a:p>
          <a:p>
            <a:pPr lvl="1"/>
            <a:r>
              <a:rPr lang="en-US" dirty="0">
                <a:sym typeface="Wingdings" pitchFamily="2" charset="2"/>
              </a:rPr>
              <a:t>TPR := TP/P = 1/2</a:t>
            </a:r>
          </a:p>
          <a:p>
            <a:pPr lvl="1"/>
            <a:r>
              <a:rPr lang="en-US" dirty="0">
                <a:sym typeface="Wingdings" pitchFamily="2" charset="2"/>
              </a:rPr>
              <a:t>FPR := FP/N = 0/1</a:t>
            </a:r>
            <a:endParaRPr lang="en-US" dirty="0"/>
          </a:p>
        </p:txBody>
      </p:sp>
      <p:pic>
        <p:nvPicPr>
          <p:cNvPr id="16" name="Picture 15">
            <a:extLst>
              <a:ext uri="{FF2B5EF4-FFF2-40B4-BE49-F238E27FC236}">
                <a16:creationId xmlns:a16="http://schemas.microsoft.com/office/drawing/2014/main" id="{7184E3B9-1BA7-694C-A3A8-CC69A02AA4A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1D00EAD-27D5-0D4E-9E2F-B8DDBB2B8A72}"/>
              </a:ext>
            </a:extLst>
          </p:cNvPr>
          <p:cNvSpPr txBox="1"/>
          <p:nvPr/>
        </p:nvSpPr>
        <p:spPr>
          <a:xfrm>
            <a:off x="9074240" y="290898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54174873-0444-6449-89E7-97698F456781}"/>
              </a:ext>
            </a:extLst>
          </p:cNvPr>
          <p:cNvSpPr txBox="1"/>
          <p:nvPr/>
        </p:nvSpPr>
        <p:spPr>
          <a:xfrm>
            <a:off x="9074240" y="3685169"/>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754425EF-9AF7-E040-A020-212032C6CB87}"/>
              </a:ext>
            </a:extLst>
          </p:cNvPr>
          <p:cNvSpPr txBox="1"/>
          <p:nvPr/>
        </p:nvSpPr>
        <p:spPr>
          <a:xfrm>
            <a:off x="9074240" y="3306432"/>
            <a:ext cx="340158" cy="461665"/>
          </a:xfrm>
          <a:prstGeom prst="rect">
            <a:avLst/>
          </a:prstGeom>
          <a:noFill/>
        </p:spPr>
        <p:txBody>
          <a:bodyPr wrap="none" rtlCol="0">
            <a:spAutoFit/>
          </a:bodyPr>
          <a:lstStyle/>
          <a:p>
            <a:r>
              <a:rPr lang="en-US" sz="2400" dirty="0"/>
              <a:t>0</a:t>
            </a:r>
            <a:endParaRPr lang="en-US" sz="3200" dirty="0"/>
          </a:p>
        </p:txBody>
      </p:sp>
    </p:spTree>
    <p:extLst>
      <p:ext uri="{BB962C8B-B14F-4D97-AF65-F5344CB8AC3E}">
        <p14:creationId xmlns:p14="http://schemas.microsoft.com/office/powerpoint/2010/main" val="2113260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Discrimination Threshold = .5 </a:t>
            </a:r>
            <a:endParaRPr lang="en-US" dirty="0">
              <a:sym typeface="Wingdings" pitchFamily="2" charset="2"/>
            </a:endParaRPr>
          </a:p>
          <a:p>
            <a:pPr lvl="1"/>
            <a:r>
              <a:rPr lang="en-US" dirty="0">
                <a:sym typeface="Wingdings" pitchFamily="2" charset="2"/>
              </a:rPr>
              <a:t>TPR := TP/P = 1/2</a:t>
            </a:r>
          </a:p>
          <a:p>
            <a:pPr lvl="1"/>
            <a:r>
              <a:rPr lang="en-US" dirty="0">
                <a:sym typeface="Wingdings" pitchFamily="2" charset="2"/>
              </a:rPr>
              <a:t>FPR := FP/N = 0/1</a:t>
            </a:r>
            <a:endParaRPr lang="en-US" dirty="0"/>
          </a:p>
        </p:txBody>
      </p:sp>
      <p:pic>
        <p:nvPicPr>
          <p:cNvPr id="16" name="Picture 15">
            <a:extLst>
              <a:ext uri="{FF2B5EF4-FFF2-40B4-BE49-F238E27FC236}">
                <a16:creationId xmlns:a16="http://schemas.microsoft.com/office/drawing/2014/main" id="{7184E3B9-1BA7-694C-A3A8-CC69A02AA4A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1D00EAD-27D5-0D4E-9E2F-B8DDBB2B8A72}"/>
              </a:ext>
            </a:extLst>
          </p:cNvPr>
          <p:cNvSpPr txBox="1"/>
          <p:nvPr/>
        </p:nvSpPr>
        <p:spPr>
          <a:xfrm>
            <a:off x="9074240" y="290898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54174873-0444-6449-89E7-97698F456781}"/>
              </a:ext>
            </a:extLst>
          </p:cNvPr>
          <p:cNvSpPr txBox="1"/>
          <p:nvPr/>
        </p:nvSpPr>
        <p:spPr>
          <a:xfrm>
            <a:off x="9074240" y="3635741"/>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754425EF-9AF7-E040-A020-212032C6CB87}"/>
              </a:ext>
            </a:extLst>
          </p:cNvPr>
          <p:cNvSpPr txBox="1"/>
          <p:nvPr/>
        </p:nvSpPr>
        <p:spPr>
          <a:xfrm>
            <a:off x="9074240" y="3306432"/>
            <a:ext cx="340158" cy="461665"/>
          </a:xfrm>
          <a:prstGeom prst="rect">
            <a:avLst/>
          </a:prstGeom>
          <a:noFill/>
        </p:spPr>
        <p:txBody>
          <a:bodyPr wrap="none" rtlCol="0">
            <a:spAutoFit/>
          </a:bodyPr>
          <a:lstStyle/>
          <a:p>
            <a:r>
              <a:rPr lang="en-US" sz="2400" dirty="0"/>
              <a:t>0</a:t>
            </a:r>
            <a:endParaRPr lang="en-US" sz="3200" dirty="0"/>
          </a:p>
        </p:txBody>
      </p:sp>
      <p:sp>
        <p:nvSpPr>
          <p:cNvPr id="3" name="Oval 2">
            <a:extLst>
              <a:ext uri="{FF2B5EF4-FFF2-40B4-BE49-F238E27FC236}">
                <a16:creationId xmlns:a16="http://schemas.microsoft.com/office/drawing/2014/main" id="{280B6B4F-5DB0-B942-8230-8ABE08CEA081}"/>
              </a:ext>
            </a:extLst>
          </p:cNvPr>
          <p:cNvSpPr/>
          <p:nvPr/>
        </p:nvSpPr>
        <p:spPr>
          <a:xfrm>
            <a:off x="9074240" y="3693955"/>
            <a:ext cx="340158" cy="378737"/>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1FFFED-4F30-424F-96A4-1C255B14AC35}"/>
              </a:ext>
            </a:extLst>
          </p:cNvPr>
          <p:cNvSpPr/>
          <p:nvPr/>
        </p:nvSpPr>
        <p:spPr>
          <a:xfrm>
            <a:off x="10960402" y="3743383"/>
            <a:ext cx="340158" cy="378737"/>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7046B6-D3DF-0948-86C0-74E1B052CCE9}"/>
              </a:ext>
            </a:extLst>
          </p:cNvPr>
          <p:cNvSpPr/>
          <p:nvPr/>
        </p:nvSpPr>
        <p:spPr>
          <a:xfrm>
            <a:off x="10960402" y="2950443"/>
            <a:ext cx="340158" cy="378737"/>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392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Discrimination Threshold = .5 </a:t>
            </a:r>
            <a:endParaRPr lang="en-US" dirty="0">
              <a:sym typeface="Wingdings" pitchFamily="2" charset="2"/>
            </a:endParaRPr>
          </a:p>
          <a:p>
            <a:pPr lvl="1"/>
            <a:r>
              <a:rPr lang="en-US" dirty="0">
                <a:sym typeface="Wingdings" pitchFamily="2" charset="2"/>
              </a:rPr>
              <a:t>TPR := TP/P = 1/2</a:t>
            </a:r>
          </a:p>
          <a:p>
            <a:pPr lvl="1"/>
            <a:r>
              <a:rPr lang="en-US" dirty="0">
                <a:sym typeface="Wingdings" pitchFamily="2" charset="2"/>
              </a:rPr>
              <a:t>FPR := FP/N = 0/1 </a:t>
            </a:r>
            <a:endParaRPr lang="en-US" dirty="0"/>
          </a:p>
        </p:txBody>
      </p:sp>
      <p:pic>
        <p:nvPicPr>
          <p:cNvPr id="16" name="Picture 15">
            <a:extLst>
              <a:ext uri="{FF2B5EF4-FFF2-40B4-BE49-F238E27FC236}">
                <a16:creationId xmlns:a16="http://schemas.microsoft.com/office/drawing/2014/main" id="{7184E3B9-1BA7-694C-A3A8-CC69A02AA4A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1D00EAD-27D5-0D4E-9E2F-B8DDBB2B8A72}"/>
              </a:ext>
            </a:extLst>
          </p:cNvPr>
          <p:cNvSpPr txBox="1"/>
          <p:nvPr/>
        </p:nvSpPr>
        <p:spPr>
          <a:xfrm>
            <a:off x="9074240" y="2908980"/>
            <a:ext cx="340158" cy="461665"/>
          </a:xfrm>
          <a:prstGeom prst="rect">
            <a:avLst/>
          </a:prstGeom>
          <a:noFill/>
        </p:spPr>
        <p:txBody>
          <a:bodyPr wrap="none" rtlCol="0">
            <a:spAutoFit/>
          </a:bodyPr>
          <a:lstStyle/>
          <a:p>
            <a:r>
              <a:rPr lang="en-US" sz="2400" dirty="0"/>
              <a:t>0</a:t>
            </a:r>
          </a:p>
        </p:txBody>
      </p:sp>
      <p:sp>
        <p:nvSpPr>
          <p:cNvPr id="18" name="TextBox 17">
            <a:extLst>
              <a:ext uri="{FF2B5EF4-FFF2-40B4-BE49-F238E27FC236}">
                <a16:creationId xmlns:a16="http://schemas.microsoft.com/office/drawing/2014/main" id="{54174873-0444-6449-89E7-97698F456781}"/>
              </a:ext>
            </a:extLst>
          </p:cNvPr>
          <p:cNvSpPr txBox="1"/>
          <p:nvPr/>
        </p:nvSpPr>
        <p:spPr>
          <a:xfrm>
            <a:off x="9074240" y="3635741"/>
            <a:ext cx="340158" cy="461665"/>
          </a:xfrm>
          <a:prstGeom prst="rect">
            <a:avLst/>
          </a:prstGeom>
          <a:noFill/>
        </p:spPr>
        <p:txBody>
          <a:bodyPr wrap="none" rtlCol="0">
            <a:spAutoFit/>
          </a:bodyPr>
          <a:lstStyle/>
          <a:p>
            <a:r>
              <a:rPr lang="en-US" sz="2400" dirty="0"/>
              <a:t>1</a:t>
            </a:r>
          </a:p>
        </p:txBody>
      </p:sp>
      <p:sp>
        <p:nvSpPr>
          <p:cNvPr id="19" name="TextBox 18">
            <a:extLst>
              <a:ext uri="{FF2B5EF4-FFF2-40B4-BE49-F238E27FC236}">
                <a16:creationId xmlns:a16="http://schemas.microsoft.com/office/drawing/2014/main" id="{754425EF-9AF7-E040-A020-212032C6CB87}"/>
              </a:ext>
            </a:extLst>
          </p:cNvPr>
          <p:cNvSpPr txBox="1"/>
          <p:nvPr/>
        </p:nvSpPr>
        <p:spPr>
          <a:xfrm>
            <a:off x="9074240" y="3306432"/>
            <a:ext cx="340158" cy="461665"/>
          </a:xfrm>
          <a:prstGeom prst="rect">
            <a:avLst/>
          </a:prstGeom>
          <a:noFill/>
        </p:spPr>
        <p:txBody>
          <a:bodyPr wrap="none" rtlCol="0">
            <a:spAutoFit/>
          </a:bodyPr>
          <a:lstStyle/>
          <a:p>
            <a:r>
              <a:rPr lang="en-US" sz="2400" dirty="0"/>
              <a:t>0</a:t>
            </a:r>
            <a:endParaRPr lang="en-US" sz="3200" dirty="0"/>
          </a:p>
        </p:txBody>
      </p:sp>
      <p:sp>
        <p:nvSpPr>
          <p:cNvPr id="3" name="Oval 2">
            <a:extLst>
              <a:ext uri="{FF2B5EF4-FFF2-40B4-BE49-F238E27FC236}">
                <a16:creationId xmlns:a16="http://schemas.microsoft.com/office/drawing/2014/main" id="{280B6B4F-5DB0-B942-8230-8ABE08CEA081}"/>
              </a:ext>
            </a:extLst>
          </p:cNvPr>
          <p:cNvSpPr/>
          <p:nvPr/>
        </p:nvSpPr>
        <p:spPr>
          <a:xfrm>
            <a:off x="9074240" y="3693955"/>
            <a:ext cx="340158" cy="378737"/>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1FFFED-4F30-424F-96A4-1C255B14AC35}"/>
              </a:ext>
            </a:extLst>
          </p:cNvPr>
          <p:cNvSpPr/>
          <p:nvPr/>
        </p:nvSpPr>
        <p:spPr>
          <a:xfrm>
            <a:off x="10960402" y="3743383"/>
            <a:ext cx="340158" cy="378737"/>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7046B6-D3DF-0948-86C0-74E1B052CCE9}"/>
              </a:ext>
            </a:extLst>
          </p:cNvPr>
          <p:cNvSpPr/>
          <p:nvPr/>
        </p:nvSpPr>
        <p:spPr>
          <a:xfrm>
            <a:off x="10960402" y="2950443"/>
            <a:ext cx="340158" cy="378737"/>
          </a:xfrm>
          <a:prstGeom prst="ellipse">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BE4542-58B3-244C-86DC-C98C80135459}"/>
              </a:ext>
            </a:extLst>
          </p:cNvPr>
          <p:cNvSpPr/>
          <p:nvPr/>
        </p:nvSpPr>
        <p:spPr>
          <a:xfrm>
            <a:off x="10960402" y="3352289"/>
            <a:ext cx="340158" cy="378737"/>
          </a:xfrm>
          <a:prstGeom prst="ellipse">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391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ROC/AUC</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r>
              <a:rPr lang="en-US" dirty="0"/>
              <a:t>What about other discrimination thresholds?</a:t>
            </a:r>
            <a:endParaRPr lang="en-US" dirty="0">
              <a:sym typeface="Wingdings" pitchFamily="2" charset="2"/>
            </a:endParaRPr>
          </a:p>
        </p:txBody>
      </p:sp>
      <p:pic>
        <p:nvPicPr>
          <p:cNvPr id="16" name="Picture 15">
            <a:extLst>
              <a:ext uri="{FF2B5EF4-FFF2-40B4-BE49-F238E27FC236}">
                <a16:creationId xmlns:a16="http://schemas.microsoft.com/office/drawing/2014/main" id="{6327C7CC-4DCE-E540-AAB7-7BBE89A5649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BE80EEA-FE5F-804F-921A-5ED41FD08992}"/>
              </a:ext>
            </a:extLst>
          </p:cNvPr>
          <p:cNvSpPr txBox="1"/>
          <p:nvPr/>
        </p:nvSpPr>
        <p:spPr>
          <a:xfrm>
            <a:off x="9074240" y="2908980"/>
            <a:ext cx="327334" cy="461665"/>
          </a:xfrm>
          <a:prstGeom prst="rect">
            <a:avLst/>
          </a:prstGeom>
          <a:noFill/>
        </p:spPr>
        <p:txBody>
          <a:bodyPr wrap="none" rtlCol="0">
            <a:spAutoFit/>
          </a:bodyPr>
          <a:lstStyle/>
          <a:p>
            <a:r>
              <a:rPr lang="en-US" sz="2400" dirty="0"/>
              <a:t>?</a:t>
            </a:r>
          </a:p>
        </p:txBody>
      </p:sp>
      <p:sp>
        <p:nvSpPr>
          <p:cNvPr id="18" name="TextBox 17">
            <a:extLst>
              <a:ext uri="{FF2B5EF4-FFF2-40B4-BE49-F238E27FC236}">
                <a16:creationId xmlns:a16="http://schemas.microsoft.com/office/drawing/2014/main" id="{14257740-E740-6046-90A2-56CFA69E4121}"/>
              </a:ext>
            </a:extLst>
          </p:cNvPr>
          <p:cNvSpPr txBox="1"/>
          <p:nvPr/>
        </p:nvSpPr>
        <p:spPr>
          <a:xfrm>
            <a:off x="9074240" y="3685169"/>
            <a:ext cx="327334" cy="461665"/>
          </a:xfrm>
          <a:prstGeom prst="rect">
            <a:avLst/>
          </a:prstGeom>
          <a:noFill/>
        </p:spPr>
        <p:txBody>
          <a:bodyPr wrap="none" rtlCol="0">
            <a:spAutoFit/>
          </a:bodyPr>
          <a:lstStyle/>
          <a:p>
            <a:r>
              <a:rPr lang="en-US" sz="2400" dirty="0"/>
              <a:t>?</a:t>
            </a:r>
          </a:p>
        </p:txBody>
      </p:sp>
      <p:sp>
        <p:nvSpPr>
          <p:cNvPr id="19" name="TextBox 18">
            <a:extLst>
              <a:ext uri="{FF2B5EF4-FFF2-40B4-BE49-F238E27FC236}">
                <a16:creationId xmlns:a16="http://schemas.microsoft.com/office/drawing/2014/main" id="{ED88038C-3895-554C-8E52-D983FEE2F997}"/>
              </a:ext>
            </a:extLst>
          </p:cNvPr>
          <p:cNvSpPr txBox="1"/>
          <p:nvPr/>
        </p:nvSpPr>
        <p:spPr>
          <a:xfrm>
            <a:off x="9074240" y="3306432"/>
            <a:ext cx="327334" cy="461665"/>
          </a:xfrm>
          <a:prstGeom prst="rect">
            <a:avLst/>
          </a:prstGeom>
          <a:noFill/>
        </p:spPr>
        <p:txBody>
          <a:bodyPr wrap="none" rtlCol="0">
            <a:spAutoFit/>
          </a:bodyPr>
          <a:lstStyle/>
          <a:p>
            <a:r>
              <a:rPr lang="en-US" sz="2400" dirty="0"/>
              <a:t>?</a:t>
            </a:r>
            <a:endParaRPr lang="en-US" sz="3200" dirty="0"/>
          </a:p>
        </p:txBody>
      </p:sp>
    </p:spTree>
    <p:extLst>
      <p:ext uri="{BB962C8B-B14F-4D97-AF65-F5344CB8AC3E}">
        <p14:creationId xmlns:p14="http://schemas.microsoft.com/office/powerpoint/2010/main" val="3526803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8" name="Content Placeholder 6" descr="Chart, scatter chart&#10;&#10;Description automatically generated">
            <a:extLst>
              <a:ext uri="{FF2B5EF4-FFF2-40B4-BE49-F238E27FC236}">
                <a16:creationId xmlns:a16="http://schemas.microsoft.com/office/drawing/2014/main" id="{A13CDB5C-C0AC-9C42-97D6-2A458FCE1B5B}"/>
              </a:ext>
            </a:extLst>
          </p:cNvPr>
          <p:cNvPicPr>
            <a:picLocks noChangeAspect="1"/>
          </p:cNvPicPr>
          <p:nvPr/>
        </p:nvPicPr>
        <p:blipFill>
          <a:blip r:embed="rId4"/>
          <a:stretch>
            <a:fillRect/>
          </a:stretch>
        </p:blipFill>
        <p:spPr>
          <a:xfrm>
            <a:off x="58738" y="1"/>
            <a:ext cx="8038378" cy="6858000"/>
          </a:xfrm>
          <a:prstGeom prst="rect">
            <a:avLst/>
          </a:prstGeom>
        </p:spPr>
      </p:pic>
      <p:pic>
        <p:nvPicPr>
          <p:cNvPr id="12" name="Picture 11">
            <a:extLst>
              <a:ext uri="{FF2B5EF4-FFF2-40B4-BE49-F238E27FC236}">
                <a16:creationId xmlns:a16="http://schemas.microsoft.com/office/drawing/2014/main" id="{B3A13361-CF56-834A-993C-D78EC04A1FC0}"/>
              </a:ext>
            </a:extLst>
          </p:cNvPr>
          <p:cNvPicPr>
            <a:picLocks noChangeAspect="1"/>
          </p:cNvPicPr>
          <p:nvPr/>
        </p:nvPicPr>
        <p:blipFill>
          <a:blip r:embed="rId5"/>
          <a:stretch>
            <a:fillRect/>
          </a:stretch>
        </p:blipFill>
        <p:spPr>
          <a:xfrm>
            <a:off x="1328057" y="-163172"/>
            <a:ext cx="5822551" cy="596900"/>
          </a:xfrm>
          <a:prstGeom prst="rect">
            <a:avLst/>
          </a:prstGeom>
        </p:spPr>
      </p:pic>
      <p:sp>
        <p:nvSpPr>
          <p:cNvPr id="13" name="Title 1">
            <a:extLst>
              <a:ext uri="{FF2B5EF4-FFF2-40B4-BE49-F238E27FC236}">
                <a16:creationId xmlns:a16="http://schemas.microsoft.com/office/drawing/2014/main" id="{89C0A66F-5E86-8A48-92DC-1A2EB1EEC330}"/>
              </a:ext>
            </a:extLst>
          </p:cNvPr>
          <p:cNvSpPr>
            <a:spLocks noGrp="1"/>
          </p:cNvSpPr>
          <p:nvPr>
            <p:ph type="title"/>
          </p:nvPr>
        </p:nvSpPr>
        <p:spPr>
          <a:xfrm>
            <a:off x="7840257" y="3043069"/>
            <a:ext cx="4289830" cy="1193114"/>
          </a:xfrm>
        </p:spPr>
        <p:txBody>
          <a:bodyPr anchor="ctr"/>
          <a:lstStyle/>
          <a:p>
            <a:r>
              <a:rPr lang="en-US" dirty="0"/>
              <a:t>ROC Example</a:t>
            </a:r>
          </a:p>
        </p:txBody>
      </p:sp>
    </p:spTree>
    <p:extLst>
      <p:ext uri="{BB962C8B-B14F-4D97-AF65-F5344CB8AC3E}">
        <p14:creationId xmlns:p14="http://schemas.microsoft.com/office/powerpoint/2010/main" val="31986458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pic>
        <p:nvPicPr>
          <p:cNvPr id="8" name="Content Placeholder 6" descr="Chart, scatter chart&#10;&#10;Description automatically generated">
            <a:extLst>
              <a:ext uri="{FF2B5EF4-FFF2-40B4-BE49-F238E27FC236}">
                <a16:creationId xmlns:a16="http://schemas.microsoft.com/office/drawing/2014/main" id="{A13CDB5C-C0AC-9C42-97D6-2A458FCE1B5B}"/>
              </a:ext>
            </a:extLst>
          </p:cNvPr>
          <p:cNvPicPr>
            <a:picLocks noChangeAspect="1"/>
          </p:cNvPicPr>
          <p:nvPr/>
        </p:nvPicPr>
        <p:blipFill>
          <a:blip r:embed="rId4"/>
          <a:stretch>
            <a:fillRect/>
          </a:stretch>
        </p:blipFill>
        <p:spPr>
          <a:xfrm>
            <a:off x="58738" y="1"/>
            <a:ext cx="8038378" cy="6858000"/>
          </a:xfrm>
          <a:prstGeom prst="rect">
            <a:avLst/>
          </a:prstGeom>
        </p:spPr>
      </p:pic>
      <p:pic>
        <p:nvPicPr>
          <p:cNvPr id="12" name="Picture 11">
            <a:extLst>
              <a:ext uri="{FF2B5EF4-FFF2-40B4-BE49-F238E27FC236}">
                <a16:creationId xmlns:a16="http://schemas.microsoft.com/office/drawing/2014/main" id="{B3A13361-CF56-834A-993C-D78EC04A1FC0}"/>
              </a:ext>
            </a:extLst>
          </p:cNvPr>
          <p:cNvPicPr>
            <a:picLocks noChangeAspect="1"/>
          </p:cNvPicPr>
          <p:nvPr/>
        </p:nvPicPr>
        <p:blipFill>
          <a:blip r:embed="rId5"/>
          <a:stretch>
            <a:fillRect/>
          </a:stretch>
        </p:blipFill>
        <p:spPr>
          <a:xfrm>
            <a:off x="1328057" y="-163172"/>
            <a:ext cx="5822551" cy="596900"/>
          </a:xfrm>
          <a:prstGeom prst="rect">
            <a:avLst/>
          </a:prstGeom>
        </p:spPr>
      </p:pic>
      <p:sp>
        <p:nvSpPr>
          <p:cNvPr id="13" name="Title 1">
            <a:extLst>
              <a:ext uri="{FF2B5EF4-FFF2-40B4-BE49-F238E27FC236}">
                <a16:creationId xmlns:a16="http://schemas.microsoft.com/office/drawing/2014/main" id="{89C0A66F-5E86-8A48-92DC-1A2EB1EEC330}"/>
              </a:ext>
            </a:extLst>
          </p:cNvPr>
          <p:cNvSpPr>
            <a:spLocks noGrp="1"/>
          </p:cNvSpPr>
          <p:nvPr>
            <p:ph type="title"/>
          </p:nvPr>
        </p:nvSpPr>
        <p:spPr>
          <a:xfrm>
            <a:off x="7840257" y="3043069"/>
            <a:ext cx="4289830" cy="1193114"/>
          </a:xfrm>
        </p:spPr>
        <p:txBody>
          <a:bodyPr anchor="ctr"/>
          <a:lstStyle/>
          <a:p>
            <a:r>
              <a:rPr lang="en-US" dirty="0"/>
              <a:t>AUC (Area under the Curve): higher is better</a:t>
            </a:r>
          </a:p>
        </p:txBody>
      </p:sp>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60813C68-AAA9-3249-8342-FCB2D89FFC47}"/>
                  </a:ext>
                </a:extLst>
              </p14:cNvPr>
              <p14:cNvContentPartPr/>
              <p14:nvPr/>
            </p14:nvContentPartPr>
            <p14:xfrm>
              <a:off x="6658560" y="2512552"/>
              <a:ext cx="360" cy="360"/>
            </p14:xfrm>
          </p:contentPart>
        </mc:Choice>
        <mc:Fallback xmlns="">
          <p:pic>
            <p:nvPicPr>
              <p:cNvPr id="20" name="Ink 19">
                <a:extLst>
                  <a:ext uri="{FF2B5EF4-FFF2-40B4-BE49-F238E27FC236}">
                    <a16:creationId xmlns:a16="http://schemas.microsoft.com/office/drawing/2014/main" id="{60813C68-AAA9-3249-8342-FCB2D89FFC47}"/>
                  </a:ext>
                </a:extLst>
              </p:cNvPr>
              <p:cNvPicPr/>
              <p:nvPr/>
            </p:nvPicPr>
            <p:blipFill>
              <a:blip r:embed="rId7"/>
              <a:stretch>
                <a:fillRect/>
              </a:stretch>
            </p:blipFill>
            <p:spPr>
              <a:xfrm>
                <a:off x="6643440" y="2497432"/>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28D0E7BA-C415-0E4E-BBC1-572AB97D9CB9}"/>
                  </a:ext>
                </a:extLst>
              </p14:cNvPr>
              <p14:cNvContentPartPr/>
              <p14:nvPr/>
            </p14:nvContentPartPr>
            <p14:xfrm>
              <a:off x="3183480" y="2180272"/>
              <a:ext cx="27000" cy="360"/>
            </p14:xfrm>
          </p:contentPart>
        </mc:Choice>
        <mc:Fallback xmlns="">
          <p:pic>
            <p:nvPicPr>
              <p:cNvPr id="21" name="Ink 20">
                <a:extLst>
                  <a:ext uri="{FF2B5EF4-FFF2-40B4-BE49-F238E27FC236}">
                    <a16:creationId xmlns:a16="http://schemas.microsoft.com/office/drawing/2014/main" id="{28D0E7BA-C415-0E4E-BBC1-572AB97D9CB9}"/>
                  </a:ext>
                </a:extLst>
              </p:cNvPr>
              <p:cNvPicPr/>
              <p:nvPr/>
            </p:nvPicPr>
            <p:blipFill>
              <a:blip r:embed="rId9"/>
              <a:stretch>
                <a:fillRect/>
              </a:stretch>
            </p:blipFill>
            <p:spPr>
              <a:xfrm>
                <a:off x="3168000" y="2164792"/>
                <a:ext cx="57600" cy="30960"/>
              </a:xfrm>
              <a:prstGeom prst="rect">
                <a:avLst/>
              </a:prstGeom>
            </p:spPr>
          </p:pic>
        </mc:Fallback>
      </mc:AlternateContent>
      <p:sp>
        <p:nvSpPr>
          <p:cNvPr id="28" name="Triangle 27">
            <a:extLst>
              <a:ext uri="{FF2B5EF4-FFF2-40B4-BE49-F238E27FC236}">
                <a16:creationId xmlns:a16="http://schemas.microsoft.com/office/drawing/2014/main" id="{D91E728B-EEEF-6843-95D9-4B0306A2BD7C}"/>
              </a:ext>
            </a:extLst>
          </p:cNvPr>
          <p:cNvSpPr/>
          <p:nvPr/>
        </p:nvSpPr>
        <p:spPr>
          <a:xfrm>
            <a:off x="1345041" y="102875"/>
            <a:ext cx="6339184" cy="5845175"/>
          </a:xfrm>
          <a:prstGeom prst="triangle">
            <a:avLst>
              <a:gd name="adj" fmla="val 100000"/>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25848586-ADA1-564C-8990-CD6B102E67B1}"/>
              </a:ext>
            </a:extLst>
          </p:cNvPr>
          <p:cNvSpPr/>
          <p:nvPr/>
        </p:nvSpPr>
        <p:spPr>
          <a:xfrm rot="18799434">
            <a:off x="1208420" y="2348508"/>
            <a:ext cx="6773463" cy="197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84965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Training vs Validation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endParaRPr lang="en-US" dirty="0">
              <a:sym typeface="Wingdings" pitchFamily="2" charset="2"/>
            </a:endParaRPr>
          </a:p>
        </p:txBody>
      </p:sp>
      <p:pic>
        <p:nvPicPr>
          <p:cNvPr id="16" name="Picture 15">
            <a:extLst>
              <a:ext uri="{FF2B5EF4-FFF2-40B4-BE49-F238E27FC236}">
                <a16:creationId xmlns:a16="http://schemas.microsoft.com/office/drawing/2014/main" id="{6327C7CC-4DCE-E540-AAB7-7BBE89A5649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BE80EEA-FE5F-804F-921A-5ED41FD08992}"/>
              </a:ext>
            </a:extLst>
          </p:cNvPr>
          <p:cNvSpPr txBox="1"/>
          <p:nvPr/>
        </p:nvSpPr>
        <p:spPr>
          <a:xfrm>
            <a:off x="9074240" y="2908980"/>
            <a:ext cx="327334" cy="461665"/>
          </a:xfrm>
          <a:prstGeom prst="rect">
            <a:avLst/>
          </a:prstGeom>
          <a:noFill/>
        </p:spPr>
        <p:txBody>
          <a:bodyPr wrap="none" rtlCol="0">
            <a:spAutoFit/>
          </a:bodyPr>
          <a:lstStyle/>
          <a:p>
            <a:r>
              <a:rPr lang="en-US" sz="2400" dirty="0"/>
              <a:t>?</a:t>
            </a:r>
          </a:p>
        </p:txBody>
      </p:sp>
      <p:sp>
        <p:nvSpPr>
          <p:cNvPr id="18" name="TextBox 17">
            <a:extLst>
              <a:ext uri="{FF2B5EF4-FFF2-40B4-BE49-F238E27FC236}">
                <a16:creationId xmlns:a16="http://schemas.microsoft.com/office/drawing/2014/main" id="{14257740-E740-6046-90A2-56CFA69E4121}"/>
              </a:ext>
            </a:extLst>
          </p:cNvPr>
          <p:cNvSpPr txBox="1"/>
          <p:nvPr/>
        </p:nvSpPr>
        <p:spPr>
          <a:xfrm>
            <a:off x="9074240" y="3685169"/>
            <a:ext cx="327334" cy="461665"/>
          </a:xfrm>
          <a:prstGeom prst="rect">
            <a:avLst/>
          </a:prstGeom>
          <a:noFill/>
        </p:spPr>
        <p:txBody>
          <a:bodyPr wrap="none" rtlCol="0">
            <a:spAutoFit/>
          </a:bodyPr>
          <a:lstStyle/>
          <a:p>
            <a:r>
              <a:rPr lang="en-US" sz="2400" dirty="0"/>
              <a:t>?</a:t>
            </a:r>
          </a:p>
        </p:txBody>
      </p:sp>
      <p:sp>
        <p:nvSpPr>
          <p:cNvPr id="19" name="TextBox 18">
            <a:extLst>
              <a:ext uri="{FF2B5EF4-FFF2-40B4-BE49-F238E27FC236}">
                <a16:creationId xmlns:a16="http://schemas.microsoft.com/office/drawing/2014/main" id="{ED88038C-3895-554C-8E52-D983FEE2F997}"/>
              </a:ext>
            </a:extLst>
          </p:cNvPr>
          <p:cNvSpPr txBox="1"/>
          <p:nvPr/>
        </p:nvSpPr>
        <p:spPr>
          <a:xfrm>
            <a:off x="9074240" y="3306432"/>
            <a:ext cx="327334" cy="461665"/>
          </a:xfrm>
          <a:prstGeom prst="rect">
            <a:avLst/>
          </a:prstGeom>
          <a:noFill/>
        </p:spPr>
        <p:txBody>
          <a:bodyPr wrap="none" rtlCol="0">
            <a:spAutoFit/>
          </a:bodyPr>
          <a:lstStyle/>
          <a:p>
            <a:r>
              <a:rPr lang="en-US" sz="2400" dirty="0"/>
              <a:t>?</a:t>
            </a:r>
            <a:endParaRPr lang="en-US" sz="3200" dirty="0"/>
          </a:p>
        </p:txBody>
      </p:sp>
    </p:spTree>
    <p:extLst>
      <p:ext uri="{BB962C8B-B14F-4D97-AF65-F5344CB8AC3E}">
        <p14:creationId xmlns:p14="http://schemas.microsoft.com/office/powerpoint/2010/main" val="3995409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B671-EEE5-1F42-B8A0-78B8742E4486}"/>
              </a:ext>
            </a:extLst>
          </p:cNvPr>
          <p:cNvSpPr>
            <a:spLocks noGrp="1"/>
          </p:cNvSpPr>
          <p:nvPr>
            <p:ph type="title"/>
          </p:nvPr>
        </p:nvSpPr>
        <p:spPr/>
        <p:txBody>
          <a:bodyPr anchor="ctr"/>
          <a:lstStyle/>
          <a:p>
            <a:r>
              <a:rPr lang="en-US" dirty="0"/>
              <a:t>Real Data Evaluation: Training vs Validation</a:t>
            </a:r>
          </a:p>
        </p:txBody>
      </p:sp>
      <p:sp>
        <p:nvSpPr>
          <p:cNvPr id="5" name="Rectangle 4">
            <a:extLst>
              <a:ext uri="{FF2B5EF4-FFF2-40B4-BE49-F238E27FC236}">
                <a16:creationId xmlns:a16="http://schemas.microsoft.com/office/drawing/2014/main" id="{CEBDC5DB-BF59-AF46-B3C3-74F7BDD77876}"/>
              </a:ext>
            </a:extLst>
          </p:cNvPr>
          <p:cNvSpPr/>
          <p:nvPr/>
        </p:nvSpPr>
        <p:spPr>
          <a:xfrm>
            <a:off x="8461420" y="135278"/>
            <a:ext cx="3668668" cy="10500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16DA30-413B-6845-B1E8-65966938FE70}"/>
              </a:ext>
            </a:extLst>
          </p:cNvPr>
          <p:cNvPicPr>
            <a:picLocks noChangeAspect="1"/>
          </p:cNvPicPr>
          <p:nvPr/>
        </p:nvPicPr>
        <p:blipFill>
          <a:blip r:embed="rId3"/>
          <a:stretch>
            <a:fillRect/>
          </a:stretch>
        </p:blipFill>
        <p:spPr>
          <a:xfrm>
            <a:off x="8678333" y="268285"/>
            <a:ext cx="2921000" cy="927100"/>
          </a:xfrm>
          <a:prstGeom prst="rect">
            <a:avLst/>
          </a:prstGeom>
        </p:spPr>
      </p:pic>
      <p:sp>
        <p:nvSpPr>
          <p:cNvPr id="12" name="Content Placeholder 11">
            <a:extLst>
              <a:ext uri="{FF2B5EF4-FFF2-40B4-BE49-F238E27FC236}">
                <a16:creationId xmlns:a16="http://schemas.microsoft.com/office/drawing/2014/main" id="{C5C8A98A-73EA-3448-ADA5-48505D568FFC}"/>
              </a:ext>
            </a:extLst>
          </p:cNvPr>
          <p:cNvSpPr>
            <a:spLocks noGrp="1"/>
          </p:cNvSpPr>
          <p:nvPr>
            <p:ph idx="1"/>
          </p:nvPr>
        </p:nvSpPr>
        <p:spPr>
          <a:xfrm>
            <a:off x="912979" y="4357619"/>
            <a:ext cx="10362867" cy="1768546"/>
          </a:xfrm>
        </p:spPr>
        <p:txBody>
          <a:bodyPr/>
          <a:lstStyle/>
          <a:p>
            <a:pPr marL="514350" indent="-514350">
              <a:buFont typeface="+mj-lt"/>
              <a:buAutoNum type="arabicPeriod"/>
            </a:pPr>
            <a:r>
              <a:rPr lang="en-US" dirty="0">
                <a:sym typeface="Wingdings" pitchFamily="2" charset="2"/>
              </a:rPr>
              <a:t>OR2020: Silver Standard</a:t>
            </a:r>
          </a:p>
          <a:p>
            <a:pPr marL="514350" indent="-514350">
              <a:buFont typeface="+mj-lt"/>
              <a:buAutoNum type="arabicPeriod"/>
            </a:pPr>
            <a:endParaRPr lang="en-US" dirty="0">
              <a:sym typeface="Wingdings" pitchFamily="2" charset="2"/>
            </a:endParaRPr>
          </a:p>
          <a:p>
            <a:pPr marL="0" indent="0">
              <a:buNone/>
            </a:pPr>
            <a:endParaRPr lang="en-US" dirty="0">
              <a:sym typeface="Wingdings" pitchFamily="2" charset="2"/>
            </a:endParaRPr>
          </a:p>
        </p:txBody>
      </p:sp>
      <p:pic>
        <p:nvPicPr>
          <p:cNvPr id="16" name="Picture 15">
            <a:extLst>
              <a:ext uri="{FF2B5EF4-FFF2-40B4-BE49-F238E27FC236}">
                <a16:creationId xmlns:a16="http://schemas.microsoft.com/office/drawing/2014/main" id="{6327C7CC-4DCE-E540-AAB7-7BBE89A56498}"/>
              </a:ext>
            </a:extLst>
          </p:cNvPr>
          <p:cNvPicPr>
            <a:picLocks noChangeAspect="1"/>
          </p:cNvPicPr>
          <p:nvPr/>
        </p:nvPicPr>
        <p:blipFill>
          <a:blip r:embed="rId4"/>
          <a:stretch>
            <a:fillRect/>
          </a:stretch>
        </p:blipFill>
        <p:spPr>
          <a:xfrm>
            <a:off x="272277" y="2509471"/>
            <a:ext cx="11733747" cy="1681529"/>
          </a:xfrm>
          <a:prstGeom prst="rect">
            <a:avLst/>
          </a:prstGeom>
        </p:spPr>
      </p:pic>
      <p:sp>
        <p:nvSpPr>
          <p:cNvPr id="17" name="TextBox 16">
            <a:extLst>
              <a:ext uri="{FF2B5EF4-FFF2-40B4-BE49-F238E27FC236}">
                <a16:creationId xmlns:a16="http://schemas.microsoft.com/office/drawing/2014/main" id="{5BE80EEA-FE5F-804F-921A-5ED41FD08992}"/>
              </a:ext>
            </a:extLst>
          </p:cNvPr>
          <p:cNvSpPr txBox="1"/>
          <p:nvPr/>
        </p:nvSpPr>
        <p:spPr>
          <a:xfrm>
            <a:off x="9074240" y="2908980"/>
            <a:ext cx="327334" cy="461665"/>
          </a:xfrm>
          <a:prstGeom prst="rect">
            <a:avLst/>
          </a:prstGeom>
          <a:noFill/>
        </p:spPr>
        <p:txBody>
          <a:bodyPr wrap="none" rtlCol="0">
            <a:spAutoFit/>
          </a:bodyPr>
          <a:lstStyle/>
          <a:p>
            <a:r>
              <a:rPr lang="en-US" sz="2400" dirty="0"/>
              <a:t>?</a:t>
            </a:r>
          </a:p>
        </p:txBody>
      </p:sp>
      <p:sp>
        <p:nvSpPr>
          <p:cNvPr id="18" name="TextBox 17">
            <a:extLst>
              <a:ext uri="{FF2B5EF4-FFF2-40B4-BE49-F238E27FC236}">
                <a16:creationId xmlns:a16="http://schemas.microsoft.com/office/drawing/2014/main" id="{14257740-E740-6046-90A2-56CFA69E4121}"/>
              </a:ext>
            </a:extLst>
          </p:cNvPr>
          <p:cNvSpPr txBox="1"/>
          <p:nvPr/>
        </p:nvSpPr>
        <p:spPr>
          <a:xfrm>
            <a:off x="9074240" y="3685169"/>
            <a:ext cx="327334" cy="461665"/>
          </a:xfrm>
          <a:prstGeom prst="rect">
            <a:avLst/>
          </a:prstGeom>
          <a:noFill/>
        </p:spPr>
        <p:txBody>
          <a:bodyPr wrap="none" rtlCol="0">
            <a:spAutoFit/>
          </a:bodyPr>
          <a:lstStyle/>
          <a:p>
            <a:r>
              <a:rPr lang="en-US" sz="2400" dirty="0"/>
              <a:t>?</a:t>
            </a:r>
          </a:p>
        </p:txBody>
      </p:sp>
      <p:sp>
        <p:nvSpPr>
          <p:cNvPr id="19" name="TextBox 18">
            <a:extLst>
              <a:ext uri="{FF2B5EF4-FFF2-40B4-BE49-F238E27FC236}">
                <a16:creationId xmlns:a16="http://schemas.microsoft.com/office/drawing/2014/main" id="{ED88038C-3895-554C-8E52-D983FEE2F997}"/>
              </a:ext>
            </a:extLst>
          </p:cNvPr>
          <p:cNvSpPr txBox="1"/>
          <p:nvPr/>
        </p:nvSpPr>
        <p:spPr>
          <a:xfrm>
            <a:off x="9074240" y="3306432"/>
            <a:ext cx="327334" cy="461665"/>
          </a:xfrm>
          <a:prstGeom prst="rect">
            <a:avLst/>
          </a:prstGeom>
          <a:noFill/>
        </p:spPr>
        <p:txBody>
          <a:bodyPr wrap="none" rtlCol="0">
            <a:spAutoFit/>
          </a:bodyPr>
          <a:lstStyle/>
          <a:p>
            <a:r>
              <a:rPr lang="en-US" sz="2400" dirty="0"/>
              <a:t>?</a:t>
            </a:r>
            <a:endParaRPr lang="en-US" sz="3200" dirty="0"/>
          </a:p>
        </p:txBody>
      </p:sp>
    </p:spTree>
    <p:extLst>
      <p:ext uri="{BB962C8B-B14F-4D97-AF65-F5344CB8AC3E}">
        <p14:creationId xmlns:p14="http://schemas.microsoft.com/office/powerpoint/2010/main" val="311913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16566</TotalTime>
  <Words>8431</Words>
  <Application>Microsoft Macintosh PowerPoint</Application>
  <PresentationFormat>Custom</PresentationFormat>
  <Paragraphs>1128</Paragraphs>
  <Slides>153</Slides>
  <Notes>146</Notes>
  <HiddenSlides>28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153</vt:i4>
      </vt:variant>
    </vt:vector>
  </HeadingPairs>
  <TitlesOfParts>
    <vt:vector size="162" baseType="lpstr">
      <vt:lpstr>Arial</vt:lpstr>
      <vt:lpstr>Calibri</vt:lpstr>
      <vt:lpstr>Cambria Math</vt:lpstr>
      <vt:lpstr>Impact</vt:lpstr>
      <vt:lpstr>KaTeX_Math</vt:lpstr>
      <vt:lpstr>Times New Roman</vt:lpstr>
      <vt:lpstr>Verdana</vt:lpstr>
      <vt:lpstr>Wingdings</vt:lpstr>
      <vt:lpstr>Office Theme</vt:lpstr>
      <vt:lpstr>On the Role of Spatial Clustering Algorithms in Building Species Distribution Models from Community Science Data</vt:lpstr>
      <vt:lpstr>On the Role of Spatial Clustering Algorithms in Building Species Distribution Models from Community Science Data</vt:lpstr>
      <vt:lpstr>Overview</vt:lpstr>
      <vt:lpstr>Biodiversity</vt:lpstr>
      <vt:lpstr>Biodiversity Loss</vt:lpstr>
      <vt:lpstr>Biodiversity Loss</vt:lpstr>
      <vt:lpstr>Biodiversity Loss</vt:lpstr>
      <vt:lpstr>Species Distribution Models (SDMs)</vt:lpstr>
      <vt:lpstr>Species Distribution Models (SDMs)</vt:lpstr>
      <vt:lpstr>SDMs Aid Conservation Decision Making Processes</vt:lpstr>
      <vt:lpstr>SDMs Aid Conservation Decision Making Processes</vt:lpstr>
      <vt:lpstr>SDMs Aid Conservation Decision Making Processes</vt:lpstr>
      <vt:lpstr>Data required to build SDMs</vt:lpstr>
      <vt:lpstr>Data required to build SDMs</vt:lpstr>
      <vt:lpstr>Data required to build SDMs</vt:lpstr>
      <vt:lpstr>Data required to build SDMs</vt:lpstr>
      <vt:lpstr>Data required to build SDMs</vt:lpstr>
      <vt:lpstr>Community Science (also known as citizen science)</vt:lpstr>
      <vt:lpstr>Community Science (also known as citizen science)</vt:lpstr>
      <vt:lpstr>Community Science (also known as citizen science)</vt:lpstr>
      <vt:lpstr>Community Science (also known as citizen science)</vt:lpstr>
      <vt:lpstr>Imperfect Detection</vt:lpstr>
      <vt:lpstr>Imperfect Detection</vt:lpstr>
      <vt:lpstr>Imperfect Detection</vt:lpstr>
      <vt:lpstr>Occupancy Models</vt:lpstr>
      <vt:lpstr>Occupancy Models</vt:lpstr>
      <vt:lpstr>Occupancy Models</vt:lpstr>
      <vt:lpstr>Occupancy Models</vt:lpstr>
      <vt:lpstr>Occupancy Model – Intuition </vt:lpstr>
      <vt:lpstr>Occupancy Model – Intuition </vt:lpstr>
      <vt:lpstr>Occupancy Model – Intuition </vt:lpstr>
      <vt:lpstr>Occupancy Model – Intuition </vt:lpstr>
      <vt:lpstr>Imperfect Detection, constant p</vt:lpstr>
      <vt:lpstr>Imperfect Detection, p is a function of detection variables</vt:lpstr>
      <vt:lpstr>Occupancy Model MLE for a single site</vt:lpstr>
      <vt:lpstr>Occupancy Model Output</vt:lpstr>
      <vt:lpstr>Occupancy Model Output</vt:lpstr>
      <vt:lpstr>Occupancy Models</vt:lpstr>
      <vt:lpstr>Pathway to mitigate biodiversity  loss</vt:lpstr>
      <vt:lpstr>PowerPoint Presentation</vt:lpstr>
      <vt:lpstr>Pathway to mitigate biodiversity  loss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eBird Community Science Program</vt:lpstr>
      <vt:lpstr>Existing Methods</vt:lpstr>
      <vt:lpstr>Existing Methods</vt:lpstr>
      <vt:lpstr>Existing Methods</vt:lpstr>
      <vt:lpstr>PowerPoint Presentation</vt:lpstr>
      <vt:lpstr>Existing Spatial Clustering Algorithms </vt:lpstr>
      <vt:lpstr>Existing Spatial Clustering Algorithms </vt:lpstr>
      <vt:lpstr>Existing Spatial Clustering Algorithms </vt:lpstr>
      <vt:lpstr>Algorithms in this report</vt:lpstr>
      <vt:lpstr>Algorithms in this report</vt:lpstr>
      <vt:lpstr>Algorithms in this report</vt:lpstr>
      <vt:lpstr>DBSC: An Overview</vt:lpstr>
      <vt:lpstr>DBSC: An Overview</vt:lpstr>
      <vt:lpstr>DBSC: An Overview</vt:lpstr>
      <vt:lpstr>DBSC: An Overview</vt:lpstr>
      <vt:lpstr>DBSC: An Overview</vt:lpstr>
      <vt:lpstr>DBSC: An Overview</vt:lpstr>
      <vt:lpstr>DBSC: An Overview</vt:lpstr>
      <vt:lpstr>DBSC: An Overview</vt:lpstr>
      <vt:lpstr>clustGeo: An Overview</vt:lpstr>
      <vt:lpstr>clustGeo: An Overview</vt:lpstr>
      <vt:lpstr>clustGeo: An Overview</vt:lpstr>
      <vt:lpstr>clustGeo: An Overview</vt:lpstr>
      <vt:lpstr>clustGeo: An Overview</vt:lpstr>
      <vt:lpstr>clustGeo: An Overview</vt:lpstr>
      <vt:lpstr>Algorithms in this report</vt:lpstr>
      <vt:lpstr>Experimental Setup</vt:lpstr>
      <vt:lpstr>Experimental Setup</vt:lpstr>
      <vt:lpstr>Experimental Setup</vt:lpstr>
      <vt:lpstr>Modeling Process</vt:lpstr>
      <vt:lpstr>Modeling Process</vt:lpstr>
      <vt:lpstr>Modeling Process</vt:lpstr>
      <vt:lpstr>Modeling Process</vt:lpstr>
      <vt:lpstr>Modeling Process</vt:lpstr>
      <vt:lpstr>Modeling Process</vt:lpstr>
      <vt:lpstr>Experiments!</vt:lpstr>
      <vt:lpstr>Real Data Experiment</vt:lpstr>
      <vt:lpstr>Real Data Experiment</vt:lpstr>
      <vt:lpstr>Real Data Evaluation: ROC/AUC</vt:lpstr>
      <vt:lpstr>Real Data Evaluation: ROC/AUC</vt:lpstr>
      <vt:lpstr>Real Data Evaluation: ROC/AUC</vt:lpstr>
      <vt:lpstr>Real Data Evaluation: ROC/AUC</vt:lpstr>
      <vt:lpstr>Real Data Evaluation: ROC/AUC</vt:lpstr>
      <vt:lpstr>Real Data Evaluation: ROC/AUC</vt:lpstr>
      <vt:lpstr>Real Data Evaluation: ROC/AUC</vt:lpstr>
      <vt:lpstr>Real Data Evaluation: ROC/AUC</vt:lpstr>
      <vt:lpstr>ROC Example</vt:lpstr>
      <vt:lpstr>AUC (Area under the Curve): higher is better</vt:lpstr>
      <vt:lpstr>Real Data Evaluation: Training vs Validation</vt:lpstr>
      <vt:lpstr>Real Data Evaluation: Training vs Validation</vt:lpstr>
      <vt:lpstr>Real Data Evaluation: Training vs Validation</vt:lpstr>
      <vt:lpstr>Simulated Experiments!</vt:lpstr>
      <vt:lpstr>Simulated Species Creation</vt:lpstr>
      <vt:lpstr>Simulated Species Creation</vt:lpstr>
      <vt:lpstr>Simulated Species Creation</vt:lpstr>
      <vt:lpstr>Simulated Species Creation</vt:lpstr>
      <vt:lpstr>Simulated Species Creation</vt:lpstr>
      <vt:lpstr>On to the experiments…</vt:lpstr>
      <vt:lpstr>Semi-Simulated Experiments</vt:lpstr>
      <vt:lpstr>Semi-Simulated Experiments</vt:lpstr>
      <vt:lpstr>Semi-Simulated Experiments</vt:lpstr>
      <vt:lpstr>Semi-Simulated Experiments</vt:lpstr>
      <vt:lpstr>Cluster Similarity</vt:lpstr>
      <vt:lpstr>Cluster Similarity</vt:lpstr>
      <vt:lpstr>Simulated Experiments</vt:lpstr>
      <vt:lpstr>Simulated Experiments</vt:lpstr>
      <vt:lpstr>Simulated Experiments</vt:lpstr>
      <vt:lpstr>Simulated Experiments</vt:lpstr>
      <vt:lpstr>Experimental Setup</vt:lpstr>
      <vt:lpstr>Experimental Setup</vt:lpstr>
      <vt:lpstr>Experimental Setup</vt:lpstr>
      <vt:lpstr>PowerPoint Presentation</vt:lpstr>
      <vt:lpstr>PowerPoint Presentation</vt:lpstr>
      <vt:lpstr>PowerPoint Presentation</vt:lpstr>
      <vt:lpstr>PowerPoint Presentation</vt:lpstr>
      <vt:lpstr>Results: Real-Data Experiments</vt:lpstr>
      <vt:lpstr>Results : Semi-Simulated Experiments</vt:lpstr>
      <vt:lpstr>Results : Semi-Simulated Experiments</vt:lpstr>
      <vt:lpstr>Results : Simulated Experiments</vt:lpstr>
      <vt:lpstr>Results : Simulated Experiments</vt:lpstr>
      <vt:lpstr>Evaluation</vt:lpstr>
      <vt:lpstr>Evaluation</vt:lpstr>
      <vt:lpstr>Results</vt:lpstr>
      <vt:lpstr>Contributions</vt:lpstr>
      <vt:lpstr>Impact</vt:lpstr>
      <vt:lpstr>Impact</vt:lpstr>
      <vt:lpstr>Impact</vt:lpstr>
      <vt:lpstr>Conclusions</vt:lpstr>
      <vt:lpstr>Future Work</vt:lpstr>
      <vt:lpstr>Future Work</vt:lpstr>
      <vt:lpstr>Consensus Clustering</vt:lpstr>
      <vt:lpstr>Consensus Clustering</vt:lpstr>
      <vt:lpstr>Consensus Clustering</vt:lpstr>
      <vt:lpstr>Consensus Clustering</vt:lpstr>
      <vt:lpstr>Consensus Clustering</vt:lpstr>
      <vt:lpstr>Future Work</vt:lpstr>
      <vt:lpstr>Inputs for a Domain-informed algorithm</vt:lpstr>
      <vt:lpstr>Future Work</vt:lpstr>
      <vt:lpstr>Future Work</vt:lpstr>
      <vt:lpstr>References</vt:lpstr>
      <vt:lpstr>Thank You!</vt:lpstr>
      <vt:lpstr>Questions?</vt:lpstr>
      <vt:lpstr>clustGeo: # of sites</vt:lpstr>
      <vt:lpstr>PowerPoint Presentation</vt:lpstr>
    </vt:vector>
  </TitlesOfParts>
  <Company>Oregon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Forkey</dc:creator>
  <cp:lastModifiedBy>Roth, Mark</cp:lastModifiedBy>
  <cp:revision>639</cp:revision>
  <dcterms:created xsi:type="dcterms:W3CDTF">2017-05-19T18:48:06Z</dcterms:created>
  <dcterms:modified xsi:type="dcterms:W3CDTF">2021-12-08T21:38:12Z</dcterms:modified>
</cp:coreProperties>
</file>